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4"/>
  </p:notesMasterIdLst>
  <p:sldIdLst>
    <p:sldId id="364" r:id="rId2"/>
    <p:sldId id="639" r:id="rId3"/>
    <p:sldId id="640" r:id="rId4"/>
    <p:sldId id="641" r:id="rId5"/>
    <p:sldId id="642" r:id="rId6"/>
    <p:sldId id="643" r:id="rId7"/>
    <p:sldId id="644" r:id="rId8"/>
    <p:sldId id="316" r:id="rId9"/>
    <p:sldId id="318" r:id="rId10"/>
    <p:sldId id="319" r:id="rId11"/>
    <p:sldId id="320" r:id="rId12"/>
    <p:sldId id="326" r:id="rId13"/>
    <p:sldId id="325" r:id="rId14"/>
    <p:sldId id="321" r:id="rId15"/>
    <p:sldId id="327" r:id="rId16"/>
    <p:sldId id="322" r:id="rId17"/>
    <p:sldId id="323" r:id="rId18"/>
    <p:sldId id="324" r:id="rId19"/>
    <p:sldId id="256" r:id="rId20"/>
    <p:sldId id="257" r:id="rId21"/>
    <p:sldId id="258" r:id="rId22"/>
    <p:sldId id="259" r:id="rId23"/>
    <p:sldId id="333" r:id="rId24"/>
    <p:sldId id="260" r:id="rId25"/>
    <p:sldId id="261" r:id="rId26"/>
    <p:sldId id="262" r:id="rId27"/>
    <p:sldId id="263" r:id="rId28"/>
    <p:sldId id="265" r:id="rId29"/>
    <p:sldId id="275" r:id="rId30"/>
    <p:sldId id="276" r:id="rId31"/>
    <p:sldId id="431" r:id="rId32"/>
    <p:sldId id="432" r:id="rId33"/>
    <p:sldId id="433" r:id="rId34"/>
    <p:sldId id="434" r:id="rId35"/>
    <p:sldId id="435" r:id="rId36"/>
    <p:sldId id="436" r:id="rId37"/>
    <p:sldId id="437" r:id="rId38"/>
    <p:sldId id="438" r:id="rId39"/>
    <p:sldId id="439" r:id="rId40"/>
    <p:sldId id="544" r:id="rId41"/>
    <p:sldId id="545" r:id="rId42"/>
    <p:sldId id="546" r:id="rId43"/>
    <p:sldId id="547" r:id="rId44"/>
    <p:sldId id="548" r:id="rId45"/>
    <p:sldId id="549" r:id="rId46"/>
    <p:sldId id="550" r:id="rId47"/>
    <p:sldId id="551" r:id="rId48"/>
    <p:sldId id="552" r:id="rId49"/>
    <p:sldId id="553" r:id="rId50"/>
    <p:sldId id="554" r:id="rId51"/>
    <p:sldId id="555" r:id="rId52"/>
    <p:sldId id="557" r:id="rId53"/>
    <p:sldId id="558" r:id="rId54"/>
    <p:sldId id="559" r:id="rId55"/>
    <p:sldId id="560" r:id="rId56"/>
    <p:sldId id="562" r:id="rId57"/>
    <p:sldId id="563" r:id="rId58"/>
    <p:sldId id="564" r:id="rId59"/>
    <p:sldId id="565" r:id="rId60"/>
    <p:sldId id="566" r:id="rId61"/>
    <p:sldId id="567" r:id="rId62"/>
    <p:sldId id="568" r:id="rId63"/>
    <p:sldId id="569" r:id="rId64"/>
    <p:sldId id="570" r:id="rId65"/>
    <p:sldId id="571" r:id="rId66"/>
    <p:sldId id="572" r:id="rId67"/>
    <p:sldId id="573" r:id="rId68"/>
    <p:sldId id="574" r:id="rId69"/>
    <p:sldId id="575" r:id="rId70"/>
    <p:sldId id="578" r:id="rId71"/>
    <p:sldId id="579" r:id="rId72"/>
    <p:sldId id="686" r:id="rId73"/>
    <p:sldId id="580" r:id="rId74"/>
    <p:sldId id="583" r:id="rId75"/>
    <p:sldId id="584" r:id="rId76"/>
    <p:sldId id="585" r:id="rId77"/>
    <p:sldId id="586" r:id="rId78"/>
    <p:sldId id="678" r:id="rId79"/>
    <p:sldId id="679" r:id="rId80"/>
    <p:sldId id="664" r:id="rId81"/>
    <p:sldId id="685" r:id="rId82"/>
    <p:sldId id="665" r:id="rId83"/>
    <p:sldId id="666" r:id="rId84"/>
    <p:sldId id="667" r:id="rId85"/>
    <p:sldId id="669" r:id="rId86"/>
    <p:sldId id="670" r:id="rId87"/>
    <p:sldId id="673" r:id="rId88"/>
    <p:sldId id="674" r:id="rId89"/>
    <p:sldId id="676" r:id="rId90"/>
    <p:sldId id="683" r:id="rId91"/>
    <p:sldId id="677" r:id="rId92"/>
    <p:sldId id="595" r:id="rId93"/>
    <p:sldId id="596" r:id="rId94"/>
    <p:sldId id="597" r:id="rId95"/>
    <p:sldId id="598" r:id="rId96"/>
    <p:sldId id="680" r:id="rId97"/>
    <p:sldId id="599" r:id="rId98"/>
    <p:sldId id="600" r:id="rId99"/>
    <p:sldId id="601" r:id="rId100"/>
    <p:sldId id="602" r:id="rId101"/>
    <p:sldId id="603" r:id="rId102"/>
    <p:sldId id="604" r:id="rId103"/>
    <p:sldId id="605" r:id="rId104"/>
    <p:sldId id="606" r:id="rId105"/>
    <p:sldId id="607" r:id="rId106"/>
    <p:sldId id="608" r:id="rId107"/>
    <p:sldId id="609" r:id="rId108"/>
    <p:sldId id="610" r:id="rId109"/>
    <p:sldId id="611" r:id="rId110"/>
    <p:sldId id="612" r:id="rId111"/>
    <p:sldId id="687" r:id="rId112"/>
    <p:sldId id="688" r:id="rId113"/>
    <p:sldId id="689" r:id="rId114"/>
    <p:sldId id="690" r:id="rId115"/>
    <p:sldId id="691" r:id="rId116"/>
    <p:sldId id="645" r:id="rId117"/>
    <p:sldId id="646" r:id="rId118"/>
    <p:sldId id="647" r:id="rId119"/>
    <p:sldId id="648" r:id="rId120"/>
    <p:sldId id="649" r:id="rId121"/>
    <p:sldId id="650" r:id="rId122"/>
    <p:sldId id="651" r:id="rId123"/>
    <p:sldId id="652" r:id="rId124"/>
    <p:sldId id="653" r:id="rId125"/>
    <p:sldId id="654" r:id="rId126"/>
    <p:sldId id="655" r:id="rId127"/>
    <p:sldId id="657" r:id="rId128"/>
    <p:sldId id="658" r:id="rId129"/>
    <p:sldId id="659" r:id="rId130"/>
    <p:sldId id="508" r:id="rId131"/>
    <p:sldId id="509" r:id="rId132"/>
    <p:sldId id="510" r:id="rId133"/>
    <p:sldId id="662" r:id="rId134"/>
    <p:sldId id="663" r:id="rId135"/>
    <p:sldId id="511" r:id="rId136"/>
    <p:sldId id="512" r:id="rId137"/>
    <p:sldId id="513" r:id="rId138"/>
    <p:sldId id="514" r:id="rId139"/>
    <p:sldId id="501" r:id="rId140"/>
    <p:sldId id="502" r:id="rId141"/>
    <p:sldId id="503" r:id="rId142"/>
    <p:sldId id="504" r:id="rId143"/>
    <p:sldId id="614" r:id="rId144"/>
    <p:sldId id="615" r:id="rId145"/>
    <p:sldId id="616" r:id="rId146"/>
    <p:sldId id="617" r:id="rId147"/>
    <p:sldId id="618" r:id="rId148"/>
    <p:sldId id="619" r:id="rId149"/>
    <p:sldId id="620" r:id="rId150"/>
    <p:sldId id="621" r:id="rId151"/>
    <p:sldId id="622" r:id="rId152"/>
    <p:sldId id="623" r:id="rId153"/>
    <p:sldId id="624" r:id="rId154"/>
    <p:sldId id="625" r:id="rId155"/>
    <p:sldId id="626" r:id="rId156"/>
    <p:sldId id="627" r:id="rId157"/>
    <p:sldId id="628" r:id="rId158"/>
    <p:sldId id="629" r:id="rId159"/>
    <p:sldId id="630" r:id="rId160"/>
    <p:sldId id="631" r:id="rId161"/>
    <p:sldId id="632" r:id="rId162"/>
    <p:sldId id="633" r:id="rId163"/>
    <p:sldId id="634" r:id="rId164"/>
    <p:sldId id="635" r:id="rId165"/>
    <p:sldId id="636" r:id="rId166"/>
    <p:sldId id="637" r:id="rId167"/>
    <p:sldId id="638" r:id="rId168"/>
    <p:sldId id="660" r:id="rId169"/>
    <p:sldId id="661" r:id="rId170"/>
    <p:sldId id="507" r:id="rId171"/>
    <p:sldId id="539" r:id="rId172"/>
    <p:sldId id="538" r:id="rId173"/>
    <p:sldId id="540" r:id="rId174"/>
    <p:sldId id="541" r:id="rId175"/>
    <p:sldId id="542" r:id="rId176"/>
    <p:sldId id="543" r:id="rId177"/>
    <p:sldId id="506" r:id="rId178"/>
    <p:sldId id="537" r:id="rId179"/>
    <p:sldId id="466" r:id="rId180"/>
    <p:sldId id="467" r:id="rId181"/>
    <p:sldId id="468" r:id="rId182"/>
    <p:sldId id="613" r:id="rId1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E23E"/>
    <a:srgbClr val="00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5" autoAdjust="0"/>
    <p:restoredTop sz="92652" autoAdjust="0"/>
  </p:normalViewPr>
  <p:slideViewPr>
    <p:cSldViewPr snapToGrid="0">
      <p:cViewPr varScale="1">
        <p:scale>
          <a:sx n="64" d="100"/>
          <a:sy n="64" d="100"/>
        </p:scale>
        <p:origin x="576"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9C6213-3385-4933-B411-16614E98829A}" type="datetimeFigureOut">
              <a:rPr lang="es-CO" smtClean="0"/>
              <a:pPr/>
              <a:t>10/10/2020</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647DA0-1012-44F7-9A4C-EF8E87B4B320}" type="slidenum">
              <a:rPr lang="es-CO" smtClean="0"/>
              <a:pPr/>
              <a:t>‹Nº›</a:t>
            </a:fld>
            <a:endParaRPr lang="es-C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352612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169856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593552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110607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419683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2414774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302050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1430644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1620861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332487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8C40D06-455D-4966-B562-8EFDE0E1235B}" type="datetimeFigureOut">
              <a:rPr lang="en-US" smtClean="0"/>
              <a:pPr/>
              <a:t>10/10/2020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93E8623F-26F0-4EC6-8C32-3AE5297BD05E}" type="slidenum">
              <a:rPr lang="en-US" smtClean="0"/>
              <a:pPr/>
              <a:t>‹Nº›</a:t>
            </a:fld>
            <a:endParaRPr lang="en-US"/>
          </a:p>
        </p:txBody>
      </p:sp>
    </p:spTree>
    <p:extLst>
      <p:ext uri="{BB962C8B-B14F-4D97-AF65-F5344CB8AC3E}">
        <p14:creationId xmlns:p14="http://schemas.microsoft.com/office/powerpoint/2010/main" val="59470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1000"/>
            <a:lum/>
          </a:blip>
          <a:srcRect/>
          <a:stretch>
            <a:fillRect l="-16000" t="-54000" r="1000" b="-42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40D06-455D-4966-B562-8EFDE0E1235B}" type="datetimeFigureOut">
              <a:rPr lang="en-US" smtClean="0"/>
              <a:pPr/>
              <a:t>10/10/2020</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8623F-26F0-4EC6-8C32-3AE5297BD05E}" type="slidenum">
              <a:rPr lang="en-US" smtClean="0"/>
              <a:pPr/>
              <a:t>‹Nº›</a:t>
            </a:fld>
            <a:endParaRPr lang="en-US"/>
          </a:p>
        </p:txBody>
      </p:sp>
    </p:spTree>
    <p:extLst>
      <p:ext uri="{BB962C8B-B14F-4D97-AF65-F5344CB8AC3E}">
        <p14:creationId xmlns:p14="http://schemas.microsoft.com/office/powerpoint/2010/main" val="3652860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96.png"/><Relationship Id="rId4" Type="http://schemas.openxmlformats.org/officeDocument/2006/relationships/image" Target="../media/image95.jpeg"/></Relationships>
</file>

<file path=ppt/slides/_rels/slide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3.jpe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23.png"/><Relationship Id="rId4" Type="http://schemas.openxmlformats.org/officeDocument/2006/relationships/image" Target="../media/image122.png"/></Relationships>
</file>

<file path=ppt/slides/_rels/slide1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8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1" name="Picture 11" descr="C:\Users\Mauricio Piñeres\Pictures\Sin título.png"/>
          <p:cNvPicPr>
            <a:picLocks noChangeAspect="1" noChangeArrowheads="1"/>
          </p:cNvPicPr>
          <p:nvPr/>
        </p:nvPicPr>
        <p:blipFill>
          <a:blip r:embed="rId2" cstate="print"/>
          <a:srcRect/>
          <a:stretch>
            <a:fillRect/>
          </a:stretch>
        </p:blipFill>
        <p:spPr bwMode="auto">
          <a:xfrm rot="18924062">
            <a:off x="5023289" y="3942984"/>
            <a:ext cx="1716953" cy="1716953"/>
          </a:xfrm>
          <a:prstGeom prst="rect">
            <a:avLst/>
          </a:prstGeom>
          <a:noFill/>
        </p:spPr>
      </p:pic>
      <p:pic>
        <p:nvPicPr>
          <p:cNvPr id="11" name="Imagen 8">
            <a:extLst>
              <a:ext uri="{FF2B5EF4-FFF2-40B4-BE49-F238E27FC236}">
                <a16:creationId xmlns:a16="http://schemas.microsoft.com/office/drawing/2014/main" id="{76EBFC14-7E7F-4D44-8928-BC0B3D6F75E7}"/>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5" name="4 CuadroTexto"/>
          <p:cNvSpPr txBox="1"/>
          <p:nvPr/>
        </p:nvSpPr>
        <p:spPr>
          <a:xfrm>
            <a:off x="1773840" y="1844255"/>
            <a:ext cx="8573156" cy="1938992"/>
          </a:xfrm>
          <a:prstGeom prst="rect">
            <a:avLst/>
          </a:prstGeom>
          <a:noFill/>
        </p:spPr>
        <p:txBody>
          <a:bodyPr wrap="square" rtlCol="0">
            <a:spAutoFit/>
          </a:bodyPr>
          <a:lstStyle/>
          <a:p>
            <a:pPr algn="ctr"/>
            <a:r>
              <a:rPr lang="es-CO" sz="4000" b="1" dirty="0" smtClean="0">
                <a:solidFill>
                  <a:srgbClr val="FF0000"/>
                </a:solidFill>
                <a:latin typeface="Arial" pitchFamily="34" charset="0"/>
                <a:cs typeface="Arial" pitchFamily="34" charset="0"/>
              </a:rPr>
              <a:t>MANEJO DE RESIDUOS SÓLIDOS, HOSPITALARIOS Y SUSTANCIAS PELIGROSAS</a:t>
            </a:r>
            <a:endParaRPr lang="es-CO" sz="4000" b="1" dirty="0">
              <a:solidFill>
                <a:srgbClr val="FF0000"/>
              </a:solidFill>
              <a:latin typeface="Arial" pitchFamily="34" charset="0"/>
              <a:cs typeface="Arial" pitchFamily="34" charset="0"/>
            </a:endParaRPr>
          </a:p>
        </p:txBody>
      </p:sp>
      <p:sp>
        <p:nvSpPr>
          <p:cNvPr id="8" name="7 CuadroTexto"/>
          <p:cNvSpPr txBox="1"/>
          <p:nvPr/>
        </p:nvSpPr>
        <p:spPr>
          <a:xfrm>
            <a:off x="268014" y="5596759"/>
            <a:ext cx="4666593" cy="461665"/>
          </a:xfrm>
          <a:prstGeom prst="rect">
            <a:avLst/>
          </a:prstGeom>
          <a:noFill/>
        </p:spPr>
        <p:txBody>
          <a:bodyPr wrap="square" rtlCol="0">
            <a:spAutoFit/>
          </a:bodyPr>
          <a:lstStyle/>
          <a:p>
            <a:pPr algn="ctr"/>
            <a:r>
              <a:rPr lang="es-CO" sz="2400" b="1" dirty="0" smtClean="0">
                <a:solidFill>
                  <a:srgbClr val="0070C0"/>
                </a:solidFill>
                <a:latin typeface="Arial" pitchFamily="34" charset="0"/>
                <a:cs typeface="Arial" pitchFamily="34" charset="0"/>
              </a:rPr>
              <a:t>ING. ELIAS CORREA</a:t>
            </a:r>
            <a:endParaRPr lang="es-CO" sz="2400" b="1" dirty="0">
              <a:solidFill>
                <a:srgbClr val="0070C0"/>
              </a:solidFill>
              <a:latin typeface="Arial" pitchFamily="34" charset="0"/>
              <a:cs typeface="Arial" pitchFamily="34" charset="0"/>
            </a:endParaRPr>
          </a:p>
        </p:txBody>
      </p:sp>
      <p:sp>
        <p:nvSpPr>
          <p:cNvPr id="153602" name="AutoShape 2" descr="Materiales Peligrosos – CBVF | Bomberos de Floridablan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153604" name="AutoShape 4" descr="Materiales Peligrosos – CBVF | Bomberos de Floridablan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153606" name="AutoShape 6" descr="Materiales Peligrosos – CBVF | Bomberos de Floridablan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153608" name="AutoShape 8" descr="Materiales Peligrosos – CBVF | Bomberos de Floridablan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1727785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2C3D41A-2E75-374A-8012-B3BC618E571B}"/>
              </a:ext>
            </a:extLst>
          </p:cNvPr>
          <p:cNvSpPr txBox="1"/>
          <p:nvPr/>
        </p:nvSpPr>
        <p:spPr>
          <a:xfrm>
            <a:off x="3810000" y="1981200"/>
            <a:ext cx="2990849"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LEGISLACIÓN</a:t>
            </a:r>
          </a:p>
        </p:txBody>
      </p:sp>
      <p:pic>
        <p:nvPicPr>
          <p:cNvPr id="6" name="Imagen 8">
            <a:extLst>
              <a:ext uri="{FF2B5EF4-FFF2-40B4-BE49-F238E27FC236}">
                <a16:creationId xmlns:a16="http://schemas.microsoft.com/office/drawing/2014/main" id="{EAEBCF68-6A7D-DD40-9DCA-3F946D035288}"/>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CuadroTexto 6">
            <a:extLst>
              <a:ext uri="{FF2B5EF4-FFF2-40B4-BE49-F238E27FC236}">
                <a16:creationId xmlns:a16="http://schemas.microsoft.com/office/drawing/2014/main" id="{61F97ED1-29B8-954E-AFFD-BA3BAF34CA32}"/>
              </a:ext>
            </a:extLst>
          </p:cNvPr>
          <p:cNvSpPr txBox="1"/>
          <p:nvPr/>
        </p:nvSpPr>
        <p:spPr>
          <a:xfrm>
            <a:off x="5205412" y="2538412"/>
            <a:ext cx="1828800" cy="400110"/>
          </a:xfrm>
          <a:prstGeom prst="rect">
            <a:avLst/>
          </a:prstGeom>
          <a:noFill/>
        </p:spPr>
        <p:txBody>
          <a:bodyPr wrap="square" rtlCol="0">
            <a:spAutoFit/>
          </a:bodyPr>
          <a:lstStyle/>
          <a:p>
            <a:pPr algn="l"/>
            <a:endParaRPr lang="es-US" sz="2000">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BD9ED4A0-5D82-734F-808C-76DD8057C997}"/>
              </a:ext>
            </a:extLst>
          </p:cNvPr>
          <p:cNvSpPr txBox="1"/>
          <p:nvPr/>
        </p:nvSpPr>
        <p:spPr>
          <a:xfrm>
            <a:off x="1676400" y="2590800"/>
            <a:ext cx="8839200" cy="1631216"/>
          </a:xfrm>
          <a:prstGeom prst="rect">
            <a:avLst/>
          </a:prstGeom>
          <a:noFill/>
        </p:spPr>
        <p:txBody>
          <a:bodyPr wrap="square" rtlCol="0">
            <a:spAutoFit/>
          </a:bodyPr>
          <a:lstStyle/>
          <a:p>
            <a:r>
              <a:rPr lang="es-US" sz="2000" b="1" dirty="0">
                <a:latin typeface="Arial" panose="020B0604020202020204" pitchFamily="34" charset="0"/>
                <a:cs typeface="Arial" panose="020B0604020202020204" pitchFamily="34" charset="0"/>
              </a:rPr>
              <a:t>DECRETO </a:t>
            </a:r>
            <a:r>
              <a:rPr lang="es-US" sz="2000" b="1" dirty="0" smtClean="0">
                <a:latin typeface="Arial" panose="020B0604020202020204" pitchFamily="34" charset="0"/>
                <a:cs typeface="Arial" panose="020B0604020202020204" pitchFamily="34" charset="0"/>
              </a:rPr>
              <a:t>2676/2000 (MODIFICADO PARCIALMENTE POR EL DECRETO 4126 de 2005):</a:t>
            </a:r>
            <a:endParaRPr lang="es-US" sz="2000" b="1" dirty="0">
              <a:latin typeface="Arial" panose="020B0604020202020204" pitchFamily="34" charset="0"/>
              <a:cs typeface="Arial" panose="020B0604020202020204" pitchFamily="34" charset="0"/>
            </a:endParaRPr>
          </a:p>
          <a:p>
            <a:endParaRPr lang="es-US" sz="2000" b="1" dirty="0">
              <a:latin typeface="Arial" panose="020B0604020202020204" pitchFamily="34" charset="0"/>
              <a:cs typeface="Arial" panose="020B0604020202020204" pitchFamily="34" charset="0"/>
            </a:endParaRPr>
          </a:p>
          <a:p>
            <a:r>
              <a:rPr lang="es-US" sz="2000" dirty="0" smtClean="0">
                <a:latin typeface="Arial" panose="020B0604020202020204" pitchFamily="34" charset="0"/>
                <a:cs typeface="Arial" panose="020B0604020202020204" pitchFamily="34" charset="0"/>
              </a:rPr>
              <a:t>Reglamenta ambiental y sanitariamente, la gestión integral de los residuos hospitalarios y similares, generados por personas naturales ó jurídicas.</a:t>
            </a:r>
            <a:endParaRPr lang="es-US" sz="2000" dirty="0">
              <a:latin typeface="Arial" panose="020B0604020202020204" pitchFamily="34" charset="0"/>
              <a:cs typeface="Arial" panose="020B0604020202020204" pitchFamily="34" charset="0"/>
            </a:endParaRPr>
          </a:p>
        </p:txBody>
      </p:sp>
      <p:pic>
        <p:nvPicPr>
          <p:cNvPr id="8" name="7 Imagen" descr="residuos-hospitalarios-home.jpg"/>
          <p:cNvPicPr>
            <a:picLocks noChangeAspect="1"/>
          </p:cNvPicPr>
          <p:nvPr/>
        </p:nvPicPr>
        <p:blipFill>
          <a:blip r:embed="rId3" cstate="print"/>
          <a:stretch>
            <a:fillRect/>
          </a:stretch>
        </p:blipFill>
        <p:spPr>
          <a:xfrm>
            <a:off x="4076700" y="4446187"/>
            <a:ext cx="2933700" cy="1954613"/>
          </a:xfrm>
          <a:prstGeom prst="rect">
            <a:avLst/>
          </a:prstGeom>
          <a:ln>
            <a:noFill/>
          </a:ln>
          <a:effectLst>
            <a:softEdge rad="112500"/>
          </a:effectLst>
        </p:spPr>
      </p:pic>
    </p:spTree>
    <p:extLst>
      <p:ext uri="{BB962C8B-B14F-4D97-AF65-F5344CB8AC3E}">
        <p14:creationId xmlns:p14="http://schemas.microsoft.com/office/powerpoint/2010/main" val="41411179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3657600" y="1524000"/>
            <a:ext cx="3948710" cy="400110"/>
          </a:xfrm>
          <a:prstGeom prst="rect">
            <a:avLst/>
          </a:prstGeom>
        </p:spPr>
        <p:txBody>
          <a:bodyPr wrap="none">
            <a:spAutoFit/>
          </a:bodyPr>
          <a:lstStyle/>
          <a:p>
            <a:pPr algn="ctr"/>
            <a:r>
              <a:rPr lang="es-CO" sz="2000" b="1" dirty="0" smtClean="0">
                <a:latin typeface="Arial" pitchFamily="34" charset="0"/>
                <a:cs typeface="Arial" pitchFamily="34" charset="0"/>
              </a:rPr>
              <a:t>ALMACENAMIENTO CENTRAL</a:t>
            </a:r>
            <a:endParaRPr lang="es-CO" sz="2000" b="1" dirty="0">
              <a:latin typeface="Arial" pitchFamily="34" charset="0"/>
              <a:cs typeface="Arial" pitchFamily="34" charset="0"/>
            </a:endParaRPr>
          </a:p>
        </p:txBody>
      </p:sp>
      <p:sp>
        <p:nvSpPr>
          <p:cNvPr id="6" name="5 Rectángulo"/>
          <p:cNvSpPr/>
          <p:nvPr/>
        </p:nvSpPr>
        <p:spPr>
          <a:xfrm>
            <a:off x="2209800" y="2438400"/>
            <a:ext cx="3352800" cy="2743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El tamaño de la unidad técnica  de almacenamiento central debe obedecer al diagnóstico de las cantidades generadas en cada institución</a:t>
            </a:r>
            <a:endParaRPr lang="es-CO" sz="2000" dirty="0">
              <a:solidFill>
                <a:schemeClr val="tx1"/>
              </a:solidFill>
              <a:latin typeface="Arial" pitchFamily="34" charset="0"/>
              <a:cs typeface="Arial" pitchFamily="34" charset="0"/>
            </a:endParaRPr>
          </a:p>
        </p:txBody>
      </p:sp>
      <p:sp>
        <p:nvSpPr>
          <p:cNvPr id="7" name="6 Rectángulo redondeado"/>
          <p:cNvSpPr/>
          <p:nvPr/>
        </p:nvSpPr>
        <p:spPr>
          <a:xfrm>
            <a:off x="6324600" y="2057400"/>
            <a:ext cx="4038600" cy="365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Será diseñada para almacenar el equivalente a siete días de generación en IPS de segundo y tercer nivel y de cinco días para  instituciones de primer nivel  y demás generadores de residuos hospitalarios y similares </a:t>
            </a:r>
            <a:endParaRPr lang="es-CO" sz="2000" dirty="0">
              <a:solidFill>
                <a:schemeClr val="tx1"/>
              </a:solidFill>
              <a:latin typeface="Arial" pitchFamily="34" charset="0"/>
              <a:cs typeface="Arial" pitchFamily="34" charset="0"/>
            </a:endParaRPr>
          </a:p>
        </p:txBody>
      </p:sp>
      <p:sp>
        <p:nvSpPr>
          <p:cNvPr id="8" name="7 Elipse"/>
          <p:cNvSpPr/>
          <p:nvPr/>
        </p:nvSpPr>
        <p:spPr>
          <a:xfrm>
            <a:off x="3429000" y="5562600"/>
            <a:ext cx="2590800" cy="9144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O" dirty="0" smtClean="0">
                <a:solidFill>
                  <a:schemeClr val="tx1"/>
                </a:solidFill>
                <a:latin typeface="Arial" pitchFamily="34" charset="0"/>
                <a:cs typeface="Arial" pitchFamily="34" charset="0"/>
              </a:rPr>
              <a:t>Máximo 7-8 días</a:t>
            </a:r>
            <a:endParaRPr lang="es-CO"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3505200" y="1143000"/>
            <a:ext cx="6172200" cy="707886"/>
          </a:xfrm>
          <a:prstGeom prst="rect">
            <a:avLst/>
          </a:prstGeom>
        </p:spPr>
        <p:txBody>
          <a:bodyPr wrap="square">
            <a:spAutoFit/>
          </a:bodyPr>
          <a:lstStyle/>
          <a:p>
            <a:pPr algn="just"/>
            <a:r>
              <a:rPr lang="es-CO" sz="2000" dirty="0" smtClean="0">
                <a:latin typeface="Arial" pitchFamily="34" charset="0"/>
                <a:cs typeface="Arial" pitchFamily="34" charset="0"/>
              </a:rPr>
              <a:t>EL ALMACENAMIENTO CENTRAL DEBEN REUNIR LAS SIGUIENTES CARACTERÍSTICAS:</a:t>
            </a:r>
            <a:endParaRPr lang="es-CO" sz="2000" dirty="0">
              <a:latin typeface="Arial" pitchFamily="34" charset="0"/>
              <a:cs typeface="Arial" pitchFamily="34" charset="0"/>
            </a:endParaRPr>
          </a:p>
        </p:txBody>
      </p:sp>
      <p:sp>
        <p:nvSpPr>
          <p:cNvPr id="6" name="5 Rectángulo"/>
          <p:cNvSpPr/>
          <p:nvPr/>
        </p:nvSpPr>
        <p:spPr>
          <a:xfrm>
            <a:off x="1066800" y="2133600"/>
            <a:ext cx="4419600" cy="3505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Arial" pitchFamily="34" charset="0"/>
              <a:buChar char="•"/>
            </a:pPr>
            <a:r>
              <a:rPr lang="es-CO" sz="2000" dirty="0" smtClean="0">
                <a:solidFill>
                  <a:schemeClr val="tx1"/>
                </a:solidFill>
                <a:latin typeface="Arial" pitchFamily="34" charset="0"/>
                <a:cs typeface="Arial" pitchFamily="34" charset="0"/>
              </a:rPr>
              <a:t>Localizado al interior de la institución, aislado del edificio de servicios asistenciales.</a:t>
            </a:r>
          </a:p>
          <a:p>
            <a:pPr algn="just">
              <a:buFont typeface="Arial" pitchFamily="34" charset="0"/>
              <a:buChar char="•"/>
            </a:pPr>
            <a:endParaRPr lang="es-CO" sz="2000" dirty="0" smtClean="0">
              <a:solidFill>
                <a:schemeClr val="tx1"/>
              </a:solidFill>
              <a:latin typeface="Arial" pitchFamily="34" charset="0"/>
              <a:cs typeface="Arial" pitchFamily="34" charset="0"/>
            </a:endParaRPr>
          </a:p>
          <a:p>
            <a:pPr algn="just">
              <a:buFont typeface="Arial" pitchFamily="34" charset="0"/>
              <a:buChar char="•"/>
            </a:pPr>
            <a:r>
              <a:rPr lang="es-CO" sz="2000" dirty="0" smtClean="0">
                <a:solidFill>
                  <a:schemeClr val="tx1"/>
                </a:solidFill>
                <a:latin typeface="Arial" pitchFamily="34" charset="0"/>
                <a:cs typeface="Arial" pitchFamily="34" charset="0"/>
              </a:rPr>
              <a:t>Disponer de espacio de clase de residuo, de acuerdo a su </a:t>
            </a:r>
            <a:r>
              <a:rPr lang="es-CO" sz="2000" smtClean="0">
                <a:solidFill>
                  <a:schemeClr val="tx1"/>
                </a:solidFill>
                <a:latin typeface="Arial" pitchFamily="34" charset="0"/>
                <a:cs typeface="Arial" pitchFamily="34" charset="0"/>
              </a:rPr>
              <a:t>clasificación (reciclable</a:t>
            </a:r>
            <a:r>
              <a:rPr lang="es-CO" sz="2000" dirty="0" smtClean="0">
                <a:solidFill>
                  <a:schemeClr val="tx1"/>
                </a:solidFill>
                <a:latin typeface="Arial" pitchFamily="34" charset="0"/>
                <a:cs typeface="Arial" pitchFamily="34" charset="0"/>
              </a:rPr>
              <a:t>, infeccioso, ordinario.</a:t>
            </a:r>
          </a:p>
          <a:p>
            <a:pPr algn="just">
              <a:buFont typeface="Arial" pitchFamily="34" charset="0"/>
              <a:buChar char="•"/>
            </a:pPr>
            <a:endParaRPr lang="es-CO" sz="2000" dirty="0" smtClean="0">
              <a:solidFill>
                <a:schemeClr val="tx1"/>
              </a:solidFill>
              <a:latin typeface="Arial" pitchFamily="34" charset="0"/>
              <a:cs typeface="Arial" pitchFamily="34" charset="0"/>
            </a:endParaRPr>
          </a:p>
          <a:p>
            <a:pPr algn="just">
              <a:buFont typeface="Arial" pitchFamily="34" charset="0"/>
              <a:buChar char="•"/>
            </a:pPr>
            <a:r>
              <a:rPr lang="es-CO" sz="2000" dirty="0" smtClean="0">
                <a:solidFill>
                  <a:schemeClr val="tx1"/>
                </a:solidFill>
                <a:latin typeface="Arial" pitchFamily="34" charset="0"/>
                <a:cs typeface="Arial" pitchFamily="34" charset="0"/>
              </a:rPr>
              <a:t>Permitir el acceso de los vehículos recolectores.</a:t>
            </a:r>
          </a:p>
          <a:p>
            <a:pPr algn="just"/>
            <a:endParaRPr lang="es-CO" sz="2000" dirty="0">
              <a:solidFill>
                <a:schemeClr val="tx1"/>
              </a:solidFill>
              <a:latin typeface="Arial" pitchFamily="34" charset="0"/>
              <a:cs typeface="Arial" pitchFamily="34" charset="0"/>
            </a:endParaRPr>
          </a:p>
        </p:txBody>
      </p:sp>
      <p:sp>
        <p:nvSpPr>
          <p:cNvPr id="8" name="7 Rectángulo"/>
          <p:cNvSpPr/>
          <p:nvPr/>
        </p:nvSpPr>
        <p:spPr>
          <a:xfrm>
            <a:off x="5943600" y="2133600"/>
            <a:ext cx="4419600" cy="3505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Arial" pitchFamily="34" charset="0"/>
              <a:buChar char="•"/>
            </a:pPr>
            <a:r>
              <a:rPr lang="es-CO" sz="2000" dirty="0" smtClean="0">
                <a:solidFill>
                  <a:schemeClr val="tx1"/>
                </a:solidFill>
                <a:latin typeface="Arial" pitchFamily="34" charset="0"/>
                <a:cs typeface="Arial" pitchFamily="34" charset="0"/>
              </a:rPr>
              <a:t>Disponer de una </a:t>
            </a:r>
            <a:r>
              <a:rPr lang="es-CO" sz="2000" b="1" i="1" dirty="0" smtClean="0">
                <a:solidFill>
                  <a:schemeClr val="tx1"/>
                </a:solidFill>
                <a:latin typeface="Arial" pitchFamily="34" charset="0"/>
                <a:cs typeface="Arial" pitchFamily="34" charset="0"/>
              </a:rPr>
              <a:t>báscula y llevar un registro</a:t>
            </a:r>
            <a:r>
              <a:rPr lang="es-CO" sz="2000" dirty="0" smtClean="0">
                <a:solidFill>
                  <a:schemeClr val="tx1"/>
                </a:solidFill>
                <a:latin typeface="Arial" pitchFamily="34" charset="0"/>
                <a:cs typeface="Arial" pitchFamily="34" charset="0"/>
              </a:rPr>
              <a:t> para el control de la generación de residuos.</a:t>
            </a:r>
          </a:p>
          <a:p>
            <a:pPr algn="just">
              <a:buFont typeface="Arial" pitchFamily="34" charset="0"/>
              <a:buChar char="•"/>
            </a:pPr>
            <a:endParaRPr lang="es-CO" sz="2000" b="1" i="1" dirty="0" smtClean="0">
              <a:solidFill>
                <a:schemeClr val="tx1"/>
              </a:solidFill>
              <a:latin typeface="Arial" pitchFamily="34" charset="0"/>
              <a:cs typeface="Arial" pitchFamily="34" charset="0"/>
            </a:endParaRPr>
          </a:p>
          <a:p>
            <a:pPr algn="just">
              <a:buFont typeface="Arial" pitchFamily="34" charset="0"/>
              <a:buChar char="•"/>
            </a:pPr>
            <a:r>
              <a:rPr lang="es-CO" sz="2000" dirty="0" smtClean="0">
                <a:solidFill>
                  <a:schemeClr val="tx1"/>
                </a:solidFill>
                <a:latin typeface="Arial" pitchFamily="34" charset="0"/>
                <a:cs typeface="Arial" pitchFamily="34" charset="0"/>
              </a:rPr>
              <a:t>Debe ser de uso exclusivo para almacenar residuos hospitalarios y similares y estar debidamente señalizado.</a:t>
            </a:r>
            <a:endParaRPr lang="es-CO" sz="20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3505200" y="1143000"/>
            <a:ext cx="6172200" cy="707886"/>
          </a:xfrm>
          <a:prstGeom prst="rect">
            <a:avLst/>
          </a:prstGeom>
        </p:spPr>
        <p:txBody>
          <a:bodyPr wrap="square">
            <a:spAutoFit/>
          </a:bodyPr>
          <a:lstStyle/>
          <a:p>
            <a:pPr algn="just"/>
            <a:r>
              <a:rPr lang="es-CO" sz="2000" dirty="0" smtClean="0">
                <a:latin typeface="Arial" pitchFamily="34" charset="0"/>
                <a:cs typeface="Arial" pitchFamily="34" charset="0"/>
              </a:rPr>
              <a:t>EL ALMACENAMIENTO CENTRAL DEBEN REUNIR LAS SIGUIENTES CARACTERÍSTICAS:</a:t>
            </a:r>
            <a:endParaRPr lang="es-CO" sz="2000" dirty="0">
              <a:latin typeface="Arial" pitchFamily="34" charset="0"/>
              <a:cs typeface="Arial" pitchFamily="34" charset="0"/>
            </a:endParaRPr>
          </a:p>
        </p:txBody>
      </p:sp>
      <p:sp>
        <p:nvSpPr>
          <p:cNvPr id="7" name="6 Rectángulo redondeado"/>
          <p:cNvSpPr/>
          <p:nvPr/>
        </p:nvSpPr>
        <p:spPr>
          <a:xfrm>
            <a:off x="762000" y="2362200"/>
            <a:ext cx="3810000" cy="3124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Los pequeños generadores (farmacias, centros de pigmentación) podrán ampliar el tiempo de almacenamiento  (en ningún caso superior a un mes)</a:t>
            </a:r>
            <a:endParaRPr lang="es-CO" sz="2000" dirty="0">
              <a:solidFill>
                <a:schemeClr val="tx1"/>
              </a:solidFill>
              <a:latin typeface="Arial" pitchFamily="34" charset="0"/>
              <a:cs typeface="Arial" pitchFamily="34" charset="0"/>
            </a:endParaRPr>
          </a:p>
        </p:txBody>
      </p:sp>
      <p:sp>
        <p:nvSpPr>
          <p:cNvPr id="9" name="8 Elipse"/>
          <p:cNvSpPr/>
          <p:nvPr/>
        </p:nvSpPr>
        <p:spPr>
          <a:xfrm>
            <a:off x="5029200" y="2362200"/>
            <a:ext cx="4495800" cy="34290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O" sz="2000" dirty="0" smtClean="0">
                <a:latin typeface="Arial" pitchFamily="34" charset="0"/>
                <a:cs typeface="Arial" pitchFamily="34" charset="0"/>
              </a:rPr>
              <a:t>Siempre y cuando no sean Anatomopatológicos o de animales y se adopten medidas previstas para minimizar los riesgos sanitarios y ambientales.</a:t>
            </a:r>
            <a:endParaRPr lang="es-CO"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Elipse"/>
          <p:cNvSpPr/>
          <p:nvPr/>
        </p:nvSpPr>
        <p:spPr>
          <a:xfrm>
            <a:off x="3276600" y="1295400"/>
            <a:ext cx="5029200" cy="17526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O" sz="2000" dirty="0" smtClean="0">
                <a:latin typeface="Arial" pitchFamily="34" charset="0"/>
                <a:cs typeface="Arial" pitchFamily="34" charset="0"/>
              </a:rPr>
              <a:t>Residuos Hospitalarios peligrosos infecciosos (Anatomopatológicos) de IPS de segundo y tercer  nivel</a:t>
            </a:r>
            <a:endParaRPr lang="es-CO" sz="2000" dirty="0">
              <a:latin typeface="Arial" pitchFamily="34" charset="0"/>
              <a:cs typeface="Arial" pitchFamily="34" charset="0"/>
            </a:endParaRPr>
          </a:p>
        </p:txBody>
      </p:sp>
      <p:sp>
        <p:nvSpPr>
          <p:cNvPr id="6" name="5 Flecha abajo"/>
          <p:cNvSpPr/>
          <p:nvPr/>
        </p:nvSpPr>
        <p:spPr>
          <a:xfrm>
            <a:off x="5562600" y="3124200"/>
            <a:ext cx="5334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Rectángulo"/>
          <p:cNvSpPr/>
          <p:nvPr/>
        </p:nvSpPr>
        <p:spPr>
          <a:xfrm>
            <a:off x="2362200" y="3962400"/>
            <a:ext cx="6858000" cy="1981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Almacenarse en ambientes con una </a:t>
            </a:r>
            <a:r>
              <a:rPr lang="es-CO" sz="2000" b="1" dirty="0" smtClean="0">
                <a:solidFill>
                  <a:schemeClr val="tx1"/>
                </a:solidFill>
                <a:latin typeface="Arial" pitchFamily="34" charset="0"/>
                <a:cs typeface="Arial" pitchFamily="34" charset="0"/>
              </a:rPr>
              <a:t>temperatura no mayor a 4 °C, nunca a la intemperie. </a:t>
            </a:r>
            <a:r>
              <a:rPr lang="es-CO" sz="2000" dirty="0" smtClean="0">
                <a:solidFill>
                  <a:schemeClr val="tx1"/>
                </a:solidFill>
                <a:latin typeface="Arial" pitchFamily="34" charset="0"/>
                <a:cs typeface="Arial" pitchFamily="34" charset="0"/>
              </a:rPr>
              <a:t>No habrá necesidad de filtros biológicos por estar refrigerados.</a:t>
            </a:r>
            <a:endParaRPr lang="es-CO" sz="20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Resultado de imagen para bodega de paso de residuos peligrosos"/>
          <p:cNvPicPr>
            <a:picLocks noChangeAspect="1" noChangeArrowheads="1"/>
          </p:cNvPicPr>
          <p:nvPr/>
        </p:nvPicPr>
        <p:blipFill>
          <a:blip r:embed="rId2" cstate="print"/>
          <a:srcRect/>
          <a:stretch>
            <a:fillRect/>
          </a:stretch>
        </p:blipFill>
        <p:spPr bwMode="auto">
          <a:xfrm>
            <a:off x="6553200" y="2286000"/>
            <a:ext cx="5029200" cy="3429000"/>
          </a:xfrm>
          <a:prstGeom prst="rect">
            <a:avLst/>
          </a:prstGeom>
          <a:noFill/>
        </p:spPr>
      </p:pic>
      <p:pic>
        <p:nvPicPr>
          <p:cNvPr id="212996" name="Picture 4" descr="Imagen relacionada"/>
          <p:cNvPicPr>
            <a:picLocks noChangeAspect="1" noChangeArrowheads="1"/>
          </p:cNvPicPr>
          <p:nvPr/>
        </p:nvPicPr>
        <p:blipFill>
          <a:blip r:embed="rId3" cstate="print"/>
          <a:srcRect/>
          <a:stretch>
            <a:fillRect/>
          </a:stretch>
        </p:blipFill>
        <p:spPr bwMode="auto">
          <a:xfrm>
            <a:off x="685800" y="2333624"/>
            <a:ext cx="5162550" cy="3381376"/>
          </a:xfrm>
          <a:prstGeom prst="rect">
            <a:avLst/>
          </a:prstGeom>
          <a:noFill/>
        </p:spPr>
      </p:pic>
      <p:pic>
        <p:nvPicPr>
          <p:cNvPr id="6" name="Imagen 8">
            <a:extLst>
              <a:ext uri="{FF2B5EF4-FFF2-40B4-BE49-F238E27FC236}">
                <a16:creationId xmlns:a16="http://schemas.microsoft.com/office/drawing/2014/main" id="{7E862505-1EAA-114B-80C2-B0A24A606D6E}"/>
              </a:ext>
            </a:extLst>
          </p:cNvPr>
          <p:cNvPicPr>
            <a:picLocks noChangeAspect="1"/>
          </p:cNvPicPr>
          <p:nvPr/>
        </p:nvPicPr>
        <p:blipFill>
          <a:blip r:embed="rId4" cstate="print"/>
          <a:stretch>
            <a:fillRect/>
          </a:stretch>
        </p:blipFill>
        <p:spPr>
          <a:xfrm>
            <a:off x="1014641" y="709027"/>
            <a:ext cx="2418616" cy="1283583"/>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a:extLst>
              <a:ext uri="{FF2B5EF4-FFF2-40B4-BE49-F238E27FC236}">
                <a16:creationId xmlns:a16="http://schemas.microsoft.com/office/drawing/2014/main" id="{08CD7097-81A6-3C4F-A95C-9F56213348AD}"/>
              </a:ext>
            </a:extLst>
          </p:cNvPr>
          <p:cNvSpPr txBox="1"/>
          <p:nvPr/>
        </p:nvSpPr>
        <p:spPr>
          <a:xfrm>
            <a:off x="1295400" y="1905000"/>
            <a:ext cx="8686800"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GESTIÓN INTEGRAL</a:t>
            </a:r>
            <a:endParaRPr lang="es-US" sz="2000" b="1" dirty="0">
              <a:latin typeface="Arial" panose="020B0604020202020204" pitchFamily="34" charset="0"/>
              <a:cs typeface="Arial" panose="020B0604020202020204" pitchFamily="34" charset="0"/>
            </a:endParaRPr>
          </a:p>
        </p:txBody>
      </p:sp>
      <p:sp>
        <p:nvSpPr>
          <p:cNvPr id="5" name="4 Rectángulo redondeado"/>
          <p:cNvSpPr/>
          <p:nvPr/>
        </p:nvSpPr>
        <p:spPr>
          <a:xfrm>
            <a:off x="2514600" y="2667000"/>
            <a:ext cx="6019800" cy="2514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La desactivación, el tratamiento y la disposición final de los residuos hospitalarios y similares se debe hacer  de la siguiente manera:</a:t>
            </a:r>
            <a:endParaRPr lang="es-CO" sz="2000" dirty="0">
              <a:solidFill>
                <a:schemeClr val="tx1"/>
              </a:solidFill>
              <a:latin typeface="Arial" pitchFamily="34" charset="0"/>
              <a:cs typeface="Arial" pitchFamily="34" charset="0"/>
            </a:endParaRPr>
          </a:p>
        </p:txBody>
      </p:sp>
      <p:pic>
        <p:nvPicPr>
          <p:cNvPr id="7"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24654682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5 Rectángulo"/>
          <p:cNvSpPr/>
          <p:nvPr/>
        </p:nvSpPr>
        <p:spPr>
          <a:xfrm>
            <a:off x="1371600" y="1981200"/>
            <a:ext cx="8541697" cy="400110"/>
          </a:xfrm>
          <a:prstGeom prst="rect">
            <a:avLst/>
          </a:prstGeom>
        </p:spPr>
        <p:txBody>
          <a:bodyPr wrap="none">
            <a:spAutoFit/>
          </a:bodyPr>
          <a:lstStyle/>
          <a:p>
            <a:pPr algn="ctr"/>
            <a:r>
              <a:rPr lang="es-CO" sz="2000" b="1" dirty="0" smtClean="0">
                <a:latin typeface="Arial" pitchFamily="34" charset="0"/>
                <a:cs typeface="Arial" pitchFamily="34" charset="0"/>
              </a:rPr>
              <a:t>DESACTIVACIÓN  O INACTIVACIÓN DE RESIDUOS HOSPITALARIOS</a:t>
            </a:r>
            <a:endParaRPr lang="es-CO" sz="2000" b="1" dirty="0">
              <a:latin typeface="Arial" pitchFamily="34" charset="0"/>
              <a:cs typeface="Arial" pitchFamily="34" charset="0"/>
            </a:endParaRPr>
          </a:p>
        </p:txBody>
      </p:sp>
      <p:sp>
        <p:nvSpPr>
          <p:cNvPr id="7" name="6 CuadroTexto"/>
          <p:cNvSpPr txBox="1"/>
          <p:nvPr/>
        </p:nvSpPr>
        <p:spPr>
          <a:xfrm>
            <a:off x="1295400" y="2514600"/>
            <a:ext cx="8458200" cy="1631216"/>
          </a:xfrm>
          <a:prstGeom prst="rect">
            <a:avLst/>
          </a:prstGeom>
          <a:noFill/>
        </p:spPr>
        <p:txBody>
          <a:bodyPr wrap="square" rtlCol="0">
            <a:spAutoFit/>
          </a:bodyPr>
          <a:lstStyle/>
          <a:p>
            <a:pPr algn="just"/>
            <a:r>
              <a:rPr lang="es-CO" sz="2000" dirty="0" smtClean="0">
                <a:latin typeface="Arial" pitchFamily="34" charset="0"/>
                <a:cs typeface="Arial" pitchFamily="34" charset="0"/>
              </a:rPr>
              <a:t>Es el método, técnica o proceso  utilizado para transformar los residuos hospitalarios y similares peligrosos, volverlos inertes, si es el caso, de manera que se puedan transportar  y almacenar, de forma previa a la incineración o envío al relleno sanitario, todo ello con el objeto de minimizar el impacto ambiental y en relación con la salud.</a:t>
            </a:r>
            <a:endParaRPr lang="es-CO" sz="2000" dirty="0">
              <a:latin typeface="Arial" pitchFamily="34" charset="0"/>
              <a:cs typeface="Arial" pitchFamily="34" charset="0"/>
            </a:endParaRPr>
          </a:p>
        </p:txBody>
      </p:sp>
      <p:sp>
        <p:nvSpPr>
          <p:cNvPr id="8" name="7 CuadroTexto"/>
          <p:cNvSpPr txBox="1"/>
          <p:nvPr/>
        </p:nvSpPr>
        <p:spPr>
          <a:xfrm>
            <a:off x="1676400" y="4343400"/>
            <a:ext cx="7543800" cy="1631216"/>
          </a:xfrm>
          <a:prstGeom prst="rect">
            <a:avLst/>
          </a:prstGeom>
          <a:noFill/>
        </p:spPr>
        <p:txBody>
          <a:bodyPr wrap="square" rtlCol="0">
            <a:spAutoFit/>
          </a:bodyPr>
          <a:lstStyle/>
          <a:p>
            <a:pPr algn="just"/>
            <a:r>
              <a:rPr lang="es-CO" sz="2000" dirty="0" smtClean="0">
                <a:latin typeface="Arial" pitchFamily="34" charset="0"/>
                <a:cs typeface="Arial" pitchFamily="34" charset="0"/>
              </a:rPr>
              <a:t>Es un proceso mediante el cual, los objetos contaminados se dejan seguros para ser manipulados por el personal, al bajar la carga microbiana patógena (Causa enfermedad).</a:t>
            </a:r>
          </a:p>
          <a:p>
            <a:pPr algn="just"/>
            <a:endParaRPr lang="es-CO" sz="2000" dirty="0" smtClean="0">
              <a:latin typeface="Arial" pitchFamily="34" charset="0"/>
              <a:cs typeface="Arial" pitchFamily="34" charset="0"/>
            </a:endParaRPr>
          </a:p>
          <a:p>
            <a:pPr algn="just"/>
            <a:r>
              <a:rPr lang="es-CO" sz="2000" dirty="0" smtClean="0">
                <a:latin typeface="Arial" pitchFamily="34" charset="0"/>
                <a:cs typeface="Arial" pitchFamily="34" charset="0"/>
              </a:rPr>
              <a:t>Es un paso previo a la limpieza o al descarte de estos. </a:t>
            </a:r>
            <a:endParaRPr lang="es-CO"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Resultado de imagen para bodega de paso de residuos peligrosos"/>
          <p:cNvPicPr>
            <a:picLocks noChangeAspect="1" noChangeArrowheads="1"/>
          </p:cNvPicPr>
          <p:nvPr/>
        </p:nvPicPr>
        <p:blipFill>
          <a:blip r:embed="rId2" cstate="print"/>
          <a:srcRect/>
          <a:stretch>
            <a:fillRect/>
          </a:stretch>
        </p:blipFill>
        <p:spPr bwMode="auto">
          <a:xfrm>
            <a:off x="6553200" y="2590800"/>
            <a:ext cx="3609975" cy="2505076"/>
          </a:xfrm>
          <a:prstGeom prst="rect">
            <a:avLst/>
          </a:prstGeom>
          <a:noFill/>
        </p:spPr>
      </p:pic>
      <p:pic>
        <p:nvPicPr>
          <p:cNvPr id="214020" name="Picture 4" descr="Resultado de imagen para desactivación de residuos peligrosos"/>
          <p:cNvPicPr>
            <a:picLocks noChangeAspect="1" noChangeArrowheads="1"/>
          </p:cNvPicPr>
          <p:nvPr/>
        </p:nvPicPr>
        <p:blipFill>
          <a:blip r:embed="rId3" cstate="print"/>
          <a:srcRect/>
          <a:stretch>
            <a:fillRect/>
          </a:stretch>
        </p:blipFill>
        <p:spPr bwMode="auto">
          <a:xfrm>
            <a:off x="2057400" y="2590800"/>
            <a:ext cx="3429000" cy="2571751"/>
          </a:xfrm>
          <a:prstGeom prst="rect">
            <a:avLst/>
          </a:prstGeom>
          <a:noFill/>
        </p:spPr>
      </p:pic>
      <p:pic>
        <p:nvPicPr>
          <p:cNvPr id="6" name="Imagen 8">
            <a:extLst>
              <a:ext uri="{FF2B5EF4-FFF2-40B4-BE49-F238E27FC236}">
                <a16:creationId xmlns:a16="http://schemas.microsoft.com/office/drawing/2014/main" id="{7E862505-1EAA-114B-80C2-B0A24A606D6E}"/>
              </a:ext>
            </a:extLst>
          </p:cNvPr>
          <p:cNvPicPr>
            <a:picLocks noChangeAspect="1"/>
          </p:cNvPicPr>
          <p:nvPr/>
        </p:nvPicPr>
        <p:blipFill>
          <a:blip r:embed="rId4" cstate="print"/>
          <a:stretch>
            <a:fillRect/>
          </a:stretch>
        </p:blipFill>
        <p:spPr>
          <a:xfrm>
            <a:off x="1014641" y="709027"/>
            <a:ext cx="2418616" cy="1283583"/>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5 Rectángulo"/>
          <p:cNvSpPr/>
          <p:nvPr/>
        </p:nvSpPr>
        <p:spPr>
          <a:xfrm>
            <a:off x="2895600" y="2057400"/>
            <a:ext cx="4946419" cy="400110"/>
          </a:xfrm>
          <a:prstGeom prst="rect">
            <a:avLst/>
          </a:prstGeom>
        </p:spPr>
        <p:txBody>
          <a:bodyPr wrap="none">
            <a:spAutoFit/>
          </a:bodyPr>
          <a:lstStyle/>
          <a:p>
            <a:pPr algn="ctr"/>
            <a:r>
              <a:rPr lang="es-CO" sz="2000" b="1" dirty="0" smtClean="0">
                <a:latin typeface="Arial" pitchFamily="34" charset="0"/>
                <a:cs typeface="Arial" pitchFamily="34" charset="0"/>
              </a:rPr>
              <a:t>DESACTIVACIÓN DE ALTA EFICIENCIA</a:t>
            </a:r>
            <a:endParaRPr lang="es-CO" sz="2000" b="1" dirty="0">
              <a:latin typeface="Arial" pitchFamily="34" charset="0"/>
              <a:cs typeface="Arial" pitchFamily="34" charset="0"/>
            </a:endParaRPr>
          </a:p>
        </p:txBody>
      </p:sp>
      <p:sp>
        <p:nvSpPr>
          <p:cNvPr id="15" name="14 Rectángulo"/>
          <p:cNvSpPr/>
          <p:nvPr/>
        </p:nvSpPr>
        <p:spPr>
          <a:xfrm>
            <a:off x="2057400" y="2743200"/>
            <a:ext cx="6566221" cy="400110"/>
          </a:xfrm>
          <a:prstGeom prst="rect">
            <a:avLst/>
          </a:prstGeom>
        </p:spPr>
        <p:txBody>
          <a:bodyPr wrap="none">
            <a:spAutoFit/>
          </a:bodyPr>
          <a:lstStyle/>
          <a:p>
            <a:r>
              <a:rPr lang="es-CO" sz="2000" b="1" dirty="0" smtClean="0">
                <a:latin typeface="Arial" pitchFamily="34" charset="0"/>
                <a:cs typeface="Arial" pitchFamily="34" charset="0"/>
              </a:rPr>
              <a:t>Desactivación mediante autoclave de calor húmedo:</a:t>
            </a:r>
            <a:endParaRPr lang="es-CO" sz="2000" dirty="0"/>
          </a:p>
        </p:txBody>
      </p:sp>
      <p:sp>
        <p:nvSpPr>
          <p:cNvPr id="16" name="15 Rectángulo"/>
          <p:cNvSpPr/>
          <p:nvPr/>
        </p:nvSpPr>
        <p:spPr>
          <a:xfrm>
            <a:off x="990600" y="3505200"/>
            <a:ext cx="9079215" cy="1938992"/>
          </a:xfrm>
          <a:prstGeom prst="rect">
            <a:avLst/>
          </a:prstGeom>
        </p:spPr>
        <p:txBody>
          <a:bodyPr wrap="square">
            <a:spAutoFit/>
          </a:bodyPr>
          <a:lstStyle/>
          <a:p>
            <a:pPr algn="just"/>
            <a:r>
              <a:rPr lang="es-CO" sz="2000" dirty="0" smtClean="0">
                <a:latin typeface="Arial" pitchFamily="34" charset="0"/>
                <a:cs typeface="Arial" pitchFamily="34" charset="0"/>
              </a:rPr>
              <a:t>El vapor saturado actúa como transportador de energía y su poder calórico penetra en los residuos causando la destrucción de los microorganismos  patógenos contenidos en los residuos biosanitarios.</a:t>
            </a:r>
          </a:p>
          <a:p>
            <a:pPr algn="just"/>
            <a:endParaRPr lang="es-CO" sz="2000" dirty="0" smtClean="0">
              <a:latin typeface="Arial" pitchFamily="34" charset="0"/>
              <a:cs typeface="Arial" pitchFamily="34" charset="0"/>
            </a:endParaRPr>
          </a:p>
          <a:p>
            <a:pPr algn="just"/>
            <a:r>
              <a:rPr lang="es-CO" sz="2000" dirty="0" smtClean="0">
                <a:latin typeface="Arial" pitchFamily="34" charset="0"/>
                <a:cs typeface="Arial" pitchFamily="34" charset="0"/>
              </a:rPr>
              <a:t>Adecuado para la desactivación de residuos </a:t>
            </a:r>
            <a:r>
              <a:rPr lang="es-CO" sz="2000" b="1" i="1" dirty="0" smtClean="0">
                <a:latin typeface="Arial" pitchFamily="34" charset="0"/>
                <a:cs typeface="Arial" pitchFamily="34" charset="0"/>
              </a:rPr>
              <a:t>biosanitarios, cortopunzantes, y algunos residuos líquidos excepto sangre.</a:t>
            </a:r>
            <a:endParaRPr lang="es-CO" sz="2000" b="1" i="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5 Rectángulo"/>
          <p:cNvSpPr/>
          <p:nvPr/>
        </p:nvSpPr>
        <p:spPr>
          <a:xfrm>
            <a:off x="2667000" y="2133600"/>
            <a:ext cx="5008423" cy="400110"/>
          </a:xfrm>
          <a:prstGeom prst="rect">
            <a:avLst/>
          </a:prstGeom>
        </p:spPr>
        <p:txBody>
          <a:bodyPr wrap="none">
            <a:spAutoFit/>
          </a:bodyPr>
          <a:lstStyle/>
          <a:p>
            <a:pPr algn="ctr"/>
            <a:r>
              <a:rPr lang="es-CO" sz="2000" b="1" dirty="0" smtClean="0">
                <a:latin typeface="Arial" pitchFamily="34" charset="0"/>
                <a:cs typeface="Arial" pitchFamily="34" charset="0"/>
              </a:rPr>
              <a:t>DESACTIVACIÓN DE BAJA EFICIENCIA</a:t>
            </a:r>
            <a:endParaRPr lang="es-CO" sz="2000" b="1" dirty="0">
              <a:latin typeface="Arial" pitchFamily="34" charset="0"/>
              <a:cs typeface="Arial" pitchFamily="34" charset="0"/>
            </a:endParaRPr>
          </a:p>
        </p:txBody>
      </p:sp>
      <p:sp>
        <p:nvSpPr>
          <p:cNvPr id="15" name="14 Rectángulo"/>
          <p:cNvSpPr/>
          <p:nvPr/>
        </p:nvSpPr>
        <p:spPr>
          <a:xfrm>
            <a:off x="3581400" y="2895600"/>
            <a:ext cx="3033203" cy="400110"/>
          </a:xfrm>
          <a:prstGeom prst="rect">
            <a:avLst/>
          </a:prstGeom>
        </p:spPr>
        <p:txBody>
          <a:bodyPr wrap="none">
            <a:spAutoFit/>
          </a:bodyPr>
          <a:lstStyle/>
          <a:p>
            <a:r>
              <a:rPr lang="es-CO" sz="2000" b="1" dirty="0" smtClean="0">
                <a:latin typeface="Arial" pitchFamily="34" charset="0"/>
                <a:cs typeface="Arial" pitchFamily="34" charset="0"/>
              </a:rPr>
              <a:t>Desactivación química:</a:t>
            </a:r>
            <a:endParaRPr lang="es-CO" sz="2000" dirty="0"/>
          </a:p>
        </p:txBody>
      </p:sp>
      <p:sp>
        <p:nvSpPr>
          <p:cNvPr id="16" name="15 Rectángulo"/>
          <p:cNvSpPr/>
          <p:nvPr/>
        </p:nvSpPr>
        <p:spPr>
          <a:xfrm>
            <a:off x="1371600" y="3733800"/>
            <a:ext cx="8077201" cy="1631216"/>
          </a:xfrm>
          <a:prstGeom prst="rect">
            <a:avLst/>
          </a:prstGeom>
        </p:spPr>
        <p:txBody>
          <a:bodyPr wrap="square">
            <a:spAutoFit/>
          </a:bodyPr>
          <a:lstStyle/>
          <a:p>
            <a:pPr algn="just"/>
            <a:r>
              <a:rPr lang="es-CO" sz="2000" dirty="0" smtClean="0">
                <a:latin typeface="Arial" pitchFamily="34" charset="0"/>
                <a:cs typeface="Arial" pitchFamily="34" charset="0"/>
              </a:rPr>
              <a:t>Es la desinfección que se hace mediante el uso de germicidas, tales como, amonios cuaternarios, formaldehido, glutaraldehído, peróxido de hidrógeno, hipoclorito de sodio, y calcio, entre otros, en condiciones que no causen afectación negativa al medio ambiente y la salud humana.</a:t>
            </a:r>
            <a:endParaRPr lang="es-CO" sz="2000" b="1" i="1" dirty="0"/>
          </a:p>
        </p:txBody>
      </p:sp>
    </p:spTree>
    <p:extLst>
      <p:ext uri="{BB962C8B-B14F-4D97-AF65-F5344CB8AC3E}">
        <p14:creationId xmlns:p14="http://schemas.microsoft.com/office/powerpoint/2010/main" val="978132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049A099-24B8-3B47-8AA5-C213C4C1F45E}"/>
              </a:ext>
            </a:extLst>
          </p:cNvPr>
          <p:cNvSpPr txBox="1"/>
          <p:nvPr/>
        </p:nvSpPr>
        <p:spPr>
          <a:xfrm>
            <a:off x="2643188" y="1981200"/>
            <a:ext cx="6119812"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LEGISLACIÓN</a:t>
            </a:r>
            <a:endParaRPr lang="es-US" sz="2000" dirty="0"/>
          </a:p>
        </p:txBody>
      </p:sp>
      <p:pic>
        <p:nvPicPr>
          <p:cNvPr id="7" name="Imagen 8">
            <a:extLst>
              <a:ext uri="{FF2B5EF4-FFF2-40B4-BE49-F238E27FC236}">
                <a16:creationId xmlns:a16="http://schemas.microsoft.com/office/drawing/2014/main" id="{88CB1FBE-8F7B-6449-A1F2-D2BD753755D7}"/>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8" name="CuadroTexto 7">
            <a:extLst>
              <a:ext uri="{FF2B5EF4-FFF2-40B4-BE49-F238E27FC236}">
                <a16:creationId xmlns:a16="http://schemas.microsoft.com/office/drawing/2014/main" id="{AE24B080-5529-ED47-9B95-23342B078105}"/>
              </a:ext>
            </a:extLst>
          </p:cNvPr>
          <p:cNvSpPr txBox="1"/>
          <p:nvPr/>
        </p:nvSpPr>
        <p:spPr>
          <a:xfrm>
            <a:off x="1828800" y="3124200"/>
            <a:ext cx="7696200" cy="1015663"/>
          </a:xfrm>
          <a:prstGeom prst="rect">
            <a:avLst/>
          </a:prstGeom>
          <a:noFill/>
        </p:spPr>
        <p:txBody>
          <a:bodyPr wrap="square" rtlCol="0">
            <a:spAutoFit/>
          </a:bodyPr>
          <a:lstStyle/>
          <a:p>
            <a:pPr algn="just"/>
            <a:r>
              <a:rPr lang="es-US" sz="2000" b="1" dirty="0" smtClean="0">
                <a:latin typeface="Arial" panose="020B0604020202020204" pitchFamily="34" charset="0"/>
                <a:cs typeface="Arial" panose="020B0604020202020204" pitchFamily="34" charset="0"/>
              </a:rPr>
              <a:t>DECRETO 1609 de 2002</a:t>
            </a:r>
            <a:endParaRPr lang="es-US" sz="2000" b="1" dirty="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Por el cual se reglamenta el manejo y transporte terrestre automotor de mercancías peligrosas por carreteras.</a:t>
            </a:r>
            <a:endParaRPr lang="es-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28567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86200" y="1828800"/>
            <a:ext cx="3033203" cy="400110"/>
          </a:xfrm>
          <a:prstGeom prst="rect">
            <a:avLst/>
          </a:prstGeom>
        </p:spPr>
        <p:txBody>
          <a:bodyPr wrap="none">
            <a:spAutoFit/>
          </a:bodyPr>
          <a:lstStyle/>
          <a:p>
            <a:r>
              <a:rPr lang="es-CO" sz="2000" b="1" dirty="0" smtClean="0">
                <a:latin typeface="Arial" pitchFamily="34" charset="0"/>
                <a:cs typeface="Arial" pitchFamily="34" charset="0"/>
              </a:rPr>
              <a:t>Desactivación química:</a:t>
            </a:r>
            <a:endParaRPr lang="es-CO" sz="2000" dirty="0"/>
          </a:p>
        </p:txBody>
      </p:sp>
      <p:pic>
        <p:nvPicPr>
          <p:cNvPr id="5"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5 Rectángulo"/>
          <p:cNvSpPr/>
          <p:nvPr/>
        </p:nvSpPr>
        <p:spPr>
          <a:xfrm>
            <a:off x="990600" y="2362200"/>
            <a:ext cx="9079215" cy="707886"/>
          </a:xfrm>
          <a:prstGeom prst="rect">
            <a:avLst/>
          </a:prstGeom>
        </p:spPr>
        <p:txBody>
          <a:bodyPr wrap="square">
            <a:spAutoFit/>
          </a:bodyPr>
          <a:lstStyle/>
          <a:p>
            <a:pPr algn="just"/>
            <a:r>
              <a:rPr lang="es-CO" sz="2000" dirty="0" smtClean="0">
                <a:latin typeface="Arial" pitchFamily="34" charset="0"/>
                <a:cs typeface="Arial" pitchFamily="34" charset="0"/>
              </a:rPr>
              <a:t>Estos métodos son aplicables a materiales sólidos y compactos que requieran desinfección de superficie como:</a:t>
            </a:r>
            <a:endParaRPr lang="es-CO" sz="2000" b="1" i="1" dirty="0"/>
          </a:p>
        </p:txBody>
      </p:sp>
      <p:sp>
        <p:nvSpPr>
          <p:cNvPr id="7" name="6 Flecha abajo"/>
          <p:cNvSpPr/>
          <p:nvPr/>
        </p:nvSpPr>
        <p:spPr>
          <a:xfrm>
            <a:off x="5105400" y="3048000"/>
            <a:ext cx="5334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7 Rectángulo redondeado"/>
          <p:cNvSpPr/>
          <p:nvPr/>
        </p:nvSpPr>
        <p:spPr>
          <a:xfrm>
            <a:off x="3276600" y="4114800"/>
            <a:ext cx="4343400" cy="1828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Los cortopunzantes, espéculos y material plástico o metálico desechable utilizado  en procedimientos de tipo invasivo.</a:t>
            </a:r>
            <a:endParaRPr lang="es-CO"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616582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a:extLst>
              <a:ext uri="{FF2B5EF4-FFF2-40B4-BE49-F238E27FC236}">
                <a16:creationId xmlns:a16="http://schemas.microsoft.com/office/drawing/2014/main" id="{08CD7097-81A6-3C4F-A95C-9F56213348AD}"/>
              </a:ext>
            </a:extLst>
          </p:cNvPr>
          <p:cNvSpPr txBox="1"/>
          <p:nvPr/>
        </p:nvSpPr>
        <p:spPr>
          <a:xfrm>
            <a:off x="1295400" y="1447800"/>
            <a:ext cx="8686800"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RESIDUOS PELIGROSOS</a:t>
            </a:r>
            <a:endParaRPr lang="es-US" sz="2000" b="1" dirty="0">
              <a:latin typeface="Arial" panose="020B0604020202020204" pitchFamily="34" charset="0"/>
              <a:cs typeface="Arial" panose="020B0604020202020204" pitchFamily="34" charset="0"/>
            </a:endParaRPr>
          </a:p>
        </p:txBody>
      </p:sp>
      <p:sp>
        <p:nvSpPr>
          <p:cNvPr id="5" name="4 Rectángulo redondeado"/>
          <p:cNvSpPr/>
          <p:nvPr/>
        </p:nvSpPr>
        <p:spPr>
          <a:xfrm>
            <a:off x="3733800" y="2057400"/>
            <a:ext cx="3733800" cy="533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Riesgos Biológicos</a:t>
            </a:r>
            <a:endParaRPr lang="es-CO" sz="2000" dirty="0">
              <a:solidFill>
                <a:schemeClr val="tx1"/>
              </a:solidFill>
              <a:latin typeface="Arial" pitchFamily="34" charset="0"/>
              <a:cs typeface="Arial" pitchFamily="34" charset="0"/>
            </a:endParaRPr>
          </a:p>
        </p:txBody>
      </p:sp>
      <p:sp>
        <p:nvSpPr>
          <p:cNvPr id="8" name="7 Flecha curvada hacia la derecha"/>
          <p:cNvSpPr/>
          <p:nvPr/>
        </p:nvSpPr>
        <p:spPr>
          <a:xfrm>
            <a:off x="2590800" y="2133600"/>
            <a:ext cx="838200" cy="1219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9" name="8 Rectángulo redondeado"/>
          <p:cNvSpPr/>
          <p:nvPr/>
        </p:nvSpPr>
        <p:spPr>
          <a:xfrm>
            <a:off x="3429000" y="3124200"/>
            <a:ext cx="4572000" cy="2514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Los residuos hospitalarios y similares peligrosos infecciosos deben </a:t>
            </a:r>
            <a:r>
              <a:rPr lang="es-CO" sz="2000" b="1" i="1" dirty="0" smtClean="0">
                <a:solidFill>
                  <a:schemeClr val="tx1"/>
                </a:solidFill>
                <a:latin typeface="Arial" pitchFamily="34" charset="0"/>
                <a:cs typeface="Arial" pitchFamily="34" charset="0"/>
              </a:rPr>
              <a:t>desactivarse y luego ser incinerados </a:t>
            </a:r>
            <a:r>
              <a:rPr lang="es-CO" sz="2000" dirty="0" smtClean="0">
                <a:solidFill>
                  <a:schemeClr val="tx1"/>
                </a:solidFill>
                <a:latin typeface="Arial" pitchFamily="34" charset="0"/>
                <a:cs typeface="Arial" pitchFamily="34" charset="0"/>
              </a:rPr>
              <a:t>en plantas para este fin, o en plantas productoras de cemento, que posean los permisos ambientales correspondientes.</a:t>
            </a:r>
            <a:endParaRPr lang="es-CO" sz="2000" b="1" dirty="0">
              <a:solidFill>
                <a:schemeClr val="tx1"/>
              </a:solidFill>
              <a:latin typeface="Arial" pitchFamily="34" charset="0"/>
              <a:cs typeface="Arial" pitchFamily="34" charset="0"/>
            </a:endParaRPr>
          </a:p>
        </p:txBody>
      </p:sp>
      <p:pic>
        <p:nvPicPr>
          <p:cNvPr id="7" name="Imagen 8">
            <a:extLst>
              <a:ext uri="{FF2B5EF4-FFF2-40B4-BE49-F238E27FC236}">
                <a16:creationId xmlns:a16="http://schemas.microsoft.com/office/drawing/2014/main" id="{A42D06F0-5E4E-BF49-9FBC-7A60C5257D8A}"/>
              </a:ext>
            </a:extLst>
          </p:cNvPr>
          <p:cNvPicPr>
            <a:picLocks noChangeAspect="1"/>
          </p:cNvPicPr>
          <p:nvPr/>
        </p:nvPicPr>
        <p:blipFill>
          <a:blip r:embed="rId2"/>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70045335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a:extLst>
              <a:ext uri="{FF2B5EF4-FFF2-40B4-BE49-F238E27FC236}">
                <a16:creationId xmlns:a16="http://schemas.microsoft.com/office/drawing/2014/main" id="{08CD7097-81A6-3C4F-A95C-9F56213348AD}"/>
              </a:ext>
            </a:extLst>
          </p:cNvPr>
          <p:cNvSpPr txBox="1"/>
          <p:nvPr/>
        </p:nvSpPr>
        <p:spPr>
          <a:xfrm>
            <a:off x="1295400" y="1447800"/>
            <a:ext cx="8686800"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RESIDUOS QUIMICOS</a:t>
            </a:r>
            <a:endParaRPr lang="es-US" sz="2000" b="1" dirty="0">
              <a:latin typeface="Arial" panose="020B0604020202020204" pitchFamily="34" charset="0"/>
              <a:cs typeface="Arial" panose="020B0604020202020204" pitchFamily="34" charset="0"/>
            </a:endParaRPr>
          </a:p>
        </p:txBody>
      </p:sp>
      <p:sp>
        <p:nvSpPr>
          <p:cNvPr id="8" name="7 Flecha curvada hacia la derecha"/>
          <p:cNvSpPr/>
          <p:nvPr/>
        </p:nvSpPr>
        <p:spPr>
          <a:xfrm>
            <a:off x="1295400" y="2286000"/>
            <a:ext cx="1143000" cy="1752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9" name="8 Rectángulo redondeado"/>
          <p:cNvSpPr/>
          <p:nvPr/>
        </p:nvSpPr>
        <p:spPr>
          <a:xfrm>
            <a:off x="2667000" y="3733800"/>
            <a:ext cx="6172200" cy="2514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Deben ser </a:t>
            </a:r>
            <a:r>
              <a:rPr lang="es-CO" sz="2000" b="1" dirty="0" smtClean="0">
                <a:solidFill>
                  <a:schemeClr val="tx1"/>
                </a:solidFill>
                <a:latin typeface="Arial" pitchFamily="34" charset="0"/>
                <a:cs typeface="Arial" pitchFamily="34" charset="0"/>
              </a:rPr>
              <a:t>desactivados y</a:t>
            </a:r>
            <a:r>
              <a:rPr lang="es-CO" sz="2000" dirty="0" smtClean="0">
                <a:solidFill>
                  <a:schemeClr val="tx1"/>
                </a:solidFill>
                <a:latin typeface="Arial" pitchFamily="34" charset="0"/>
                <a:cs typeface="Arial" pitchFamily="34" charset="0"/>
              </a:rPr>
              <a:t> </a:t>
            </a:r>
            <a:r>
              <a:rPr lang="es-CO" sz="2000" b="1" i="1" dirty="0" smtClean="0">
                <a:solidFill>
                  <a:schemeClr val="tx1"/>
                </a:solidFill>
                <a:latin typeface="Arial" pitchFamily="34" charset="0"/>
                <a:cs typeface="Arial" pitchFamily="34" charset="0"/>
              </a:rPr>
              <a:t>tratados en una planta incineradora o de producción de cemento, </a:t>
            </a:r>
            <a:r>
              <a:rPr lang="es-CO" sz="2000" dirty="0" smtClean="0">
                <a:solidFill>
                  <a:schemeClr val="tx1"/>
                </a:solidFill>
                <a:latin typeface="Arial" pitchFamily="34" charset="0"/>
                <a:cs typeface="Arial" pitchFamily="34" charset="0"/>
              </a:rPr>
              <a:t>que posea  las características técnicas determinadas por el Ministerio del Medio Ambiente y las autorizaciones ambientales pertinentes.</a:t>
            </a:r>
            <a:endParaRPr lang="es-CO" sz="2000" b="1" dirty="0">
              <a:solidFill>
                <a:schemeClr val="tx1"/>
              </a:solidFill>
              <a:latin typeface="Arial" pitchFamily="34" charset="0"/>
              <a:cs typeface="Arial" pitchFamily="34" charset="0"/>
            </a:endParaRPr>
          </a:p>
        </p:txBody>
      </p:sp>
      <p:pic>
        <p:nvPicPr>
          <p:cNvPr id="7" name="Imagen 8">
            <a:extLst>
              <a:ext uri="{FF2B5EF4-FFF2-40B4-BE49-F238E27FC236}">
                <a16:creationId xmlns:a16="http://schemas.microsoft.com/office/drawing/2014/main" id="{A42D06F0-5E4E-BF49-9FBC-7A60C5257D8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redondeado"/>
          <p:cNvSpPr/>
          <p:nvPr/>
        </p:nvSpPr>
        <p:spPr>
          <a:xfrm>
            <a:off x="2590800" y="1981200"/>
            <a:ext cx="4343400"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Fármacos </a:t>
            </a:r>
            <a:r>
              <a:rPr lang="es-CO" sz="2000" dirty="0" smtClean="0">
                <a:latin typeface="Arial" pitchFamily="34" charset="0"/>
                <a:cs typeface="Arial" pitchFamily="34" charset="0"/>
              </a:rPr>
              <a:t>parciamente consumidos, vencidos y/o deteriorados</a:t>
            </a:r>
            <a:r>
              <a:rPr lang="es-CO" sz="2000" dirty="0" smtClean="0">
                <a:solidFill>
                  <a:schemeClr val="tx1"/>
                </a:solidFill>
                <a:latin typeface="Arial" pitchFamily="34" charset="0"/>
                <a:cs typeface="Arial" pitchFamily="34" charset="0"/>
              </a:rPr>
              <a:t>, citotóxicos.   </a:t>
            </a:r>
            <a:endParaRPr lang="es-CO"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6193997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a:extLst>
              <a:ext uri="{FF2B5EF4-FFF2-40B4-BE49-F238E27FC236}">
                <a16:creationId xmlns:a16="http://schemas.microsoft.com/office/drawing/2014/main" id="{08CD7097-81A6-3C4F-A95C-9F56213348AD}"/>
              </a:ext>
            </a:extLst>
          </p:cNvPr>
          <p:cNvSpPr txBox="1"/>
          <p:nvPr/>
        </p:nvSpPr>
        <p:spPr>
          <a:xfrm>
            <a:off x="1295400" y="1447800"/>
            <a:ext cx="8686800"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RESIDUOS QUIMICOS</a:t>
            </a:r>
            <a:endParaRPr lang="es-US" sz="2000" b="1" dirty="0">
              <a:latin typeface="Arial" panose="020B0604020202020204" pitchFamily="34" charset="0"/>
              <a:cs typeface="Arial" panose="020B0604020202020204" pitchFamily="34" charset="0"/>
            </a:endParaRPr>
          </a:p>
        </p:txBody>
      </p:sp>
      <p:sp>
        <p:nvSpPr>
          <p:cNvPr id="8" name="7 Flecha curvada hacia la derecha"/>
          <p:cNvSpPr/>
          <p:nvPr/>
        </p:nvSpPr>
        <p:spPr>
          <a:xfrm>
            <a:off x="1295400" y="2286000"/>
            <a:ext cx="1143000" cy="1752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9" name="8 Rectángulo redondeado"/>
          <p:cNvSpPr/>
          <p:nvPr/>
        </p:nvSpPr>
        <p:spPr>
          <a:xfrm>
            <a:off x="2667000" y="3733800"/>
            <a:ext cx="6858000" cy="2514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Deben ser </a:t>
            </a:r>
            <a:r>
              <a:rPr lang="es-CO" sz="2000" b="1" dirty="0" smtClean="0">
                <a:solidFill>
                  <a:schemeClr val="tx1"/>
                </a:solidFill>
                <a:latin typeface="Arial" pitchFamily="34" charset="0"/>
                <a:cs typeface="Arial" pitchFamily="34" charset="0"/>
              </a:rPr>
              <a:t>aprovechados cuando haya lugar o</a:t>
            </a:r>
            <a:r>
              <a:rPr lang="es-CO" sz="2000" dirty="0" smtClean="0">
                <a:solidFill>
                  <a:schemeClr val="tx1"/>
                </a:solidFill>
                <a:latin typeface="Arial" pitchFamily="34" charset="0"/>
                <a:cs typeface="Arial" pitchFamily="34" charset="0"/>
              </a:rPr>
              <a:t> </a:t>
            </a:r>
            <a:r>
              <a:rPr lang="es-CO" sz="2000" b="1" i="1" dirty="0" smtClean="0">
                <a:solidFill>
                  <a:schemeClr val="tx1"/>
                </a:solidFill>
                <a:latin typeface="Arial" pitchFamily="34" charset="0"/>
                <a:cs typeface="Arial" pitchFamily="34" charset="0"/>
              </a:rPr>
              <a:t>tratados y dispuesto en rellenos sanitarios </a:t>
            </a:r>
            <a:r>
              <a:rPr lang="es-CO" sz="2000" dirty="0" smtClean="0">
                <a:solidFill>
                  <a:schemeClr val="tx1"/>
                </a:solidFill>
                <a:latin typeface="Arial" pitchFamily="34" charset="0"/>
                <a:cs typeface="Arial" pitchFamily="34" charset="0"/>
              </a:rPr>
              <a:t>cumpliendo los procedimientos que establezca el Manual de Procedimientos para la Gestión Integral de Residuos Hospitalarios y Similares.</a:t>
            </a:r>
            <a:endParaRPr lang="es-CO" sz="2000" b="1" dirty="0">
              <a:solidFill>
                <a:schemeClr val="tx1"/>
              </a:solidFill>
              <a:latin typeface="Arial" pitchFamily="34" charset="0"/>
              <a:cs typeface="Arial" pitchFamily="34" charset="0"/>
            </a:endParaRPr>
          </a:p>
        </p:txBody>
      </p:sp>
      <p:pic>
        <p:nvPicPr>
          <p:cNvPr id="10"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redondeado"/>
          <p:cNvSpPr/>
          <p:nvPr/>
        </p:nvSpPr>
        <p:spPr>
          <a:xfrm>
            <a:off x="2590800" y="1981200"/>
            <a:ext cx="4343400"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Los Residuos Reactivos, mercuriales y demás Metales pesados  . </a:t>
            </a:r>
            <a:endParaRPr lang="es-CO"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2078217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a:extLst>
              <a:ext uri="{FF2B5EF4-FFF2-40B4-BE49-F238E27FC236}">
                <a16:creationId xmlns:a16="http://schemas.microsoft.com/office/drawing/2014/main" id="{08CD7097-81A6-3C4F-A95C-9F56213348AD}"/>
              </a:ext>
            </a:extLst>
          </p:cNvPr>
          <p:cNvSpPr txBox="1"/>
          <p:nvPr/>
        </p:nvSpPr>
        <p:spPr>
          <a:xfrm>
            <a:off x="1676400" y="1447800"/>
            <a:ext cx="8686800"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RESIDUOS QUIMICOS</a:t>
            </a:r>
            <a:endParaRPr lang="es-US" sz="2000" b="1" dirty="0">
              <a:latin typeface="Arial" panose="020B0604020202020204" pitchFamily="34" charset="0"/>
              <a:cs typeface="Arial" panose="020B0604020202020204" pitchFamily="34" charset="0"/>
            </a:endParaRPr>
          </a:p>
        </p:txBody>
      </p:sp>
      <p:sp>
        <p:nvSpPr>
          <p:cNvPr id="5" name="4 Rectángulo redondeado"/>
          <p:cNvSpPr/>
          <p:nvPr/>
        </p:nvSpPr>
        <p:spPr>
          <a:xfrm>
            <a:off x="1905000" y="2514600"/>
            <a:ext cx="3810000" cy="685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Los Contenedores Presurizados</a:t>
            </a:r>
            <a:endParaRPr lang="es-CO" sz="2000" dirty="0">
              <a:solidFill>
                <a:schemeClr val="tx1"/>
              </a:solidFill>
              <a:latin typeface="Arial" pitchFamily="34" charset="0"/>
              <a:cs typeface="Arial" pitchFamily="34" charset="0"/>
            </a:endParaRPr>
          </a:p>
        </p:txBody>
      </p:sp>
      <p:sp>
        <p:nvSpPr>
          <p:cNvPr id="8" name="7 Flecha curvada hacia la derecha"/>
          <p:cNvSpPr/>
          <p:nvPr/>
        </p:nvSpPr>
        <p:spPr>
          <a:xfrm>
            <a:off x="533400" y="2895600"/>
            <a:ext cx="1143000" cy="1752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9" name="8 Rectángulo redondeado"/>
          <p:cNvSpPr/>
          <p:nvPr/>
        </p:nvSpPr>
        <p:spPr>
          <a:xfrm>
            <a:off x="1981200" y="3886200"/>
            <a:ext cx="4114800" cy="1981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Serán devueltos al respectivo proveedor para su reciclaje .</a:t>
            </a:r>
            <a:endParaRPr lang="es-CO" sz="2000" b="1" dirty="0">
              <a:solidFill>
                <a:schemeClr val="tx1"/>
              </a:solidFill>
              <a:latin typeface="Arial" pitchFamily="34" charset="0"/>
              <a:cs typeface="Arial" pitchFamily="34" charset="0"/>
            </a:endParaRPr>
          </a:p>
        </p:txBody>
      </p:sp>
      <p:sp>
        <p:nvSpPr>
          <p:cNvPr id="7" name="6 Rectángulo redondeado"/>
          <p:cNvSpPr/>
          <p:nvPr/>
        </p:nvSpPr>
        <p:spPr>
          <a:xfrm>
            <a:off x="6248400" y="2514600"/>
            <a:ext cx="3810000" cy="685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Los Aceites Usados</a:t>
            </a:r>
            <a:endParaRPr lang="es-CO" sz="2000" dirty="0">
              <a:solidFill>
                <a:schemeClr val="tx1"/>
              </a:solidFill>
              <a:latin typeface="Arial" pitchFamily="34" charset="0"/>
              <a:cs typeface="Arial" pitchFamily="34" charset="0"/>
            </a:endParaRPr>
          </a:p>
        </p:txBody>
      </p:sp>
      <p:sp>
        <p:nvSpPr>
          <p:cNvPr id="10" name="9 Flecha curvada hacia la derecha"/>
          <p:cNvSpPr/>
          <p:nvPr/>
        </p:nvSpPr>
        <p:spPr>
          <a:xfrm flipH="1">
            <a:off x="10668000" y="2895600"/>
            <a:ext cx="1066800" cy="1905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1" name="10 Rectángulo redondeado"/>
          <p:cNvSpPr/>
          <p:nvPr/>
        </p:nvSpPr>
        <p:spPr>
          <a:xfrm>
            <a:off x="6324600" y="3886200"/>
            <a:ext cx="4114800" cy="1981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Deben ser tratados conforme a lo dispuesto en la resolución 1446 de 2005 del Ministerio del Medio Ambiente o la norma que lo modifique o sustituya.</a:t>
            </a:r>
            <a:endParaRPr lang="es-CO" sz="2000" b="1" dirty="0">
              <a:solidFill>
                <a:schemeClr val="tx1"/>
              </a:solidFill>
              <a:latin typeface="Arial" pitchFamily="34" charset="0"/>
              <a:cs typeface="Arial" pitchFamily="34" charset="0"/>
            </a:endParaRPr>
          </a:p>
        </p:txBody>
      </p:sp>
      <p:pic>
        <p:nvPicPr>
          <p:cNvPr id="12" name="Imagen 8">
            <a:extLst>
              <a:ext uri="{FF2B5EF4-FFF2-40B4-BE49-F238E27FC236}">
                <a16:creationId xmlns:a16="http://schemas.microsoft.com/office/drawing/2014/main" id="{A42D06F0-5E4E-BF49-9FBC-7A60C5257D8A}"/>
              </a:ext>
            </a:extLst>
          </p:cNvPr>
          <p:cNvPicPr>
            <a:picLocks noChangeAspect="1"/>
          </p:cNvPicPr>
          <p:nvPr/>
        </p:nvPicPr>
        <p:blipFill>
          <a:blip r:embed="rId2"/>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349852037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global.unitednations.entermediadb.net/assets/mediadb/services/module/asset/downloads/preset/assets/2014/09/19905/image1170x530cropped.jpg"/>
          <p:cNvPicPr>
            <a:picLocks noChangeAspect="1" noChangeArrowheads="1"/>
          </p:cNvPicPr>
          <p:nvPr/>
        </p:nvPicPr>
        <p:blipFill>
          <a:blip r:embed="rId2"/>
          <a:srcRect/>
          <a:stretch>
            <a:fillRect/>
          </a:stretch>
        </p:blipFill>
        <p:spPr bwMode="auto">
          <a:xfrm>
            <a:off x="914400" y="1981200"/>
            <a:ext cx="9525000" cy="4572000"/>
          </a:xfrm>
          <a:prstGeom prst="rect">
            <a:avLst/>
          </a:prstGeom>
          <a:noFill/>
        </p:spPr>
      </p:pic>
      <p:sp>
        <p:nvSpPr>
          <p:cNvPr id="8" name="7 Flecha curvada hacia la derecha"/>
          <p:cNvSpPr/>
          <p:nvPr/>
        </p:nvSpPr>
        <p:spPr>
          <a:xfrm>
            <a:off x="1295400" y="2057400"/>
            <a:ext cx="1143000" cy="1752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9" name="8 Rectángulo redondeado"/>
          <p:cNvSpPr/>
          <p:nvPr/>
        </p:nvSpPr>
        <p:spPr>
          <a:xfrm>
            <a:off x="2667000" y="2057400"/>
            <a:ext cx="7315200" cy="251460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Deben ser llevados a confinamiento de seguridad de acuerdo con los lineamientos dado por el Instituto de Investigaciones en Geociencias, Minería y Química, INGEOMINAS, en el MGIRH </a:t>
            </a:r>
            <a:r>
              <a:rPr lang="es-CO" sz="2000" b="1" dirty="0" smtClean="0">
                <a:solidFill>
                  <a:schemeClr val="tx1"/>
                </a:solidFill>
                <a:latin typeface="Arial" pitchFamily="34" charset="0"/>
                <a:cs typeface="Arial" pitchFamily="34" charset="0"/>
              </a:rPr>
              <a:t>(Módulo de la Maestría en Gestión Integrada de los Recursos Hídricos) </a:t>
            </a:r>
            <a:r>
              <a:rPr lang="es-CO" sz="2000" dirty="0" smtClean="0">
                <a:solidFill>
                  <a:schemeClr val="tx1"/>
                </a:solidFill>
                <a:latin typeface="Arial" pitchFamily="34" charset="0"/>
                <a:cs typeface="Arial" pitchFamily="34" charset="0"/>
              </a:rPr>
              <a:t>o autoridades que haga sus veces </a:t>
            </a:r>
            <a:endParaRPr lang="es-CO" sz="2000" b="1" dirty="0" smtClean="0">
              <a:solidFill>
                <a:schemeClr val="tx1"/>
              </a:solidFill>
              <a:latin typeface="Arial" pitchFamily="34" charset="0"/>
              <a:cs typeface="Arial" pitchFamily="34" charset="0"/>
            </a:endParaRPr>
          </a:p>
          <a:p>
            <a:pPr algn="ctr"/>
            <a:endParaRPr lang="es-CO" sz="2000" b="1" dirty="0">
              <a:solidFill>
                <a:schemeClr val="tx1"/>
              </a:solidFill>
              <a:latin typeface="Arial" pitchFamily="34" charset="0"/>
              <a:cs typeface="Arial" pitchFamily="34" charset="0"/>
            </a:endParaRPr>
          </a:p>
        </p:txBody>
      </p:sp>
      <p:sp>
        <p:nvSpPr>
          <p:cNvPr id="7" name="6 Rectángulo"/>
          <p:cNvSpPr/>
          <p:nvPr/>
        </p:nvSpPr>
        <p:spPr>
          <a:xfrm>
            <a:off x="4786773" y="1295400"/>
            <a:ext cx="3366627" cy="400110"/>
          </a:xfrm>
          <a:prstGeom prst="rect">
            <a:avLst/>
          </a:prstGeom>
        </p:spPr>
        <p:txBody>
          <a:bodyPr wrap="none">
            <a:spAutoFit/>
          </a:bodyPr>
          <a:lstStyle/>
          <a:p>
            <a:pPr algn="ctr"/>
            <a:r>
              <a:rPr lang="es-CO" sz="2000" b="1" dirty="0" smtClean="0">
                <a:latin typeface="Arial" pitchFamily="34" charset="0"/>
                <a:cs typeface="Arial" pitchFamily="34" charset="0"/>
              </a:rPr>
              <a:t>RESIDUOS RADIACTIVOS</a:t>
            </a:r>
            <a:endParaRPr lang="es-CO" sz="2000" b="1" dirty="0">
              <a:latin typeface="Arial" pitchFamily="34" charset="0"/>
              <a:cs typeface="Arial" pitchFamily="34" charset="0"/>
            </a:endParaRPr>
          </a:p>
        </p:txBody>
      </p:sp>
      <p:pic>
        <p:nvPicPr>
          <p:cNvPr id="10" name="Imagen 8">
            <a:extLst>
              <a:ext uri="{FF2B5EF4-FFF2-40B4-BE49-F238E27FC236}">
                <a16:creationId xmlns:a16="http://schemas.microsoft.com/office/drawing/2014/main" id="{A42D06F0-5E4E-BF49-9FBC-7A60C5257D8A}"/>
              </a:ext>
            </a:extLst>
          </p:cNvPr>
          <p:cNvPicPr>
            <a:picLocks noChangeAspect="1"/>
          </p:cNvPicPr>
          <p:nvPr/>
        </p:nvPicPr>
        <p:blipFill>
          <a:blip r:embed="rId3"/>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4223998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E72CE21-6E39-674C-8D18-459BDE178686}"/>
              </a:ext>
            </a:extLst>
          </p:cNvPr>
          <p:cNvPicPr>
            <a:picLocks noChangeAspect="1"/>
          </p:cNvPicPr>
          <p:nvPr/>
        </p:nvPicPr>
        <p:blipFill>
          <a:blip r:embed="rId2" cstate="print"/>
          <a:stretch>
            <a:fillRect/>
          </a:stretch>
        </p:blipFill>
        <p:spPr>
          <a:xfrm>
            <a:off x="1014641" y="720292"/>
            <a:ext cx="2418616" cy="1283583"/>
          </a:xfrm>
          <a:prstGeom prst="rect">
            <a:avLst/>
          </a:prstGeom>
        </p:spPr>
      </p:pic>
      <p:sp>
        <p:nvSpPr>
          <p:cNvPr id="9" name="CuadroTexto 8">
            <a:extLst>
              <a:ext uri="{FF2B5EF4-FFF2-40B4-BE49-F238E27FC236}">
                <a16:creationId xmlns:a16="http://schemas.microsoft.com/office/drawing/2014/main" id="{842D33BF-AFAF-3344-B4F6-B78F06F2F4DE}"/>
              </a:ext>
            </a:extLst>
          </p:cNvPr>
          <p:cNvSpPr txBox="1"/>
          <p:nvPr/>
        </p:nvSpPr>
        <p:spPr>
          <a:xfrm flipH="1">
            <a:off x="2438400" y="2133600"/>
            <a:ext cx="5935449" cy="584775"/>
          </a:xfrm>
          <a:prstGeom prst="rect">
            <a:avLst/>
          </a:prstGeom>
          <a:noFill/>
        </p:spPr>
        <p:txBody>
          <a:bodyPr wrap="square" rtlCol="0">
            <a:spAutoFit/>
          </a:bodyPr>
          <a:lstStyle/>
          <a:p>
            <a:pPr algn="ctr"/>
            <a:r>
              <a:rPr lang="es-US" sz="3200" b="1" dirty="0" smtClean="0">
                <a:solidFill>
                  <a:srgbClr val="FF0000"/>
                </a:solidFill>
                <a:latin typeface="Arial" panose="020B0604020202020204" pitchFamily="34" charset="0"/>
                <a:cs typeface="Arial" panose="020B0604020202020204" pitchFamily="34" charset="0"/>
              </a:rPr>
              <a:t>TEMA 8. DESINFECCION</a:t>
            </a:r>
          </a:p>
        </p:txBody>
      </p:sp>
      <p:sp>
        <p:nvSpPr>
          <p:cNvPr id="7" name="6 Rectángulo redondeado"/>
          <p:cNvSpPr/>
          <p:nvPr/>
        </p:nvSpPr>
        <p:spPr>
          <a:xfrm>
            <a:off x="2819400" y="3200400"/>
            <a:ext cx="51816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Aplicación de un producto químico sobre una superficie limpia, para destruir microorganismos que queden después de la limpieza.</a:t>
            </a:r>
            <a:endParaRPr lang="es-CO"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5131985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26381" y="971488"/>
            <a:ext cx="10432219" cy="523222"/>
          </a:xfrm>
          <a:prstGeom prst="rect">
            <a:avLst/>
          </a:prstGeom>
          <a:noFill/>
        </p:spPr>
        <p:txBody>
          <a:bodyPr wrap="square" lIns="91440" tIns="45721" rIns="91440" bIns="45721">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O" sz="2800" b="1" dirty="0" smtClean="0">
                <a:ln/>
                <a:latin typeface="Arial" panose="020B0604020202020204" pitchFamily="34" charset="0"/>
                <a:cs typeface="Arial" panose="020B0604020202020204" pitchFamily="34" charset="0"/>
              </a:rPr>
              <a:t>Tipos de desinfectantes químicos:</a:t>
            </a:r>
            <a:endParaRPr lang="es-CO" sz="2800" dirty="0" smtClean="0">
              <a:ln/>
              <a:latin typeface="Arial" panose="020B0604020202020204" pitchFamily="34" charset="0"/>
              <a:cs typeface="Arial" panose="020B0604020202020204" pitchFamily="34" charset="0"/>
            </a:endParaRPr>
          </a:p>
        </p:txBody>
      </p:sp>
      <p:sp>
        <p:nvSpPr>
          <p:cNvPr id="5" name="Rectángulo 4"/>
          <p:cNvSpPr/>
          <p:nvPr/>
        </p:nvSpPr>
        <p:spPr>
          <a:xfrm>
            <a:off x="4838981" y="1981200"/>
            <a:ext cx="1680268" cy="400112"/>
          </a:xfrm>
          <a:prstGeom prst="rect">
            <a:avLst/>
          </a:prstGeom>
          <a:noFill/>
        </p:spPr>
        <p:txBody>
          <a:bodyPr wrap="none" lIns="91440" tIns="45721" rIns="91440" bIns="45721">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000" b="1" dirty="0" smtClean="0">
                <a:ln/>
                <a:latin typeface="Arial" panose="020B0604020202020204" pitchFamily="34" charset="0"/>
                <a:cs typeface="Arial" panose="020B0604020202020204" pitchFamily="34" charset="0"/>
              </a:rPr>
              <a:t>Hipocloritos</a:t>
            </a:r>
            <a:endParaRPr lang="es-ES" sz="2000" b="1" dirty="0">
              <a:ln/>
              <a:latin typeface="Arial" panose="020B0604020202020204" pitchFamily="34" charset="0"/>
              <a:cs typeface="Arial" panose="020B0604020202020204" pitchFamily="34" charset="0"/>
            </a:endParaRPr>
          </a:p>
        </p:txBody>
      </p:sp>
      <p:sp>
        <p:nvSpPr>
          <p:cNvPr id="6" name="Rectángulo 5"/>
          <p:cNvSpPr/>
          <p:nvPr/>
        </p:nvSpPr>
        <p:spPr>
          <a:xfrm>
            <a:off x="7472778" y="1600200"/>
            <a:ext cx="2949846" cy="707888"/>
          </a:xfrm>
          <a:prstGeom prst="rect">
            <a:avLst/>
          </a:prstGeom>
          <a:noFill/>
        </p:spPr>
        <p:txBody>
          <a:bodyPr wrap="none" lIns="91440" tIns="45721" rIns="91440" bIns="45721">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000" b="1" dirty="0" smtClean="0">
                <a:ln/>
                <a:latin typeface="Arial" panose="020B0604020202020204" pitchFamily="34" charset="0"/>
                <a:cs typeface="Arial" panose="020B0604020202020204" pitchFamily="34" charset="0"/>
              </a:rPr>
              <a:t>Compuesto de amonio</a:t>
            </a:r>
          </a:p>
          <a:p>
            <a:pPr algn="ctr"/>
            <a:r>
              <a:rPr lang="es-ES" sz="2000" b="1" dirty="0">
                <a:ln/>
                <a:latin typeface="Arial" panose="020B0604020202020204" pitchFamily="34" charset="0"/>
                <a:cs typeface="Arial" panose="020B0604020202020204" pitchFamily="34" charset="0"/>
              </a:rPr>
              <a:t>c</a:t>
            </a:r>
            <a:r>
              <a:rPr lang="es-ES" sz="2000" b="1" dirty="0" smtClean="0">
                <a:ln/>
                <a:latin typeface="Arial" panose="020B0604020202020204" pitchFamily="34" charset="0"/>
                <a:cs typeface="Arial" panose="020B0604020202020204" pitchFamily="34" charset="0"/>
              </a:rPr>
              <a:t>uaternario</a:t>
            </a:r>
            <a:endParaRPr lang="es-ES" sz="2000" b="1" dirty="0">
              <a:ln/>
              <a:latin typeface="Arial" panose="020B0604020202020204" pitchFamily="34" charset="0"/>
              <a:cs typeface="Arial" panose="020B0604020202020204" pitchFamily="34" charset="0"/>
            </a:endParaRPr>
          </a:p>
        </p:txBody>
      </p:sp>
      <p:pic>
        <p:nvPicPr>
          <p:cNvPr id="7" name="Picture 2" descr="Resultado de imagen para desinfectantes Hipoclorit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3844" y="2504422"/>
            <a:ext cx="2430537" cy="1508499"/>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7379805" y="4157619"/>
            <a:ext cx="3135795" cy="400112"/>
          </a:xfrm>
          <a:prstGeom prst="rect">
            <a:avLst/>
          </a:prstGeom>
          <a:noFill/>
        </p:spPr>
        <p:txBody>
          <a:bodyPr wrap="none" lIns="91440" tIns="45721" rIns="91440" bIns="45721">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000" b="1" dirty="0" smtClean="0">
                <a:ln/>
                <a:latin typeface="Arial" panose="020B0604020202020204" pitchFamily="34" charset="0"/>
                <a:cs typeface="Arial" panose="020B0604020202020204" pitchFamily="34" charset="0"/>
              </a:rPr>
              <a:t>Desinfectantes yodados</a:t>
            </a:r>
            <a:endParaRPr lang="es-ES" sz="2000" b="1" dirty="0">
              <a:ln/>
              <a:latin typeface="Arial" panose="020B0604020202020204" pitchFamily="34" charset="0"/>
              <a:cs typeface="Arial" panose="020B0604020202020204" pitchFamily="34" charset="0"/>
            </a:endParaRPr>
          </a:p>
        </p:txBody>
      </p:sp>
      <p:sp>
        <p:nvSpPr>
          <p:cNvPr id="9" name="Rectángulo 8"/>
          <p:cNvSpPr/>
          <p:nvPr/>
        </p:nvSpPr>
        <p:spPr>
          <a:xfrm>
            <a:off x="4151181" y="4137071"/>
            <a:ext cx="2935419" cy="400112"/>
          </a:xfrm>
          <a:prstGeom prst="rect">
            <a:avLst/>
          </a:prstGeom>
          <a:noFill/>
        </p:spPr>
        <p:txBody>
          <a:bodyPr wrap="none" lIns="91440" tIns="45721" rIns="91440" bIns="45721">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000" b="1" dirty="0" smtClean="0">
                <a:ln/>
                <a:latin typeface="Arial" panose="020B0604020202020204" pitchFamily="34" charset="0"/>
                <a:cs typeface="Arial" panose="020B0604020202020204" pitchFamily="34" charset="0"/>
              </a:rPr>
              <a:t>Compuestos fenólicos</a:t>
            </a:r>
            <a:endParaRPr lang="es-ES" sz="2000" b="1" dirty="0">
              <a:ln/>
              <a:latin typeface="Arial" panose="020B0604020202020204" pitchFamily="34" charset="0"/>
              <a:cs typeface="Arial" panose="020B0604020202020204" pitchFamily="34" charset="0"/>
            </a:endParaRPr>
          </a:p>
        </p:txBody>
      </p:sp>
      <p:pic>
        <p:nvPicPr>
          <p:cNvPr id="10" name="Picture 4" descr="Resultado de imagen para compuesto de amonio cuaternar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2432" y="2554308"/>
            <a:ext cx="2430537" cy="15084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n relacionada"/>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4160" y="4656633"/>
            <a:ext cx="2430000" cy="15094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sultado de imagen para desinfectantes yodados para alimentos"/>
          <p:cNvPicPr>
            <a:picLocks noChangeAspect="1" noChangeArrowheads="1"/>
          </p:cNvPicPr>
          <p:nvPr/>
        </p:nvPicPr>
        <p:blipFill>
          <a:blip r:embed="rId5" cstate="print">
            <a:extLst>
              <a:ext uri="{28A0092B-C50C-407E-A947-70E740481C1C}">
                <a14:useLocalDpi xmlns:a14="http://schemas.microsoft.com/office/drawing/2010/main" val="0"/>
              </a:ext>
            </a:extLst>
          </a:blip>
          <a:srcRect r="26248"/>
          <a:stretch>
            <a:fillRect/>
          </a:stretch>
        </p:blipFill>
        <p:spPr bwMode="auto">
          <a:xfrm>
            <a:off x="7732431" y="4680841"/>
            <a:ext cx="1792569" cy="15155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D0AA22D0-2A06-CE47-B299-8B0D5A9D5286}"/>
              </a:ext>
            </a:extLst>
          </p:cNvPr>
          <p:cNvPicPr>
            <a:picLocks noChangeAspect="1"/>
          </p:cNvPicPr>
          <p:nvPr/>
        </p:nvPicPr>
        <p:blipFill>
          <a:blip r:embed="rId6" cstate="print"/>
          <a:stretch>
            <a:fillRect/>
          </a:stretch>
        </p:blipFill>
        <p:spPr>
          <a:xfrm>
            <a:off x="1014641" y="720292"/>
            <a:ext cx="2418616" cy="1283583"/>
          </a:xfrm>
          <a:prstGeom prst="rect">
            <a:avLst/>
          </a:prstGeom>
        </p:spPr>
      </p:pic>
      <p:pic>
        <p:nvPicPr>
          <p:cNvPr id="56322" name="Picture 2" descr="Resultado de imagen para glutaraldehído"/>
          <p:cNvPicPr>
            <a:picLocks noChangeAspect="1" noChangeArrowheads="1"/>
          </p:cNvPicPr>
          <p:nvPr/>
        </p:nvPicPr>
        <p:blipFill>
          <a:blip r:embed="rId7" cstate="print"/>
          <a:srcRect/>
          <a:stretch>
            <a:fillRect/>
          </a:stretch>
        </p:blipFill>
        <p:spPr bwMode="auto">
          <a:xfrm>
            <a:off x="990600" y="2743200"/>
            <a:ext cx="3276600" cy="3276600"/>
          </a:xfrm>
          <a:prstGeom prst="rect">
            <a:avLst/>
          </a:prstGeom>
          <a:noFill/>
        </p:spPr>
      </p:pic>
      <p:sp>
        <p:nvSpPr>
          <p:cNvPr id="14" name="13 Rectángulo"/>
          <p:cNvSpPr/>
          <p:nvPr/>
        </p:nvSpPr>
        <p:spPr>
          <a:xfrm>
            <a:off x="1676400" y="2286000"/>
            <a:ext cx="1992853" cy="400110"/>
          </a:xfrm>
          <a:prstGeom prst="rect">
            <a:avLst/>
          </a:prstGeom>
        </p:spPr>
        <p:txBody>
          <a:bodyPr wrap="none">
            <a:spAutoFit/>
          </a:bodyPr>
          <a:lstStyle/>
          <a:p>
            <a:r>
              <a:rPr lang="es-CO" sz="2000" b="1" dirty="0" smtClean="0">
                <a:latin typeface="Arial" pitchFamily="34" charset="0"/>
                <a:cs typeface="Arial" pitchFamily="34" charset="0"/>
              </a:rPr>
              <a:t>Glutaraldehído</a:t>
            </a:r>
            <a:endParaRPr lang="es-CO" sz="2000" dirty="0">
              <a:latin typeface="Arial" pitchFamily="34" charset="0"/>
              <a:cs typeface="Arial" pitchFamily="34" charset="0"/>
            </a:endParaRPr>
          </a:p>
        </p:txBody>
      </p:sp>
    </p:spTree>
    <p:extLst>
      <p:ext uri="{BB962C8B-B14F-4D97-AF65-F5344CB8AC3E}">
        <p14:creationId xmlns:p14="http://schemas.microsoft.com/office/powerpoint/2010/main" val="148180131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0B2F4E1-4916-AD44-B027-7EE2645DAA1E}"/>
              </a:ext>
            </a:extLst>
          </p:cNvPr>
          <p:cNvPicPr>
            <a:picLocks noChangeAspect="1"/>
          </p:cNvPicPr>
          <p:nvPr/>
        </p:nvPicPr>
        <p:blipFill>
          <a:blip r:embed="rId2" cstate="print"/>
          <a:stretch>
            <a:fillRect/>
          </a:stretch>
        </p:blipFill>
        <p:spPr>
          <a:xfrm>
            <a:off x="1014641" y="720292"/>
            <a:ext cx="2418616" cy="1283583"/>
          </a:xfrm>
          <a:prstGeom prst="rect">
            <a:avLst/>
          </a:prstGeom>
        </p:spPr>
      </p:pic>
      <p:sp>
        <p:nvSpPr>
          <p:cNvPr id="9" name="CuadroTexto 8">
            <a:extLst>
              <a:ext uri="{FF2B5EF4-FFF2-40B4-BE49-F238E27FC236}">
                <a16:creationId xmlns:a16="http://schemas.microsoft.com/office/drawing/2014/main" id="{551E1F89-FB3A-884F-A4E6-6BDA736E9773}"/>
              </a:ext>
            </a:extLst>
          </p:cNvPr>
          <p:cNvSpPr txBox="1"/>
          <p:nvPr/>
        </p:nvSpPr>
        <p:spPr>
          <a:xfrm flipH="1">
            <a:off x="838200" y="2003875"/>
            <a:ext cx="92964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DESINFECCIÓN SUSTANCIAS QUÍMICAS: NIVELES DE DESINFECCIÓN</a:t>
            </a:r>
          </a:p>
        </p:txBody>
      </p:sp>
      <p:sp>
        <p:nvSpPr>
          <p:cNvPr id="7" name="CuadroTexto 8">
            <a:extLst>
              <a:ext uri="{FF2B5EF4-FFF2-40B4-BE49-F238E27FC236}">
                <a16:creationId xmlns:a16="http://schemas.microsoft.com/office/drawing/2014/main" id="{551E1F89-FB3A-884F-A4E6-6BDA736E9773}"/>
              </a:ext>
            </a:extLst>
          </p:cNvPr>
          <p:cNvSpPr txBox="1"/>
          <p:nvPr/>
        </p:nvSpPr>
        <p:spPr>
          <a:xfrm flipH="1">
            <a:off x="914400" y="2819400"/>
            <a:ext cx="3276600"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(PRINCIPIOS ACTIVOS)</a:t>
            </a:r>
            <a:endParaRPr lang="es-US" sz="2000" b="1" dirty="0">
              <a:latin typeface="Arial" panose="020B0604020202020204" pitchFamily="34" charset="0"/>
              <a:cs typeface="Arial" panose="020B0604020202020204" pitchFamily="34" charset="0"/>
            </a:endParaRPr>
          </a:p>
        </p:txBody>
      </p:sp>
      <p:sp>
        <p:nvSpPr>
          <p:cNvPr id="8" name="7 Rectángulo redondeado"/>
          <p:cNvSpPr/>
          <p:nvPr/>
        </p:nvSpPr>
        <p:spPr>
          <a:xfrm>
            <a:off x="3276600" y="3352800"/>
            <a:ext cx="41910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Estos niveles se basan en el efecto microbiana de los agentes químicos sobre los microorganismos y pueden ser:</a:t>
            </a:r>
            <a:endParaRPr lang="es-CO"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425990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A41AA05-1610-3849-9A76-7605D102D8B8}"/>
              </a:ext>
            </a:extLst>
          </p:cNvPr>
          <p:cNvPicPr>
            <a:picLocks noChangeAspect="1"/>
          </p:cNvPicPr>
          <p:nvPr/>
        </p:nvPicPr>
        <p:blipFill>
          <a:blip r:embed="rId2" cstate="print"/>
          <a:stretch>
            <a:fillRect/>
          </a:stretch>
        </p:blipFill>
        <p:spPr>
          <a:xfrm>
            <a:off x="1014641" y="720292"/>
            <a:ext cx="2418616" cy="1283583"/>
          </a:xfrm>
          <a:prstGeom prst="rect">
            <a:avLst/>
          </a:prstGeom>
        </p:spPr>
      </p:pic>
      <p:sp>
        <p:nvSpPr>
          <p:cNvPr id="7" name="CuadroTexto 6">
            <a:extLst>
              <a:ext uri="{FF2B5EF4-FFF2-40B4-BE49-F238E27FC236}">
                <a16:creationId xmlns:a16="http://schemas.microsoft.com/office/drawing/2014/main" id="{FA5BA0E5-16B9-3C41-AD6E-BEB1CFC181E1}"/>
              </a:ext>
            </a:extLst>
          </p:cNvPr>
          <p:cNvSpPr txBox="1"/>
          <p:nvPr/>
        </p:nvSpPr>
        <p:spPr>
          <a:xfrm flipH="1">
            <a:off x="3215069" y="1830400"/>
            <a:ext cx="7481453" cy="400110"/>
          </a:xfrm>
          <a:prstGeom prst="rect">
            <a:avLst/>
          </a:prstGeom>
          <a:noFill/>
        </p:spPr>
        <p:txBody>
          <a:bodyPr wrap="square" rtlCol="0">
            <a:spAutoFit/>
          </a:bodyPr>
          <a:lstStyle/>
          <a:p>
            <a:pPr algn="l"/>
            <a:r>
              <a:rPr lang="es-US" sz="2000" b="1">
                <a:latin typeface="Arial" panose="020B0604020202020204" pitchFamily="34" charset="0"/>
                <a:cs typeface="Arial" panose="020B0604020202020204" pitchFamily="34" charset="0"/>
              </a:rPr>
              <a:t>DESINFECCIÒN DE ALTO NIVEL (DAN)</a:t>
            </a:r>
          </a:p>
        </p:txBody>
      </p:sp>
      <p:sp>
        <p:nvSpPr>
          <p:cNvPr id="6" name="5 Rectángulo redondeado"/>
          <p:cNvSpPr/>
          <p:nvPr/>
        </p:nvSpPr>
        <p:spPr>
          <a:xfrm>
            <a:off x="3429000" y="2438400"/>
            <a:ext cx="4419600" cy="1600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Es realizada con agentes químicos líquidos que eliminan a todos los microorganismos. Ejemplos:</a:t>
            </a:r>
            <a:endParaRPr lang="es-CO" sz="2000" dirty="0">
              <a:solidFill>
                <a:schemeClr val="tx1"/>
              </a:solidFill>
              <a:latin typeface="Arial" pitchFamily="34" charset="0"/>
              <a:cs typeface="Arial" pitchFamily="34" charset="0"/>
            </a:endParaRPr>
          </a:p>
        </p:txBody>
      </p:sp>
      <p:sp>
        <p:nvSpPr>
          <p:cNvPr id="9" name="8 Flecha abajo"/>
          <p:cNvSpPr/>
          <p:nvPr/>
        </p:nvSpPr>
        <p:spPr>
          <a:xfrm>
            <a:off x="5486400" y="4191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10">
            <a:extLst>
              <a:ext uri="{FF2B5EF4-FFF2-40B4-BE49-F238E27FC236}">
                <a16:creationId xmlns:a16="http://schemas.microsoft.com/office/drawing/2014/main" id="{6C0BCB54-F399-BF4E-80E4-FDCF6E741A16}"/>
              </a:ext>
            </a:extLst>
          </p:cNvPr>
          <p:cNvSpPr/>
          <p:nvPr/>
        </p:nvSpPr>
        <p:spPr>
          <a:xfrm>
            <a:off x="2971800" y="4829355"/>
            <a:ext cx="5334000" cy="1447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Glutaraldehído, el ácido peracético, el dióxido de cloro, el peróxido de hidrógeno, el formaldehido</a:t>
            </a:r>
            <a:r>
              <a:rPr lang="es-US" sz="20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62358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049A099-24B8-3B47-8AA5-C213C4C1F45E}"/>
              </a:ext>
            </a:extLst>
          </p:cNvPr>
          <p:cNvSpPr txBox="1"/>
          <p:nvPr/>
        </p:nvSpPr>
        <p:spPr>
          <a:xfrm>
            <a:off x="2643188" y="1981200"/>
            <a:ext cx="6119812"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LEGISLACIÓN</a:t>
            </a:r>
            <a:endParaRPr lang="es-US" sz="2000" dirty="0"/>
          </a:p>
        </p:txBody>
      </p:sp>
      <p:pic>
        <p:nvPicPr>
          <p:cNvPr id="7" name="Imagen 8">
            <a:extLst>
              <a:ext uri="{FF2B5EF4-FFF2-40B4-BE49-F238E27FC236}">
                <a16:creationId xmlns:a16="http://schemas.microsoft.com/office/drawing/2014/main" id="{88CB1FBE-8F7B-6449-A1F2-D2BD753755D7}"/>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8" name="CuadroTexto 7">
            <a:extLst>
              <a:ext uri="{FF2B5EF4-FFF2-40B4-BE49-F238E27FC236}">
                <a16:creationId xmlns:a16="http://schemas.microsoft.com/office/drawing/2014/main" id="{AE24B080-5529-ED47-9B95-23342B078105}"/>
              </a:ext>
            </a:extLst>
          </p:cNvPr>
          <p:cNvSpPr txBox="1"/>
          <p:nvPr/>
        </p:nvSpPr>
        <p:spPr>
          <a:xfrm>
            <a:off x="1828800" y="3124200"/>
            <a:ext cx="7696200" cy="1323439"/>
          </a:xfrm>
          <a:prstGeom prst="rect">
            <a:avLst/>
          </a:prstGeom>
          <a:noFill/>
        </p:spPr>
        <p:txBody>
          <a:bodyPr wrap="square" rtlCol="0">
            <a:spAutoFit/>
          </a:bodyPr>
          <a:lstStyle/>
          <a:p>
            <a:pPr algn="just"/>
            <a:r>
              <a:rPr lang="es-US" sz="2000" b="1" dirty="0" smtClean="0">
                <a:latin typeface="Arial" panose="020B0604020202020204" pitchFamily="34" charset="0"/>
                <a:cs typeface="Arial" panose="020B0604020202020204" pitchFamily="34" charset="0"/>
              </a:rPr>
              <a:t>DECRETO 351 de 2014</a:t>
            </a:r>
            <a:endParaRPr lang="es-US" sz="2000" b="1" dirty="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Por </a:t>
            </a:r>
            <a:r>
              <a:rPr lang="es-US" sz="2000" dirty="0">
                <a:latin typeface="Arial" panose="020B0604020202020204" pitchFamily="34" charset="0"/>
                <a:cs typeface="Arial" panose="020B0604020202020204" pitchFamily="34" charset="0"/>
              </a:rPr>
              <a:t>el cual se reglamenta la gestión integral de los residuos generados en la atención en salud y otras actividades.</a:t>
            </a:r>
          </a:p>
          <a:p>
            <a:pPr algn="just"/>
            <a:endParaRPr lang="es-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47641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3B0A32-D2AD-D448-90D2-556CBCAD34E2}"/>
              </a:ext>
            </a:extLst>
          </p:cNvPr>
          <p:cNvPicPr>
            <a:picLocks noChangeAspect="1"/>
          </p:cNvPicPr>
          <p:nvPr/>
        </p:nvPicPr>
        <p:blipFill>
          <a:blip r:embed="rId2" cstate="print"/>
          <a:stretch>
            <a:fillRect/>
          </a:stretch>
        </p:blipFill>
        <p:spPr>
          <a:xfrm>
            <a:off x="1014641" y="720292"/>
            <a:ext cx="2418616" cy="1283583"/>
          </a:xfrm>
          <a:prstGeom prst="rect">
            <a:avLst/>
          </a:prstGeom>
        </p:spPr>
      </p:pic>
      <p:sp>
        <p:nvSpPr>
          <p:cNvPr id="13" name="CuadroTexto 12">
            <a:extLst>
              <a:ext uri="{FF2B5EF4-FFF2-40B4-BE49-F238E27FC236}">
                <a16:creationId xmlns:a16="http://schemas.microsoft.com/office/drawing/2014/main" id="{301E77FE-0732-7848-81CE-1FBEEA3453C2}"/>
              </a:ext>
            </a:extLst>
          </p:cNvPr>
          <p:cNvSpPr txBox="1"/>
          <p:nvPr/>
        </p:nvSpPr>
        <p:spPr>
          <a:xfrm flipH="1">
            <a:off x="2133600" y="1905000"/>
            <a:ext cx="7481453"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DESINFECCIÒN DE NIVEL INTERMEDIO (DNI)</a:t>
            </a:r>
          </a:p>
        </p:txBody>
      </p:sp>
      <p:sp>
        <p:nvSpPr>
          <p:cNvPr id="6" name="5 Rectángulo redondeado"/>
          <p:cNvSpPr/>
          <p:nvPr/>
        </p:nvSpPr>
        <p:spPr>
          <a:xfrm>
            <a:off x="3429000" y="2438400"/>
            <a:ext cx="4419600" cy="1600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Se realiza utilizando agentes químicos que eliminan bacterias vegetativas y algunas esporas bacterianas.</a:t>
            </a:r>
            <a:endParaRPr lang="es-CO" sz="2000" dirty="0">
              <a:solidFill>
                <a:schemeClr val="tx1"/>
              </a:solidFill>
              <a:latin typeface="Arial" pitchFamily="34" charset="0"/>
              <a:cs typeface="Arial" pitchFamily="34" charset="0"/>
            </a:endParaRPr>
          </a:p>
        </p:txBody>
      </p:sp>
      <p:sp>
        <p:nvSpPr>
          <p:cNvPr id="7" name="6 Flecha abajo"/>
          <p:cNvSpPr/>
          <p:nvPr/>
        </p:nvSpPr>
        <p:spPr>
          <a:xfrm>
            <a:off x="5486400" y="4191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10">
            <a:extLst>
              <a:ext uri="{FF2B5EF4-FFF2-40B4-BE49-F238E27FC236}">
                <a16:creationId xmlns:a16="http://schemas.microsoft.com/office/drawing/2014/main" id="{6C0BCB54-F399-BF4E-80E4-FDCF6E741A16}"/>
              </a:ext>
            </a:extLst>
          </p:cNvPr>
          <p:cNvSpPr/>
          <p:nvPr/>
        </p:nvSpPr>
        <p:spPr>
          <a:xfrm>
            <a:off x="3429000" y="4724400"/>
            <a:ext cx="4343400" cy="1447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Aquí se incluyen el grupo de los fenoles, el hipoclorito de sodio, el alcohol y la cetrimida.. </a:t>
            </a:r>
            <a:endParaRPr lang="es-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0232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30E1AF2-6A42-7A46-89EE-59204ACDE404}"/>
              </a:ext>
            </a:extLst>
          </p:cNvPr>
          <p:cNvSpPr txBox="1"/>
          <p:nvPr/>
        </p:nvSpPr>
        <p:spPr>
          <a:xfrm flipH="1">
            <a:off x="1981200" y="2133600"/>
            <a:ext cx="7481453"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DESINFECCIÓN DE BAJO NIVEL: </a:t>
            </a:r>
            <a:r>
              <a:rPr lang="es-US" sz="2000" b="1" dirty="0" smtClean="0">
                <a:latin typeface="Arial" panose="020B0604020202020204" pitchFamily="34" charset="0"/>
                <a:cs typeface="Arial" panose="020B0604020202020204" pitchFamily="34" charset="0"/>
              </a:rPr>
              <a:t>DBN</a:t>
            </a:r>
            <a:endParaRPr lang="es-US" sz="2000" b="1"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F41EE077-346A-9E47-995A-159F1183F8A3}"/>
              </a:ext>
            </a:extLst>
          </p:cNvPr>
          <p:cNvPicPr>
            <a:picLocks noChangeAspect="1"/>
          </p:cNvPicPr>
          <p:nvPr/>
        </p:nvPicPr>
        <p:blipFill>
          <a:blip r:embed="rId2" cstate="print"/>
          <a:stretch>
            <a:fillRect/>
          </a:stretch>
        </p:blipFill>
        <p:spPr>
          <a:xfrm>
            <a:off x="1014641" y="720292"/>
            <a:ext cx="2418616" cy="1283583"/>
          </a:xfrm>
          <a:prstGeom prst="rect">
            <a:avLst/>
          </a:prstGeom>
        </p:spPr>
      </p:pic>
      <p:sp>
        <p:nvSpPr>
          <p:cNvPr id="5" name="4 Rectángulo redondeado"/>
          <p:cNvSpPr/>
          <p:nvPr/>
        </p:nvSpPr>
        <p:spPr>
          <a:xfrm>
            <a:off x="3276600" y="2971800"/>
            <a:ext cx="4800600" cy="2438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sz="2000" dirty="0" smtClean="0">
              <a:latin typeface="Arial" pitchFamily="34" charset="0"/>
              <a:cs typeface="Arial" pitchFamily="34" charset="0"/>
            </a:endParaRPr>
          </a:p>
          <a:p>
            <a:pPr algn="ctr"/>
            <a:r>
              <a:rPr lang="es-CO" sz="2000" dirty="0" smtClean="0">
                <a:latin typeface="Arial" pitchFamily="34" charset="0"/>
                <a:cs typeface="Arial" pitchFamily="34" charset="0"/>
              </a:rPr>
              <a:t>Eliminan bacterias en estado vegetativo y algunos tipos de virus, </a:t>
            </a:r>
            <a:r>
              <a:rPr lang="es-CO" sz="2000" dirty="0" smtClean="0">
                <a:solidFill>
                  <a:schemeClr val="tx1"/>
                </a:solidFill>
                <a:latin typeface="Arial" pitchFamily="34" charset="0"/>
                <a:cs typeface="Arial" pitchFamily="34" charset="0"/>
              </a:rPr>
              <a:t>es realizado por agentes químicos en un período de tiempo corto (menor de 10 minutos), </a:t>
            </a:r>
            <a:r>
              <a:rPr lang="es-CO" sz="2000" dirty="0" smtClean="0">
                <a:latin typeface="Arial" pitchFamily="34" charset="0"/>
                <a:cs typeface="Arial" pitchFamily="34" charset="0"/>
              </a:rPr>
              <a:t>entre éste tipo de desinfectantes se encuentra el grupo de </a:t>
            </a:r>
            <a:r>
              <a:rPr lang="es-CO" sz="2000" b="1" dirty="0" smtClean="0">
                <a:latin typeface="Arial" pitchFamily="34" charset="0"/>
                <a:cs typeface="Arial" pitchFamily="34" charset="0"/>
              </a:rPr>
              <a:t>amonios cuaternarios</a:t>
            </a:r>
            <a:endParaRPr lang="es-CO" sz="2000" dirty="0" smtClean="0">
              <a:solidFill>
                <a:schemeClr val="tx1"/>
              </a:solidFill>
              <a:latin typeface="Arial" pitchFamily="34" charset="0"/>
              <a:cs typeface="Arial" pitchFamily="34" charset="0"/>
            </a:endParaRPr>
          </a:p>
          <a:p>
            <a:pPr algn="ctr"/>
            <a:endParaRPr lang="es-CO"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169836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3057181" y="1676400"/>
            <a:ext cx="6772619" cy="4648200"/>
          </a:xfrm>
          <a:prstGeom prst="rect">
            <a:avLst/>
          </a:prstGeom>
          <a:noFill/>
          <a:ln w="9525">
            <a:noFill/>
            <a:miter lim="800000"/>
            <a:headEnd/>
            <a:tailEnd/>
          </a:ln>
          <a:effectLst/>
        </p:spPr>
      </p:pic>
      <p:pic>
        <p:nvPicPr>
          <p:cNvPr id="5" name="Imagen 6">
            <a:extLst>
              <a:ext uri="{FF2B5EF4-FFF2-40B4-BE49-F238E27FC236}">
                <a16:creationId xmlns:a16="http://schemas.microsoft.com/office/drawing/2014/main" id="{D0AA22D0-2A06-CE47-B299-8B0D5A9D5286}"/>
              </a:ext>
            </a:extLst>
          </p:cNvPr>
          <p:cNvPicPr>
            <a:picLocks noChangeAspect="1"/>
          </p:cNvPicPr>
          <p:nvPr/>
        </p:nvPicPr>
        <p:blipFill>
          <a:blip r:embed="rId3" cstate="print"/>
          <a:stretch>
            <a:fillRect/>
          </a:stretch>
        </p:blipFill>
        <p:spPr>
          <a:xfrm>
            <a:off x="1014641" y="720292"/>
            <a:ext cx="2418616" cy="1283583"/>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71600" y="1950182"/>
            <a:ext cx="9138593" cy="1631218"/>
          </a:xfrm>
          <a:prstGeom prst="rect">
            <a:avLst/>
          </a:prstGeom>
          <a:noFill/>
        </p:spPr>
        <p:txBody>
          <a:bodyPr wrap="square" lIns="91440" tIns="45721" rIns="91440" bIns="45721">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s-CO" sz="2000" dirty="0" smtClean="0">
                <a:ln/>
                <a:latin typeface="Arial" panose="020B0604020202020204" pitchFamily="34" charset="0"/>
                <a:cs typeface="Arial" panose="020B0604020202020204" pitchFamily="34" charset="0"/>
              </a:rPr>
              <a:t>Para la preparación de soluciones desinfectantes se recomienda seguir las indicaciones dadas por el proveedor, por otra parte es muy importante tener en cuenta la rotación de los productos empleados, pues el uso continuado de un mismo producto puede dar lugar a la selección de microorganismos resistentes al mismo. </a:t>
            </a:r>
          </a:p>
        </p:txBody>
      </p:sp>
      <p:pic>
        <p:nvPicPr>
          <p:cNvPr id="5" name="Picture 2"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9778" y="3581400"/>
            <a:ext cx="4042235" cy="248308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3429000" y="1214735"/>
            <a:ext cx="4648200"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Activos</a:t>
            </a:r>
            <a:endParaRPr lang="en-US" sz="2400" b="1"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D0AA22D0-2A06-CE47-B299-8B0D5A9D5286}"/>
              </a:ext>
            </a:extLst>
          </p:cNvPr>
          <p:cNvPicPr>
            <a:picLocks noChangeAspect="1"/>
          </p:cNvPicPr>
          <p:nvPr/>
        </p:nvPicPr>
        <p:blipFill>
          <a:blip r:embed="rId3" cstate="print"/>
          <a:stretch>
            <a:fillRect/>
          </a:stretch>
        </p:blipFill>
        <p:spPr>
          <a:xfrm>
            <a:off x="1014641" y="720292"/>
            <a:ext cx="2418616" cy="1283583"/>
          </a:xfrm>
          <a:prstGeom prst="rect">
            <a:avLst/>
          </a:prstGeom>
        </p:spPr>
      </p:pic>
    </p:spTree>
    <p:extLst>
      <p:ext uri="{BB962C8B-B14F-4D97-AF65-F5344CB8AC3E}">
        <p14:creationId xmlns:p14="http://schemas.microsoft.com/office/powerpoint/2010/main" val="22123022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a:extLst>
              <a:ext uri="{FF2B5EF4-FFF2-40B4-BE49-F238E27FC236}">
                <a16:creationId xmlns:a16="http://schemas.microsoft.com/office/drawing/2014/main" id="{D1E3F3ED-5459-7148-ADDC-16A51654A3AC}"/>
              </a:ext>
            </a:extLst>
          </p:cNvPr>
          <p:cNvPicPr>
            <a:picLocks noChangeAspect="1"/>
          </p:cNvPicPr>
          <p:nvPr/>
        </p:nvPicPr>
        <p:blipFill>
          <a:blip r:embed="rId2" cstate="print"/>
          <a:stretch>
            <a:fillRect/>
          </a:stretch>
        </p:blipFill>
        <p:spPr>
          <a:xfrm>
            <a:off x="1014641" y="720292"/>
            <a:ext cx="2418616" cy="1283583"/>
          </a:xfrm>
          <a:prstGeom prst="rect">
            <a:avLst/>
          </a:prstGeom>
        </p:spPr>
      </p:pic>
      <p:pic>
        <p:nvPicPr>
          <p:cNvPr id="4" name="3 Imagen" descr="2419_dd07d50f.jpg"/>
          <p:cNvPicPr>
            <a:picLocks noChangeAspect="1"/>
          </p:cNvPicPr>
          <p:nvPr/>
        </p:nvPicPr>
        <p:blipFill>
          <a:blip r:embed="rId3" cstate="print"/>
          <a:stretch>
            <a:fillRect/>
          </a:stretch>
        </p:blipFill>
        <p:spPr>
          <a:xfrm>
            <a:off x="7848600" y="1981200"/>
            <a:ext cx="2133599" cy="1676400"/>
          </a:xfrm>
          <a:prstGeom prst="rect">
            <a:avLst/>
          </a:prstGeom>
          <a:ln>
            <a:noFill/>
          </a:ln>
          <a:effectLst>
            <a:softEdge rad="112500"/>
          </a:effectLst>
        </p:spPr>
      </p:pic>
      <p:pic>
        <p:nvPicPr>
          <p:cNvPr id="5" name="4 Imagen" descr="hqdefault.jpg"/>
          <p:cNvPicPr>
            <a:picLocks noChangeAspect="1"/>
          </p:cNvPicPr>
          <p:nvPr/>
        </p:nvPicPr>
        <p:blipFill>
          <a:blip r:embed="rId4" cstate="print"/>
          <a:stretch>
            <a:fillRect/>
          </a:stretch>
        </p:blipFill>
        <p:spPr>
          <a:xfrm>
            <a:off x="5867400" y="1981200"/>
            <a:ext cx="2209800" cy="1676400"/>
          </a:xfrm>
          <a:prstGeom prst="rect">
            <a:avLst/>
          </a:prstGeom>
          <a:ln>
            <a:noFill/>
          </a:ln>
          <a:effectLst>
            <a:softEdge rad="112500"/>
          </a:effectLst>
        </p:spPr>
      </p:pic>
      <p:pic>
        <p:nvPicPr>
          <p:cNvPr id="6" name="5 Imagen" descr="barbotage1.jpg.pagespeed.ce.6nIN6LaQDZ.jpg"/>
          <p:cNvPicPr>
            <a:picLocks noChangeAspect="1"/>
          </p:cNvPicPr>
          <p:nvPr/>
        </p:nvPicPr>
        <p:blipFill>
          <a:blip r:embed="rId5" cstate="print"/>
          <a:stretch>
            <a:fillRect/>
          </a:stretch>
        </p:blipFill>
        <p:spPr>
          <a:xfrm>
            <a:off x="2514600" y="1985946"/>
            <a:ext cx="3048000" cy="1671654"/>
          </a:xfrm>
          <a:prstGeom prst="rect">
            <a:avLst/>
          </a:prstGeom>
          <a:ln>
            <a:noFill/>
          </a:ln>
          <a:effectLst>
            <a:softEdge rad="112500"/>
          </a:effectLst>
        </p:spPr>
      </p:pic>
      <p:sp>
        <p:nvSpPr>
          <p:cNvPr id="12" name="11 CuadroTexto"/>
          <p:cNvSpPr txBox="1"/>
          <p:nvPr/>
        </p:nvSpPr>
        <p:spPr>
          <a:xfrm>
            <a:off x="4419600" y="1200090"/>
            <a:ext cx="4128759" cy="400110"/>
          </a:xfrm>
          <a:prstGeom prst="rect">
            <a:avLst/>
          </a:prstGeom>
          <a:noFill/>
        </p:spPr>
        <p:txBody>
          <a:bodyPr wrap="none" rtlCol="0">
            <a:spAutoFit/>
          </a:bodyPr>
          <a:lstStyle/>
          <a:p>
            <a:r>
              <a:rPr lang="es-CO" sz="2000" b="1" dirty="0" smtClean="0">
                <a:latin typeface="Arial" pitchFamily="34" charset="0"/>
                <a:cs typeface="Arial" pitchFamily="34" charset="0"/>
              </a:rPr>
              <a:t>METODOS PARA DESINFECTAR</a:t>
            </a:r>
            <a:endParaRPr lang="es-CO" sz="2000" b="1" dirty="0">
              <a:latin typeface="Arial" pitchFamily="34" charset="0"/>
              <a:cs typeface="Arial" pitchFamily="34" charset="0"/>
            </a:endParaRPr>
          </a:p>
        </p:txBody>
      </p:sp>
      <p:sp>
        <p:nvSpPr>
          <p:cNvPr id="13" name="12 CuadroTexto"/>
          <p:cNvSpPr txBox="1"/>
          <p:nvPr/>
        </p:nvSpPr>
        <p:spPr>
          <a:xfrm>
            <a:off x="3079284" y="2069068"/>
            <a:ext cx="1492716" cy="369332"/>
          </a:xfrm>
          <a:prstGeom prst="rect">
            <a:avLst/>
          </a:prstGeom>
          <a:noFill/>
        </p:spPr>
        <p:txBody>
          <a:bodyPr wrap="none" rtlCol="0">
            <a:spAutoFit/>
          </a:bodyPr>
          <a:lstStyle/>
          <a:p>
            <a:r>
              <a:rPr lang="es-CO" b="1" dirty="0" smtClean="0">
                <a:solidFill>
                  <a:schemeClr val="bg1"/>
                </a:solidFill>
                <a:latin typeface="Arial" pitchFamily="34" charset="0"/>
                <a:cs typeface="Arial" pitchFamily="34" charset="0"/>
              </a:rPr>
              <a:t>INMERSIÓN</a:t>
            </a:r>
            <a:endParaRPr lang="es-CO" b="1" dirty="0">
              <a:solidFill>
                <a:schemeClr val="bg1"/>
              </a:solidFill>
              <a:latin typeface="Arial" pitchFamily="34" charset="0"/>
              <a:cs typeface="Arial" pitchFamily="34" charset="0"/>
            </a:endParaRPr>
          </a:p>
        </p:txBody>
      </p:sp>
      <p:sp>
        <p:nvSpPr>
          <p:cNvPr id="14" name="13 CuadroTexto"/>
          <p:cNvSpPr txBox="1"/>
          <p:nvPr/>
        </p:nvSpPr>
        <p:spPr>
          <a:xfrm>
            <a:off x="7391400" y="3200400"/>
            <a:ext cx="1544012" cy="369332"/>
          </a:xfrm>
          <a:prstGeom prst="rect">
            <a:avLst/>
          </a:prstGeom>
          <a:noFill/>
        </p:spPr>
        <p:txBody>
          <a:bodyPr wrap="none" rtlCol="0">
            <a:spAutoFit/>
          </a:bodyPr>
          <a:lstStyle/>
          <a:p>
            <a:r>
              <a:rPr lang="es-CO" b="1" dirty="0" smtClean="0">
                <a:solidFill>
                  <a:schemeClr val="bg1"/>
                </a:solidFill>
                <a:latin typeface="Arial" pitchFamily="34" charset="0"/>
                <a:cs typeface="Arial" pitchFamily="34" charset="0"/>
              </a:rPr>
              <a:t>ASPERSIÓN</a:t>
            </a:r>
            <a:endParaRPr lang="es-CO" b="1" dirty="0">
              <a:solidFill>
                <a:schemeClr val="bg1"/>
              </a:solidFill>
              <a:latin typeface="Arial" pitchFamily="34" charset="0"/>
              <a:cs typeface="Arial" pitchFamily="34" charset="0"/>
            </a:endParaRPr>
          </a:p>
        </p:txBody>
      </p:sp>
      <p:pic>
        <p:nvPicPr>
          <p:cNvPr id="3074" name="Picture 2" descr="Resultado de imagen para METODO PARA DESINFECTAR POR FROTAMIENTO"/>
          <p:cNvPicPr>
            <a:picLocks noChangeAspect="1" noChangeArrowheads="1"/>
          </p:cNvPicPr>
          <p:nvPr/>
        </p:nvPicPr>
        <p:blipFill>
          <a:blip r:embed="rId6" cstate="print"/>
          <a:srcRect t="2995"/>
          <a:stretch>
            <a:fillRect/>
          </a:stretch>
        </p:blipFill>
        <p:spPr bwMode="auto">
          <a:xfrm>
            <a:off x="6271717" y="4343400"/>
            <a:ext cx="2643683" cy="1981200"/>
          </a:xfrm>
          <a:prstGeom prst="rect">
            <a:avLst/>
          </a:prstGeom>
          <a:ln>
            <a:noFill/>
          </a:ln>
          <a:effectLst>
            <a:softEdge rad="112500"/>
          </a:effectLst>
        </p:spPr>
      </p:pic>
      <p:sp>
        <p:nvSpPr>
          <p:cNvPr id="3076" name="AutoShape 4" descr="Resultado de imagen para LIMPIAR POR FROTA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8" name="AutoShape 6" descr="Resultado de imagen para LIMPIAR POR FROTA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pic>
        <p:nvPicPr>
          <p:cNvPr id="3080" name="Picture 8" descr="Resultado de imagen para LIMPIAR POR FROTAMIENTO"/>
          <p:cNvPicPr>
            <a:picLocks noChangeAspect="1" noChangeArrowheads="1"/>
          </p:cNvPicPr>
          <p:nvPr/>
        </p:nvPicPr>
        <p:blipFill>
          <a:blip r:embed="rId7" cstate="print"/>
          <a:srcRect/>
          <a:stretch>
            <a:fillRect/>
          </a:stretch>
        </p:blipFill>
        <p:spPr bwMode="auto">
          <a:xfrm>
            <a:off x="3147517" y="4343400"/>
            <a:ext cx="3381375" cy="1981200"/>
          </a:xfrm>
          <a:prstGeom prst="rect">
            <a:avLst/>
          </a:prstGeom>
          <a:ln>
            <a:noFill/>
          </a:ln>
          <a:effectLst>
            <a:softEdge rad="112500"/>
          </a:effectLst>
        </p:spPr>
      </p:pic>
      <p:sp>
        <p:nvSpPr>
          <p:cNvPr id="19" name="18 CuadroTexto"/>
          <p:cNvSpPr txBox="1"/>
          <p:nvPr/>
        </p:nvSpPr>
        <p:spPr>
          <a:xfrm>
            <a:off x="5562600" y="5791200"/>
            <a:ext cx="1856149" cy="369332"/>
          </a:xfrm>
          <a:prstGeom prst="rect">
            <a:avLst/>
          </a:prstGeom>
          <a:noFill/>
        </p:spPr>
        <p:txBody>
          <a:bodyPr wrap="none" rtlCol="0">
            <a:spAutoFit/>
          </a:bodyPr>
          <a:lstStyle/>
          <a:p>
            <a:r>
              <a:rPr lang="es-CO" b="1" dirty="0" smtClean="0">
                <a:solidFill>
                  <a:schemeClr val="bg1"/>
                </a:solidFill>
                <a:latin typeface="Arial" pitchFamily="34" charset="0"/>
                <a:cs typeface="Arial" pitchFamily="34" charset="0"/>
              </a:rPr>
              <a:t>FROTAMIENTO</a:t>
            </a:r>
            <a:endParaRPr lang="es-CO"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1E3F3ED-5459-7148-ADDC-16A51654A3AC}"/>
              </a:ext>
            </a:extLst>
          </p:cNvPr>
          <p:cNvPicPr>
            <a:picLocks noChangeAspect="1"/>
          </p:cNvPicPr>
          <p:nvPr/>
        </p:nvPicPr>
        <p:blipFill>
          <a:blip r:embed="rId2" cstate="print"/>
          <a:stretch>
            <a:fillRect/>
          </a:stretch>
        </p:blipFill>
        <p:spPr>
          <a:xfrm>
            <a:off x="1014641" y="720292"/>
            <a:ext cx="2418616" cy="1283583"/>
          </a:xfrm>
          <a:prstGeom prst="rect">
            <a:avLst/>
          </a:prstGeom>
        </p:spPr>
      </p:pic>
      <p:sp>
        <p:nvSpPr>
          <p:cNvPr id="7" name="CuadroTexto 8">
            <a:extLst>
              <a:ext uri="{FF2B5EF4-FFF2-40B4-BE49-F238E27FC236}">
                <a16:creationId xmlns:a16="http://schemas.microsoft.com/office/drawing/2014/main" id="{54A99FE1-0FEB-9E4D-826B-6AB44264CC46}"/>
              </a:ext>
            </a:extLst>
          </p:cNvPr>
          <p:cNvSpPr txBox="1"/>
          <p:nvPr/>
        </p:nvSpPr>
        <p:spPr>
          <a:xfrm flipH="1">
            <a:off x="2500747" y="1371600"/>
            <a:ext cx="7710053"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PREPARACIÓN DE PRODUCTOS DESINFECTANTES</a:t>
            </a:r>
            <a:endParaRPr lang="es-US" sz="2000" b="1" dirty="0">
              <a:latin typeface="Arial" panose="020B0604020202020204" pitchFamily="34" charset="0"/>
              <a:cs typeface="Arial" panose="020B0604020202020204" pitchFamily="34" charset="0"/>
            </a:endParaRPr>
          </a:p>
        </p:txBody>
      </p:sp>
      <p:sp>
        <p:nvSpPr>
          <p:cNvPr id="6" name="CuadroTexto 8">
            <a:extLst>
              <a:ext uri="{FF2B5EF4-FFF2-40B4-BE49-F238E27FC236}">
                <a16:creationId xmlns:a16="http://schemas.microsoft.com/office/drawing/2014/main" id="{54A99FE1-0FEB-9E4D-826B-6AB44264CC46}"/>
              </a:ext>
            </a:extLst>
          </p:cNvPr>
          <p:cNvSpPr txBox="1"/>
          <p:nvPr/>
        </p:nvSpPr>
        <p:spPr>
          <a:xfrm flipH="1">
            <a:off x="457200" y="2057400"/>
            <a:ext cx="2819400" cy="369332"/>
          </a:xfrm>
          <a:prstGeom prst="rect">
            <a:avLst/>
          </a:prstGeom>
          <a:noFill/>
        </p:spPr>
        <p:txBody>
          <a:bodyPr wrap="square" rtlCol="0">
            <a:spAutoFit/>
          </a:bodyPr>
          <a:lstStyle/>
          <a:p>
            <a:pPr algn="ctr"/>
            <a:r>
              <a:rPr lang="es-US" dirty="0" smtClean="0">
                <a:latin typeface="Arial" panose="020B0604020202020204" pitchFamily="34" charset="0"/>
                <a:cs typeface="Arial" panose="020B0604020202020204" pitchFamily="34" charset="0"/>
              </a:rPr>
              <a:t>BASE DE CALCULO</a:t>
            </a:r>
            <a:endParaRPr lang="es-US" dirty="0">
              <a:latin typeface="Arial" panose="020B0604020202020204" pitchFamily="34" charset="0"/>
              <a:cs typeface="Arial" panose="020B0604020202020204" pitchFamily="34" charset="0"/>
            </a:endParaRPr>
          </a:p>
        </p:txBody>
      </p:sp>
      <p:sp>
        <p:nvSpPr>
          <p:cNvPr id="8" name="7 Rectángulo"/>
          <p:cNvSpPr/>
          <p:nvPr/>
        </p:nvSpPr>
        <p:spPr>
          <a:xfrm>
            <a:off x="762000" y="2438400"/>
            <a:ext cx="7891904" cy="369332"/>
          </a:xfrm>
          <a:prstGeom prst="rect">
            <a:avLst/>
          </a:prstGeom>
        </p:spPr>
        <p:txBody>
          <a:bodyPr wrap="none">
            <a:spAutoFit/>
          </a:bodyPr>
          <a:lstStyle/>
          <a:p>
            <a:r>
              <a:rPr lang="es-CO" dirty="0" smtClean="0">
                <a:latin typeface="Arial" pitchFamily="34" charset="0"/>
                <a:cs typeface="Arial" pitchFamily="34" charset="0"/>
              </a:rPr>
              <a:t>Para preparar las soluciones desinfectantes  se utiliza la siguiente fórmula:</a:t>
            </a:r>
            <a:endParaRPr lang="es-CO" dirty="0"/>
          </a:p>
        </p:txBody>
      </p:sp>
      <p:sp>
        <p:nvSpPr>
          <p:cNvPr id="9" name="8 Rectángulo"/>
          <p:cNvSpPr/>
          <p:nvPr/>
        </p:nvSpPr>
        <p:spPr>
          <a:xfrm>
            <a:off x="771874" y="3200400"/>
            <a:ext cx="2885726" cy="677108"/>
          </a:xfrm>
          <a:prstGeom prst="rect">
            <a:avLst/>
          </a:prstGeom>
        </p:spPr>
        <p:txBody>
          <a:bodyPr wrap="none">
            <a:spAutoFit/>
          </a:bodyPr>
          <a:lstStyle/>
          <a:p>
            <a:r>
              <a:rPr lang="es-CO" dirty="0" smtClean="0">
                <a:latin typeface="Arial" pitchFamily="34" charset="0"/>
                <a:cs typeface="Arial" pitchFamily="34" charset="0"/>
              </a:rPr>
              <a:t>(</a:t>
            </a:r>
            <a:r>
              <a:rPr lang="es-CO" b="1" dirty="0" err="1" smtClean="0">
                <a:solidFill>
                  <a:srgbClr val="FF0000"/>
                </a:solidFill>
                <a:latin typeface="Arial" pitchFamily="34" charset="0"/>
                <a:cs typeface="Arial" pitchFamily="34" charset="0"/>
              </a:rPr>
              <a:t>Cc</a:t>
            </a:r>
            <a:r>
              <a:rPr lang="es-CO" dirty="0" smtClean="0">
                <a:latin typeface="Arial" pitchFamily="34" charset="0"/>
                <a:cs typeface="Arial" pitchFamily="34" charset="0"/>
              </a:rPr>
              <a:t> igual a </a:t>
            </a:r>
            <a:r>
              <a:rPr lang="es-CO" b="1" dirty="0" smtClean="0">
                <a:solidFill>
                  <a:srgbClr val="FF0000"/>
                </a:solidFill>
                <a:latin typeface="Arial" pitchFamily="34" charset="0"/>
                <a:cs typeface="Arial" pitchFamily="34" charset="0"/>
              </a:rPr>
              <a:t>ml</a:t>
            </a:r>
            <a:r>
              <a:rPr lang="es-CO" dirty="0" smtClean="0">
                <a:latin typeface="Arial" pitchFamily="34" charset="0"/>
                <a:cs typeface="Arial" pitchFamily="34" charset="0"/>
              </a:rPr>
              <a:t>)                </a:t>
            </a:r>
            <a:r>
              <a:rPr lang="es-CO" sz="2000" b="1" dirty="0" smtClean="0">
                <a:latin typeface="Arial" pitchFamily="34" charset="0"/>
                <a:cs typeface="Arial" pitchFamily="34" charset="0"/>
              </a:rPr>
              <a:t>=</a:t>
            </a:r>
          </a:p>
          <a:p>
            <a:r>
              <a:rPr lang="es-CO" dirty="0" smtClean="0">
                <a:latin typeface="Arial" pitchFamily="34" charset="0"/>
                <a:cs typeface="Arial" pitchFamily="34" charset="0"/>
              </a:rPr>
              <a:t>    (</a:t>
            </a:r>
            <a:r>
              <a:rPr lang="es-CO" i="1" dirty="0" smtClean="0">
                <a:latin typeface="Arial" pitchFamily="34" charset="0"/>
                <a:cs typeface="Arial" pitchFamily="34" charset="0"/>
              </a:rPr>
              <a:t>solución</a:t>
            </a:r>
            <a:r>
              <a:rPr lang="es-CO" dirty="0" smtClean="0">
                <a:latin typeface="Arial" pitchFamily="34" charset="0"/>
                <a:cs typeface="Arial" pitchFamily="34" charset="0"/>
              </a:rPr>
              <a:t>)</a:t>
            </a:r>
          </a:p>
        </p:txBody>
      </p:sp>
      <p:sp>
        <p:nvSpPr>
          <p:cNvPr id="10" name="9 Rectángulo"/>
          <p:cNvSpPr/>
          <p:nvPr/>
        </p:nvSpPr>
        <p:spPr>
          <a:xfrm>
            <a:off x="3657600" y="2971800"/>
            <a:ext cx="5502915" cy="1107996"/>
          </a:xfrm>
          <a:prstGeom prst="rect">
            <a:avLst/>
          </a:prstGeom>
        </p:spPr>
        <p:txBody>
          <a:bodyPr wrap="square">
            <a:spAutoFit/>
          </a:bodyPr>
          <a:lstStyle/>
          <a:p>
            <a:r>
              <a:rPr lang="es-CO" b="1" dirty="0" smtClean="0">
                <a:latin typeface="Arial" pitchFamily="34" charset="0"/>
                <a:cs typeface="Arial" pitchFamily="34" charset="0"/>
              </a:rPr>
              <a:t>V. de solución a preparar (</a:t>
            </a:r>
            <a:r>
              <a:rPr lang="es-CO" b="1" i="1" dirty="0" smtClean="0">
                <a:latin typeface="Arial" pitchFamily="34" charset="0"/>
                <a:cs typeface="Arial" pitchFamily="34" charset="0"/>
              </a:rPr>
              <a:t>litros</a:t>
            </a:r>
            <a:r>
              <a:rPr lang="es-CO" b="1" dirty="0" smtClean="0">
                <a:latin typeface="Arial" pitchFamily="34" charset="0"/>
                <a:cs typeface="Arial" pitchFamily="34" charset="0"/>
              </a:rPr>
              <a:t>) (V) </a:t>
            </a:r>
            <a:r>
              <a:rPr lang="es-CO" sz="2400" b="1" dirty="0" smtClean="0">
                <a:solidFill>
                  <a:srgbClr val="FF0000"/>
                </a:solidFill>
                <a:latin typeface="Arial" pitchFamily="34" charset="0"/>
                <a:cs typeface="Arial" pitchFamily="34" charset="0"/>
              </a:rPr>
              <a:t>x</a:t>
            </a:r>
            <a:r>
              <a:rPr lang="es-CO" b="1" dirty="0" smtClean="0">
                <a:latin typeface="Arial" pitchFamily="34" charset="0"/>
                <a:cs typeface="Arial" pitchFamily="34" charset="0"/>
              </a:rPr>
              <a:t> PPM</a:t>
            </a:r>
          </a:p>
          <a:p>
            <a:r>
              <a:rPr lang="es-CO" b="1" dirty="0" smtClean="0">
                <a:solidFill>
                  <a:srgbClr val="FF0000"/>
                </a:solidFill>
                <a:latin typeface="Arial" pitchFamily="34" charset="0"/>
                <a:cs typeface="Arial" pitchFamily="34" charset="0"/>
              </a:rPr>
              <a:t>______________________________________</a:t>
            </a:r>
          </a:p>
          <a:p>
            <a:r>
              <a:rPr lang="es-CO" b="1" dirty="0" smtClean="0">
                <a:latin typeface="Arial" pitchFamily="34" charset="0"/>
                <a:cs typeface="Arial" pitchFamily="34" charset="0"/>
              </a:rPr>
              <a:t>           Concentración del Activo (%) </a:t>
            </a:r>
            <a:r>
              <a:rPr lang="es-CO" sz="2400" b="1" dirty="0" smtClean="0">
                <a:solidFill>
                  <a:srgbClr val="FF0000"/>
                </a:solidFill>
                <a:latin typeface="Arial" pitchFamily="34" charset="0"/>
                <a:cs typeface="Arial" pitchFamily="34" charset="0"/>
              </a:rPr>
              <a:t>x</a:t>
            </a:r>
            <a:r>
              <a:rPr lang="es-CO" b="1" dirty="0" smtClean="0">
                <a:latin typeface="Arial" pitchFamily="34" charset="0"/>
                <a:cs typeface="Arial" pitchFamily="34" charset="0"/>
              </a:rPr>
              <a:t> 10</a:t>
            </a:r>
            <a:endParaRPr lang="es-CO" b="1" dirty="0"/>
          </a:p>
        </p:txBody>
      </p:sp>
      <p:sp>
        <p:nvSpPr>
          <p:cNvPr id="11" name="10 Rectángulo"/>
          <p:cNvSpPr/>
          <p:nvPr/>
        </p:nvSpPr>
        <p:spPr>
          <a:xfrm>
            <a:off x="762000" y="4267200"/>
            <a:ext cx="1377300" cy="369332"/>
          </a:xfrm>
          <a:prstGeom prst="rect">
            <a:avLst/>
          </a:prstGeom>
        </p:spPr>
        <p:txBody>
          <a:bodyPr wrap="none">
            <a:spAutoFit/>
          </a:bodyPr>
          <a:lstStyle/>
          <a:p>
            <a:r>
              <a:rPr lang="es-CO" b="1" dirty="0" smtClean="0">
                <a:latin typeface="Arial" pitchFamily="34" charset="0"/>
                <a:cs typeface="Arial" pitchFamily="34" charset="0"/>
              </a:rPr>
              <a:t>En donde: </a:t>
            </a:r>
            <a:endParaRPr lang="es-CO" b="1" dirty="0"/>
          </a:p>
        </p:txBody>
      </p:sp>
      <p:sp>
        <p:nvSpPr>
          <p:cNvPr id="12" name="11 Rectángulo"/>
          <p:cNvSpPr/>
          <p:nvPr/>
        </p:nvSpPr>
        <p:spPr>
          <a:xfrm>
            <a:off x="1981200" y="4419600"/>
            <a:ext cx="8153400" cy="2031325"/>
          </a:xfrm>
          <a:prstGeom prst="rect">
            <a:avLst/>
          </a:prstGeom>
        </p:spPr>
        <p:txBody>
          <a:bodyPr wrap="square">
            <a:spAutoFit/>
          </a:bodyPr>
          <a:lstStyle/>
          <a:p>
            <a:pPr>
              <a:buFont typeface="Arial" pitchFamily="34" charset="0"/>
              <a:buChar char="•"/>
            </a:pPr>
            <a:r>
              <a:rPr lang="es-CO" dirty="0" smtClean="0">
                <a:latin typeface="Arial" pitchFamily="34" charset="0"/>
                <a:cs typeface="Arial" pitchFamily="34" charset="0"/>
              </a:rPr>
              <a:t>V= Volumen en litros de solución que se desea preparar</a:t>
            </a:r>
          </a:p>
          <a:p>
            <a:pPr>
              <a:buFont typeface="Arial" pitchFamily="34" charset="0"/>
              <a:buChar char="•"/>
            </a:pPr>
            <a:r>
              <a:rPr lang="es-CO" dirty="0" smtClean="0">
                <a:latin typeface="Arial" pitchFamily="34" charset="0"/>
                <a:cs typeface="Arial" pitchFamily="34" charset="0"/>
              </a:rPr>
              <a:t>PPM= Área de Concentración a preparar</a:t>
            </a:r>
          </a:p>
          <a:p>
            <a:pPr>
              <a:buFont typeface="Arial" pitchFamily="34" charset="0"/>
              <a:buChar char="•"/>
            </a:pPr>
            <a:r>
              <a:rPr lang="es-CO" dirty="0">
                <a:latin typeface="Arial" pitchFamily="34" charset="0"/>
                <a:cs typeface="Arial" pitchFamily="34" charset="0"/>
              </a:rPr>
              <a:t>%</a:t>
            </a:r>
            <a:r>
              <a:rPr lang="es-CO" dirty="0" smtClean="0">
                <a:latin typeface="Arial" pitchFamily="34" charset="0"/>
                <a:cs typeface="Arial" pitchFamily="34" charset="0"/>
              </a:rPr>
              <a:t>= Concentración % del agente activo del producto comercial</a:t>
            </a:r>
          </a:p>
          <a:p>
            <a:pPr>
              <a:buFont typeface="Arial" pitchFamily="34" charset="0"/>
              <a:buChar char="•"/>
            </a:pPr>
            <a:r>
              <a:rPr lang="es-CO" dirty="0" smtClean="0">
                <a:latin typeface="Arial" pitchFamily="34" charset="0"/>
                <a:cs typeface="Arial" pitchFamily="34" charset="0"/>
              </a:rPr>
              <a:t>10= Factor constante</a:t>
            </a:r>
          </a:p>
          <a:p>
            <a:pPr>
              <a:buFont typeface="Arial" pitchFamily="34" charset="0"/>
              <a:buChar char="•"/>
            </a:pPr>
            <a:r>
              <a:rPr lang="es-CO" dirty="0" smtClean="0">
                <a:latin typeface="Arial" pitchFamily="34" charset="0"/>
                <a:cs typeface="Arial" pitchFamily="34" charset="0"/>
              </a:rPr>
              <a:t>Gr= Gramos del producto comercial (sólido) que debe ser pesado  </a:t>
            </a:r>
          </a:p>
          <a:p>
            <a:pPr>
              <a:buFont typeface="Arial" pitchFamily="34" charset="0"/>
              <a:buChar char="•"/>
            </a:pPr>
            <a:r>
              <a:rPr lang="es-CO" dirty="0" smtClean="0">
                <a:latin typeface="Arial" pitchFamily="34" charset="0"/>
                <a:cs typeface="Arial" pitchFamily="34" charset="0"/>
              </a:rPr>
              <a:t>C.c= Centímetros cúbicos  o Mililitros del producto comercial (líquido) que debe ser medido.</a:t>
            </a:r>
            <a:endParaRPr lang="es-CO" dirty="0"/>
          </a:p>
        </p:txBody>
      </p:sp>
    </p:spTree>
    <p:extLst>
      <p:ext uri="{BB962C8B-B14F-4D97-AF65-F5344CB8AC3E}">
        <p14:creationId xmlns:p14="http://schemas.microsoft.com/office/powerpoint/2010/main" val="22385575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292216532"/>
              </p:ext>
            </p:extLst>
          </p:nvPr>
        </p:nvGraphicFramePr>
        <p:xfrm>
          <a:off x="1828800" y="2209800"/>
          <a:ext cx="8763001" cy="3752778"/>
        </p:xfrm>
        <a:graphic>
          <a:graphicData uri="http://schemas.openxmlformats.org/drawingml/2006/table">
            <a:tbl>
              <a:tblPr/>
              <a:tblGrid>
                <a:gridCol w="1675347">
                  <a:extLst>
                    <a:ext uri="{9D8B030D-6E8A-4147-A177-3AD203B41FA5}">
                      <a16:colId xmlns:a16="http://schemas.microsoft.com/office/drawing/2014/main" val="20000"/>
                    </a:ext>
                  </a:extLst>
                </a:gridCol>
                <a:gridCol w="2142433">
                  <a:extLst>
                    <a:ext uri="{9D8B030D-6E8A-4147-A177-3AD203B41FA5}">
                      <a16:colId xmlns:a16="http://schemas.microsoft.com/office/drawing/2014/main" val="20002"/>
                    </a:ext>
                  </a:extLst>
                </a:gridCol>
                <a:gridCol w="1648407">
                  <a:extLst>
                    <a:ext uri="{9D8B030D-6E8A-4147-A177-3AD203B41FA5}">
                      <a16:colId xmlns:a16="http://schemas.microsoft.com/office/drawing/2014/main" val="20004"/>
                    </a:ext>
                  </a:extLst>
                </a:gridCol>
                <a:gridCol w="1648407">
                  <a:extLst>
                    <a:ext uri="{9D8B030D-6E8A-4147-A177-3AD203B41FA5}">
                      <a16:colId xmlns:a16="http://schemas.microsoft.com/office/drawing/2014/main" val="3996334715"/>
                    </a:ext>
                  </a:extLst>
                </a:gridCol>
                <a:gridCol w="1648407">
                  <a:extLst>
                    <a:ext uri="{9D8B030D-6E8A-4147-A177-3AD203B41FA5}">
                      <a16:colId xmlns:a16="http://schemas.microsoft.com/office/drawing/2014/main" val="20005"/>
                    </a:ext>
                  </a:extLst>
                </a:gridCol>
              </a:tblGrid>
              <a:tr h="1252644">
                <a:tc>
                  <a:txBody>
                    <a:bodyPr/>
                    <a:lstStyle/>
                    <a:p>
                      <a:pPr algn="ctr"/>
                      <a:endParaRPr lang="es-CO" sz="1400" b="1" dirty="0" smtClean="0">
                        <a:latin typeface="Arial" pitchFamily="34" charset="0"/>
                        <a:ea typeface="Times New Roman"/>
                        <a:cs typeface="Arial" pitchFamily="34" charset="0"/>
                      </a:endParaRPr>
                    </a:p>
                    <a:p>
                      <a:pPr algn="ctr"/>
                      <a:endParaRPr lang="es-CO" sz="1400" b="1" dirty="0" smtClean="0">
                        <a:latin typeface="Arial" pitchFamily="34" charset="0"/>
                        <a:ea typeface="Times New Roman"/>
                        <a:cs typeface="Arial" pitchFamily="34" charset="0"/>
                      </a:endParaRPr>
                    </a:p>
                    <a:p>
                      <a:pPr algn="ctr"/>
                      <a:r>
                        <a:rPr lang="es-CO" sz="1400" b="1" dirty="0" smtClean="0">
                          <a:latin typeface="Arial" pitchFamily="34" charset="0"/>
                          <a:ea typeface="Times New Roman"/>
                          <a:cs typeface="Arial" pitchFamily="34" charset="0"/>
                        </a:rPr>
                        <a:t>APLICACIÓN</a:t>
                      </a:r>
                      <a:endParaRPr lang="es-CO" sz="14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s-CO" sz="1200" b="1" dirty="0" smtClean="0">
                        <a:latin typeface="Arial" pitchFamily="34" charset="0"/>
                        <a:ea typeface="Times New Roman"/>
                        <a:cs typeface="Arial"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s-CO" sz="1200" b="1" dirty="0" smtClean="0">
                          <a:latin typeface="Arial" pitchFamily="34" charset="0"/>
                          <a:ea typeface="Times New Roman"/>
                          <a:cs typeface="Arial" pitchFamily="34" charset="0"/>
                        </a:rPr>
                        <a:t>HIPOCLORITO DE SODIO </a:t>
                      </a:r>
                    </a:p>
                    <a:p>
                      <a:pPr marL="0" marR="0" indent="0" algn="ctr" defTabSz="457200" rtl="0" eaLnBrk="1" fontAlgn="auto" latinLnBrk="0" hangingPunct="1">
                        <a:lnSpc>
                          <a:spcPct val="100000"/>
                        </a:lnSpc>
                        <a:spcBef>
                          <a:spcPts val="0"/>
                        </a:spcBef>
                        <a:spcAft>
                          <a:spcPts val="0"/>
                        </a:spcAft>
                        <a:buClrTx/>
                        <a:buSzTx/>
                        <a:buFontTx/>
                        <a:buNone/>
                        <a:tabLst/>
                        <a:defRPr/>
                      </a:pPr>
                      <a:endParaRPr lang="es-CO" sz="1200" b="1" dirty="0" smtClean="0">
                        <a:latin typeface="Arial" pitchFamily="34" charset="0"/>
                        <a:ea typeface="Times New Roman"/>
                        <a:cs typeface="Arial"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s-CO" sz="1000" b="1" i="1" dirty="0" smtClean="0">
                          <a:latin typeface="Arial" pitchFamily="34" charset="0"/>
                          <a:ea typeface="Times New Roman"/>
                          <a:cs typeface="Arial" pitchFamily="34" charset="0"/>
                        </a:rPr>
                        <a:t>INSDUSTRIAL</a:t>
                      </a:r>
                    </a:p>
                    <a:p>
                      <a:pPr marL="0" marR="0" indent="0" algn="ctr" defTabSz="457200" rtl="0" eaLnBrk="1" fontAlgn="auto" latinLnBrk="0" hangingPunct="1">
                        <a:lnSpc>
                          <a:spcPct val="100000"/>
                        </a:lnSpc>
                        <a:spcBef>
                          <a:spcPts val="0"/>
                        </a:spcBef>
                        <a:spcAft>
                          <a:spcPts val="0"/>
                        </a:spcAft>
                        <a:buClrTx/>
                        <a:buSzTx/>
                        <a:buFontTx/>
                        <a:buNone/>
                        <a:tabLst/>
                        <a:defRPr/>
                      </a:pPr>
                      <a:r>
                        <a:rPr lang="es-CO" sz="1200" b="1" dirty="0" smtClean="0">
                          <a:latin typeface="Arial" pitchFamily="34" charset="0"/>
                          <a:ea typeface="Times New Roman"/>
                          <a:cs typeface="Arial" pitchFamily="34" charset="0"/>
                        </a:rPr>
                        <a:t>13%, 15%</a:t>
                      </a:r>
                      <a:endParaRPr lang="es-CO" sz="1200" dirty="0" smtClean="0">
                        <a:latin typeface="Arial" pitchFamily="34" charset="0"/>
                        <a:ea typeface="Times New Roman"/>
                        <a:cs typeface="Arial" pitchFamily="34" charset="0"/>
                      </a:endParaRPr>
                    </a:p>
                    <a:p>
                      <a:pPr algn="ctr"/>
                      <a:endParaRPr lang="es-CO" sz="12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655320" algn="l"/>
                        </a:tabLst>
                      </a:pPr>
                      <a:endParaRPr lang="es-CO" sz="1200" b="1" dirty="0" smtClean="0">
                        <a:latin typeface="Arial" pitchFamily="34" charset="0"/>
                        <a:ea typeface="Times New Roman"/>
                        <a:cs typeface="Arial" pitchFamily="34" charset="0"/>
                      </a:endParaRPr>
                    </a:p>
                    <a:p>
                      <a:pPr algn="ctr">
                        <a:tabLst>
                          <a:tab pos="655320" algn="l"/>
                        </a:tabLst>
                      </a:pPr>
                      <a:endParaRPr lang="es-CO" sz="1200" b="1" dirty="0" smtClean="0">
                        <a:latin typeface="Arial" pitchFamily="34" charset="0"/>
                        <a:ea typeface="Times New Roman"/>
                        <a:cs typeface="Arial"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s-CO" sz="1200" b="1" dirty="0" smtClean="0">
                          <a:latin typeface="Arial" pitchFamily="34" charset="0"/>
                          <a:ea typeface="Times New Roman"/>
                          <a:cs typeface="Arial" pitchFamily="34" charset="0"/>
                        </a:rPr>
                        <a:t>PEROXIDO DE HIDROGENO</a:t>
                      </a:r>
                    </a:p>
                    <a:p>
                      <a:pPr marL="0" marR="0" indent="0" algn="ctr" defTabSz="457200" rtl="0" eaLnBrk="1" fontAlgn="auto" latinLnBrk="0" hangingPunct="1">
                        <a:lnSpc>
                          <a:spcPct val="100000"/>
                        </a:lnSpc>
                        <a:spcBef>
                          <a:spcPts val="0"/>
                        </a:spcBef>
                        <a:spcAft>
                          <a:spcPts val="0"/>
                        </a:spcAft>
                        <a:buClrTx/>
                        <a:buSzTx/>
                        <a:buFontTx/>
                        <a:buNone/>
                        <a:tabLst/>
                        <a:defRPr/>
                      </a:pPr>
                      <a:r>
                        <a:rPr lang="es-CO" sz="1200" b="1" dirty="0" smtClean="0">
                          <a:latin typeface="Arial" pitchFamily="34" charset="0"/>
                          <a:ea typeface="Times New Roman"/>
                          <a:cs typeface="Arial" pitchFamily="34" charset="0"/>
                        </a:rPr>
                        <a:t>20%, 30%</a:t>
                      </a:r>
                      <a:endParaRPr lang="es-CO" sz="1200" dirty="0" smtClean="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655320" algn="l"/>
                        </a:tabLst>
                      </a:pPr>
                      <a:endParaRPr lang="es-CO" sz="1200" dirty="0" smtClean="0">
                        <a:latin typeface="Arial" pitchFamily="34" charset="0"/>
                        <a:ea typeface="Times New Roman"/>
                        <a:cs typeface="Arial" pitchFamily="34" charset="0"/>
                      </a:endParaRPr>
                    </a:p>
                    <a:p>
                      <a:pPr algn="ctr">
                        <a:tabLst>
                          <a:tab pos="655320" algn="l"/>
                        </a:tabLst>
                      </a:pPr>
                      <a:endParaRPr lang="es-CO" sz="1200" dirty="0" smtClean="0">
                        <a:latin typeface="Arial" pitchFamily="34" charset="0"/>
                        <a:ea typeface="Times New Roman"/>
                        <a:cs typeface="Arial" pitchFamily="34" charset="0"/>
                      </a:endParaRPr>
                    </a:p>
                    <a:p>
                      <a:pPr marL="0" marR="0" indent="0" algn="ctr" defTabSz="457200" rtl="0" eaLnBrk="1" fontAlgn="auto" latinLnBrk="0" hangingPunct="1">
                        <a:lnSpc>
                          <a:spcPct val="100000"/>
                        </a:lnSpc>
                        <a:spcBef>
                          <a:spcPts val="0"/>
                        </a:spcBef>
                        <a:spcAft>
                          <a:spcPts val="0"/>
                        </a:spcAft>
                        <a:buClrTx/>
                        <a:buSzTx/>
                        <a:buFontTx/>
                        <a:buNone/>
                        <a:tabLst>
                          <a:tab pos="655320" algn="l"/>
                        </a:tabLst>
                        <a:defRPr/>
                      </a:pPr>
                      <a:r>
                        <a:rPr lang="es-CO" sz="1200" b="1" dirty="0" smtClean="0">
                          <a:latin typeface="Arial" pitchFamily="34" charset="0"/>
                          <a:ea typeface="Times New Roman"/>
                          <a:cs typeface="Arial" pitchFamily="34" charset="0"/>
                        </a:rPr>
                        <a:t>AMONIO</a:t>
                      </a:r>
                      <a:r>
                        <a:rPr lang="es-CO" sz="1200" b="1" baseline="0" dirty="0" smtClean="0">
                          <a:latin typeface="Arial" pitchFamily="34" charset="0"/>
                          <a:ea typeface="Times New Roman"/>
                          <a:cs typeface="Arial" pitchFamily="34" charset="0"/>
                        </a:rPr>
                        <a:t> CUATERNARIO</a:t>
                      </a:r>
                    </a:p>
                    <a:p>
                      <a:pPr marL="0" marR="0" indent="0" algn="ctr" defTabSz="457200" rtl="0" eaLnBrk="1" fontAlgn="auto" latinLnBrk="0" hangingPunct="1">
                        <a:lnSpc>
                          <a:spcPct val="100000"/>
                        </a:lnSpc>
                        <a:spcBef>
                          <a:spcPts val="0"/>
                        </a:spcBef>
                        <a:spcAft>
                          <a:spcPts val="0"/>
                        </a:spcAft>
                        <a:buClrTx/>
                        <a:buSzTx/>
                        <a:buFontTx/>
                        <a:buNone/>
                        <a:tabLst>
                          <a:tab pos="655320" algn="l"/>
                        </a:tabLst>
                        <a:defRPr/>
                      </a:pPr>
                      <a:r>
                        <a:rPr lang="es-CO" sz="1200" b="1" baseline="0" dirty="0" smtClean="0">
                          <a:latin typeface="Arial" pitchFamily="34" charset="0"/>
                          <a:ea typeface="Times New Roman"/>
                          <a:cs typeface="Arial" pitchFamily="34" charset="0"/>
                        </a:rPr>
                        <a:t>50%</a:t>
                      </a:r>
                      <a:endParaRPr lang="es-CO" sz="1200" dirty="0" smtClean="0">
                        <a:latin typeface="Arial" pitchFamily="34" charset="0"/>
                        <a:ea typeface="Times New Roman"/>
                        <a:cs typeface="Arial" pitchFamily="34" charset="0"/>
                      </a:endParaRPr>
                    </a:p>
                    <a:p>
                      <a:pPr algn="ctr">
                        <a:tabLst>
                          <a:tab pos="655320" algn="l"/>
                        </a:tabLst>
                      </a:pPr>
                      <a:endParaRPr lang="es-CO" sz="12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655320" algn="l"/>
                        </a:tabLst>
                      </a:pPr>
                      <a:endParaRPr lang="es-CO" sz="1200" b="1" dirty="0" smtClean="0">
                        <a:latin typeface="Arial" pitchFamily="34" charset="0"/>
                        <a:cs typeface="Arial" pitchFamily="34" charset="0"/>
                      </a:endParaRPr>
                    </a:p>
                    <a:p>
                      <a:pPr algn="ctr">
                        <a:tabLst>
                          <a:tab pos="655320" algn="l"/>
                        </a:tabLst>
                      </a:pPr>
                      <a:endParaRPr lang="es-CO" sz="1200" b="1" dirty="0" smtClean="0">
                        <a:latin typeface="Arial" pitchFamily="34" charset="0"/>
                        <a:cs typeface="Arial" pitchFamily="34" charset="0"/>
                      </a:endParaRPr>
                    </a:p>
                    <a:p>
                      <a:pPr algn="ctr">
                        <a:tabLst>
                          <a:tab pos="655320" algn="l"/>
                        </a:tabLst>
                      </a:pPr>
                      <a:endParaRPr lang="es-CO" sz="1200" b="1" dirty="0" smtClean="0">
                        <a:latin typeface="Arial" pitchFamily="34" charset="0"/>
                        <a:cs typeface="Arial" pitchFamily="34" charset="0"/>
                      </a:endParaRPr>
                    </a:p>
                    <a:p>
                      <a:pPr algn="ctr">
                        <a:tabLst>
                          <a:tab pos="655320" algn="l"/>
                        </a:tabLst>
                      </a:pPr>
                      <a:r>
                        <a:rPr lang="es-CO" sz="1200" b="1" dirty="0" smtClean="0">
                          <a:latin typeface="Arial" pitchFamily="34" charset="0"/>
                          <a:cs typeface="Arial" pitchFamily="34" charset="0"/>
                        </a:rPr>
                        <a:t>GLUTARALDEHÍDO</a:t>
                      </a:r>
                      <a:endParaRPr lang="es-CO" sz="1200" b="0" dirty="0">
                        <a:latin typeface="Arial" pitchFamily="34" charset="0"/>
                        <a:cs typeface="Arial" pitchFamily="34" charset="0"/>
                      </a:endParaRPr>
                    </a:p>
                    <a:p>
                      <a:pPr algn="ctr">
                        <a:tabLst>
                          <a:tab pos="655320" algn="l"/>
                        </a:tabLst>
                      </a:pPr>
                      <a:r>
                        <a:rPr lang="es-CO" sz="1200" b="0" dirty="0" smtClean="0">
                          <a:latin typeface="Arial" pitchFamily="34" charset="0"/>
                          <a:cs typeface="Arial" pitchFamily="34" charset="0"/>
                        </a:rPr>
                        <a:t>50%</a:t>
                      </a:r>
                      <a:endParaRPr lang="es-CO" sz="1200" b="1" dirty="0" smtClean="0">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2542">
                <a:tc>
                  <a:txBody>
                    <a:bodyPr/>
                    <a:lstStyle/>
                    <a:p>
                      <a:pPr algn="ctr">
                        <a:spcAft>
                          <a:spcPts val="0"/>
                        </a:spcAft>
                      </a:pPr>
                      <a:r>
                        <a:rPr lang="es-CO" sz="1400" b="1" dirty="0" smtClean="0">
                          <a:solidFill>
                            <a:srgbClr val="FF0000"/>
                          </a:solidFill>
                          <a:latin typeface="Arial" pitchFamily="34" charset="0"/>
                          <a:ea typeface="Times New Roman"/>
                          <a:cs typeface="Arial" pitchFamily="34" charset="0"/>
                        </a:rPr>
                        <a:t> </a:t>
                      </a:r>
                    </a:p>
                    <a:p>
                      <a:pPr algn="ctr">
                        <a:spcAft>
                          <a:spcPts val="0"/>
                        </a:spcAft>
                      </a:pPr>
                      <a:r>
                        <a:rPr lang="es-CO" sz="1400" b="1" dirty="0" smtClean="0">
                          <a:solidFill>
                            <a:srgbClr val="FF0000"/>
                          </a:solidFill>
                          <a:latin typeface="Arial" pitchFamily="34" charset="0"/>
                          <a:ea typeface="Times New Roman"/>
                          <a:cs typeface="Arial" pitchFamily="34" charset="0"/>
                        </a:rPr>
                        <a:t>CRITICA</a:t>
                      </a:r>
                    </a:p>
                    <a:p>
                      <a:pPr algn="ctr">
                        <a:spcAft>
                          <a:spcPts val="0"/>
                        </a:spcAft>
                      </a:pPr>
                      <a:endParaRPr lang="es-CO" sz="14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600" b="1" dirty="0" smtClean="0">
                          <a:latin typeface="Arial" panose="020B0604020202020204" pitchFamily="34" charset="0"/>
                          <a:cs typeface="Arial" panose="020B0604020202020204" pitchFamily="34" charset="0"/>
                        </a:rPr>
                        <a:t> </a:t>
                      </a:r>
                    </a:p>
                    <a:p>
                      <a:pPr algn="ctr"/>
                      <a:r>
                        <a:rPr lang="es-CO" sz="1600" b="1" dirty="0" smtClean="0">
                          <a:latin typeface="Arial" panose="020B0604020202020204" pitchFamily="34" charset="0"/>
                          <a:cs typeface="Arial" panose="020B0604020202020204" pitchFamily="34" charset="0"/>
                        </a:rPr>
                        <a:t>5000 PPM</a:t>
                      </a:r>
                      <a:endParaRPr lang="es-CO" sz="1600" b="1"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CO" sz="1600" b="1" dirty="0" smtClean="0">
                        <a:latin typeface="Arial" pitchFamily="34" charset="0"/>
                        <a:ea typeface="Times New Roman"/>
                        <a:cs typeface="Arial" pitchFamily="34" charset="0"/>
                      </a:endParaRPr>
                    </a:p>
                    <a:p>
                      <a:pPr algn="ctr"/>
                      <a:r>
                        <a:rPr lang="es-CO" sz="1600" b="1" dirty="0" smtClean="0">
                          <a:latin typeface="Arial" pitchFamily="34" charset="0"/>
                          <a:ea typeface="Times New Roman"/>
                          <a:cs typeface="Arial" pitchFamily="34" charset="0"/>
                        </a:rPr>
                        <a:t>1000 PPM</a:t>
                      </a:r>
                      <a:endParaRPr lang="es-CO" sz="16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CO" sz="1600" b="1" dirty="0" smtClean="0">
                        <a:latin typeface="Arial" pitchFamily="34" charset="0"/>
                        <a:ea typeface="Times New Roman"/>
                        <a:cs typeface="Arial" pitchFamily="34" charset="0"/>
                      </a:endParaRPr>
                    </a:p>
                    <a:p>
                      <a:pPr algn="ctr"/>
                      <a:r>
                        <a:rPr lang="es-CO" sz="1600" b="1" dirty="0" smtClean="0">
                          <a:latin typeface="Arial" pitchFamily="34" charset="0"/>
                          <a:ea typeface="Times New Roman"/>
                          <a:cs typeface="Arial" pitchFamily="34" charset="0"/>
                        </a:rPr>
                        <a:t>1000 PPM</a:t>
                      </a:r>
                      <a:endParaRPr lang="es-CO" sz="16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CO" sz="1600" b="1" dirty="0" smtClean="0">
                        <a:latin typeface="Arial" pitchFamily="34" charset="0"/>
                        <a:ea typeface="Times New Roman"/>
                        <a:cs typeface="Arial"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s-CO" sz="1600" b="1" dirty="0" smtClean="0">
                          <a:latin typeface="Arial" pitchFamily="34" charset="0"/>
                          <a:ea typeface="Times New Roman"/>
                          <a:cs typeface="Arial" pitchFamily="34" charset="0"/>
                        </a:rPr>
                        <a:t>1000 PPM</a:t>
                      </a:r>
                    </a:p>
                    <a:p>
                      <a:pPr algn="ctr"/>
                      <a:endParaRPr lang="es-CO" sz="16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3916">
                <a:tc>
                  <a:txBody>
                    <a:bodyPr/>
                    <a:lstStyle/>
                    <a:p>
                      <a:pPr algn="ctr">
                        <a:spcAft>
                          <a:spcPts val="0"/>
                        </a:spcAft>
                      </a:pPr>
                      <a:endParaRPr lang="es-CO" sz="1400" b="1" dirty="0" smtClean="0">
                        <a:latin typeface="Arial" pitchFamily="34" charset="0"/>
                        <a:ea typeface="Times New Roman"/>
                        <a:cs typeface="Arial" pitchFamily="34" charset="0"/>
                      </a:endParaRPr>
                    </a:p>
                    <a:p>
                      <a:pPr algn="ctr">
                        <a:spcAft>
                          <a:spcPts val="0"/>
                        </a:spcAft>
                      </a:pPr>
                      <a:r>
                        <a:rPr lang="es-CO" sz="1400" b="1" dirty="0" smtClean="0">
                          <a:solidFill>
                            <a:srgbClr val="FFFF00"/>
                          </a:solidFill>
                          <a:latin typeface="Arial" pitchFamily="34" charset="0"/>
                          <a:ea typeface="Times New Roman"/>
                          <a:cs typeface="Arial" pitchFamily="34" charset="0"/>
                        </a:rPr>
                        <a:t>SEMI</a:t>
                      </a:r>
                      <a:r>
                        <a:rPr lang="es-CO" sz="1400" b="1" baseline="0" dirty="0" smtClean="0">
                          <a:solidFill>
                            <a:srgbClr val="FFFF00"/>
                          </a:solidFill>
                          <a:latin typeface="Arial" pitchFamily="34" charset="0"/>
                          <a:ea typeface="Times New Roman"/>
                          <a:cs typeface="Arial" pitchFamily="34" charset="0"/>
                        </a:rPr>
                        <a:t> CRITICA</a:t>
                      </a:r>
                      <a:endParaRPr lang="es-CO" sz="1400" b="1" dirty="0">
                        <a:solidFill>
                          <a:srgbClr val="FFFF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CO" sz="1600" b="1" dirty="0" smtClean="0">
                        <a:latin typeface="Arial" panose="020B0604020202020204" pitchFamily="34" charset="0"/>
                        <a:cs typeface="Arial" panose="020B0604020202020204" pitchFamily="34" charset="0"/>
                      </a:endParaRPr>
                    </a:p>
                    <a:p>
                      <a:pPr algn="ctr"/>
                      <a:r>
                        <a:rPr lang="es-CO" sz="1600" b="1" dirty="0" smtClean="0">
                          <a:latin typeface="Arial" panose="020B0604020202020204" pitchFamily="34" charset="0"/>
                          <a:cs typeface="Arial" panose="020B0604020202020204" pitchFamily="34" charset="0"/>
                        </a:rPr>
                        <a:t>500 PPM</a:t>
                      </a:r>
                      <a:endParaRPr lang="es-CO" sz="1600" b="1"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CO" sz="1600" b="1" dirty="0" smtClean="0">
                        <a:latin typeface="Arial" pitchFamily="34" charset="0"/>
                        <a:ea typeface="Times New Roman"/>
                        <a:cs typeface="Arial" pitchFamily="34" charset="0"/>
                      </a:endParaRPr>
                    </a:p>
                    <a:p>
                      <a:pPr algn="ctr">
                        <a:spcAft>
                          <a:spcPts val="0"/>
                        </a:spcAft>
                      </a:pPr>
                      <a:r>
                        <a:rPr lang="es-CO" sz="1600" b="1" dirty="0" smtClean="0">
                          <a:latin typeface="Arial" pitchFamily="34" charset="0"/>
                          <a:ea typeface="Times New Roman"/>
                          <a:cs typeface="Arial" pitchFamily="34" charset="0"/>
                        </a:rPr>
                        <a:t>800 PPM</a:t>
                      </a:r>
                      <a:endParaRPr lang="es-CO" sz="16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CO" sz="1600" b="1" dirty="0" smtClean="0">
                        <a:latin typeface="Arial" pitchFamily="34" charset="0"/>
                        <a:ea typeface="Times New Roman"/>
                        <a:cs typeface="Arial" pitchFamily="34" charset="0"/>
                      </a:endParaRPr>
                    </a:p>
                    <a:p>
                      <a:pPr algn="ctr">
                        <a:spcAft>
                          <a:spcPts val="0"/>
                        </a:spcAft>
                      </a:pPr>
                      <a:r>
                        <a:rPr lang="es-CO" sz="1600" b="1" dirty="0" smtClean="0">
                          <a:latin typeface="Arial" pitchFamily="34" charset="0"/>
                          <a:ea typeface="Times New Roman"/>
                          <a:cs typeface="Arial" pitchFamily="34" charset="0"/>
                        </a:rPr>
                        <a:t>800 PPM</a:t>
                      </a:r>
                      <a:endParaRPr lang="es-CO" sz="16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s-CO" sz="1600" b="1" dirty="0" smtClean="0">
                        <a:latin typeface="Arial" pitchFamily="34" charset="0"/>
                        <a:ea typeface="Times New Roman"/>
                        <a:cs typeface="Arial"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s-CO" sz="1600" b="1" dirty="0" smtClean="0">
                          <a:latin typeface="Arial" pitchFamily="34" charset="0"/>
                          <a:ea typeface="Times New Roman"/>
                          <a:cs typeface="Arial" pitchFamily="34" charset="0"/>
                        </a:rPr>
                        <a:t>800 PPM</a:t>
                      </a:r>
                    </a:p>
                    <a:p>
                      <a:pPr algn="ctr">
                        <a:spcAft>
                          <a:spcPts val="0"/>
                        </a:spcAft>
                      </a:pPr>
                      <a:endParaRPr lang="es-CO" sz="16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64698">
                <a:tc>
                  <a:txBody>
                    <a:bodyPr/>
                    <a:lstStyle/>
                    <a:p>
                      <a:pPr algn="ctr">
                        <a:spcAft>
                          <a:spcPts val="0"/>
                        </a:spcAft>
                      </a:pPr>
                      <a:endParaRPr lang="es-CO" sz="1400" b="1" dirty="0" smtClean="0">
                        <a:latin typeface="Arial" pitchFamily="34" charset="0"/>
                        <a:ea typeface="Times New Roman"/>
                        <a:cs typeface="Arial" pitchFamily="34" charset="0"/>
                      </a:endParaRPr>
                    </a:p>
                    <a:p>
                      <a:pPr algn="ctr">
                        <a:spcAft>
                          <a:spcPts val="0"/>
                        </a:spcAft>
                      </a:pPr>
                      <a:endParaRPr lang="es-CO" sz="1400" b="1" dirty="0" smtClean="0">
                        <a:latin typeface="Arial" pitchFamily="34" charset="0"/>
                        <a:ea typeface="Times New Roman"/>
                        <a:cs typeface="Arial" pitchFamily="34" charset="0"/>
                      </a:endParaRPr>
                    </a:p>
                    <a:p>
                      <a:pPr algn="ctr">
                        <a:spcAft>
                          <a:spcPts val="0"/>
                        </a:spcAft>
                      </a:pPr>
                      <a:r>
                        <a:rPr lang="es-CO" sz="1400" b="1" dirty="0" smtClean="0">
                          <a:latin typeface="Arial" pitchFamily="34" charset="0"/>
                          <a:ea typeface="Times New Roman"/>
                          <a:cs typeface="Arial" pitchFamily="34" charset="0"/>
                        </a:rPr>
                        <a:t>NO</a:t>
                      </a:r>
                      <a:r>
                        <a:rPr lang="es-CO" sz="1400" b="1" baseline="0" dirty="0" smtClean="0">
                          <a:latin typeface="Arial" pitchFamily="34" charset="0"/>
                          <a:ea typeface="Times New Roman"/>
                          <a:cs typeface="Arial" pitchFamily="34" charset="0"/>
                        </a:rPr>
                        <a:t> CRITICA</a:t>
                      </a:r>
                      <a:endParaRPr lang="es-CO" sz="14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CO" sz="1600" b="1" dirty="0" smtClean="0">
                        <a:latin typeface="Arial" panose="020B0604020202020204" pitchFamily="34" charset="0"/>
                        <a:cs typeface="Arial" panose="020B0604020202020204" pitchFamily="34" charset="0"/>
                      </a:endParaRPr>
                    </a:p>
                    <a:p>
                      <a:pPr algn="ctr"/>
                      <a:r>
                        <a:rPr lang="es-CO" sz="1600" b="1" dirty="0" smtClean="0">
                          <a:latin typeface="Arial" panose="020B0604020202020204" pitchFamily="34" charset="0"/>
                          <a:cs typeface="Arial" panose="020B0604020202020204" pitchFamily="34" charset="0"/>
                        </a:rPr>
                        <a:t>200 PPM</a:t>
                      </a:r>
                      <a:endParaRPr lang="es-CO" sz="1600" b="1"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CO" sz="16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CO" sz="16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CO" sz="1600" b="1"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5 CuadroTexto"/>
          <p:cNvSpPr txBox="1"/>
          <p:nvPr/>
        </p:nvSpPr>
        <p:spPr>
          <a:xfrm>
            <a:off x="3124200" y="1219200"/>
            <a:ext cx="5984523" cy="984885"/>
          </a:xfrm>
          <a:prstGeom prst="rect">
            <a:avLst/>
          </a:prstGeom>
          <a:noFill/>
        </p:spPr>
        <p:txBody>
          <a:bodyPr wrap="none" rtlCol="0">
            <a:spAutoFit/>
          </a:bodyPr>
          <a:lstStyle/>
          <a:p>
            <a:pPr algn="ctr"/>
            <a:r>
              <a:rPr lang="es-CO" sz="2000" b="1" dirty="0" smtClean="0">
                <a:latin typeface="Arial" pitchFamily="34" charset="0"/>
                <a:cs typeface="Arial" pitchFamily="34" charset="0"/>
              </a:rPr>
              <a:t>PARTES POR MILLÓN (PPM) RECOMENDADAS</a:t>
            </a:r>
          </a:p>
          <a:p>
            <a:pPr algn="ctr"/>
            <a:r>
              <a:rPr lang="es-CO" sz="2000" b="1" dirty="0" smtClean="0">
                <a:latin typeface="Arial" pitchFamily="34" charset="0"/>
                <a:cs typeface="Arial" pitchFamily="34" charset="0"/>
              </a:rPr>
              <a:t>AREAS HOSPITALARIAS</a:t>
            </a:r>
            <a:endParaRPr lang="es-CO" sz="2000" dirty="0" smtClean="0">
              <a:latin typeface="Arial" pitchFamily="34" charset="0"/>
              <a:cs typeface="Arial" pitchFamily="34" charset="0"/>
            </a:endParaRPr>
          </a:p>
          <a:p>
            <a:pPr algn="ctr"/>
            <a:endParaRPr lang="es-CO" dirty="0"/>
          </a:p>
        </p:txBody>
      </p:sp>
      <p:pic>
        <p:nvPicPr>
          <p:cNvPr id="7" name="Imagen 4">
            <a:extLst>
              <a:ext uri="{FF2B5EF4-FFF2-40B4-BE49-F238E27FC236}">
                <a16:creationId xmlns:a16="http://schemas.microsoft.com/office/drawing/2014/main" id="{D1E3F3ED-5459-7148-ADDC-16A51654A3AC}"/>
              </a:ext>
            </a:extLst>
          </p:cNvPr>
          <p:cNvPicPr>
            <a:picLocks noChangeAspect="1"/>
          </p:cNvPicPr>
          <p:nvPr/>
        </p:nvPicPr>
        <p:blipFill>
          <a:blip r:embed="rId2" cstate="print"/>
          <a:stretch>
            <a:fillRect/>
          </a:stretch>
        </p:blipFill>
        <p:spPr>
          <a:xfrm>
            <a:off x="762000" y="621417"/>
            <a:ext cx="2418616" cy="1283583"/>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hipoclorito de sodio al 15"/>
          <p:cNvPicPr>
            <a:picLocks noChangeAspect="1" noChangeArrowheads="1"/>
          </p:cNvPicPr>
          <p:nvPr/>
        </p:nvPicPr>
        <p:blipFill>
          <a:blip r:embed="rId2" cstate="print"/>
          <a:srcRect/>
          <a:stretch>
            <a:fillRect/>
          </a:stretch>
        </p:blipFill>
        <p:spPr bwMode="auto">
          <a:xfrm>
            <a:off x="2009786" y="2622972"/>
            <a:ext cx="3314134" cy="2143140"/>
          </a:xfrm>
          <a:prstGeom prst="rect">
            <a:avLst/>
          </a:prstGeom>
          <a:noFill/>
        </p:spPr>
      </p:pic>
      <p:pic>
        <p:nvPicPr>
          <p:cNvPr id="5" name="Picture 4" descr="Resultado de imagen para hipoclorito de sodio al 13"/>
          <p:cNvPicPr>
            <a:picLocks noChangeAspect="1" noChangeArrowheads="1"/>
          </p:cNvPicPr>
          <p:nvPr/>
        </p:nvPicPr>
        <p:blipFill>
          <a:blip r:embed="rId3" cstate="print"/>
          <a:srcRect l="24246" r="32179" b="7151"/>
          <a:stretch>
            <a:fillRect/>
          </a:stretch>
        </p:blipFill>
        <p:spPr bwMode="auto">
          <a:xfrm>
            <a:off x="6629400" y="2971800"/>
            <a:ext cx="1905000" cy="3044400"/>
          </a:xfrm>
          <a:prstGeom prst="rect">
            <a:avLst/>
          </a:prstGeom>
          <a:noFill/>
        </p:spPr>
      </p:pic>
      <p:sp>
        <p:nvSpPr>
          <p:cNvPr id="6" name="5 CuadroTexto"/>
          <p:cNvSpPr txBox="1"/>
          <p:nvPr/>
        </p:nvSpPr>
        <p:spPr>
          <a:xfrm>
            <a:off x="3555934" y="1447800"/>
            <a:ext cx="5207066" cy="677108"/>
          </a:xfrm>
          <a:prstGeom prst="rect">
            <a:avLst/>
          </a:prstGeom>
          <a:noFill/>
        </p:spPr>
        <p:txBody>
          <a:bodyPr wrap="none" rtlCol="0">
            <a:spAutoFit/>
          </a:bodyPr>
          <a:lstStyle/>
          <a:p>
            <a:r>
              <a:rPr lang="es-CO" sz="2000" b="1" dirty="0" smtClean="0">
                <a:latin typeface="Arial" pitchFamily="34" charset="0"/>
                <a:cs typeface="Arial" pitchFamily="34" charset="0"/>
              </a:rPr>
              <a:t>COMPOSICION HIPOCLORITO DE SODIO</a:t>
            </a:r>
          </a:p>
          <a:p>
            <a:pPr algn="ctr"/>
            <a:r>
              <a:rPr lang="es-CO" b="1" i="1" dirty="0" smtClean="0">
                <a:latin typeface="Arial" pitchFamily="34" charset="0"/>
                <a:cs typeface="Arial" pitchFamily="34" charset="0"/>
              </a:rPr>
              <a:t>INSDUSTRIAL</a:t>
            </a:r>
            <a:endParaRPr lang="es-CO" b="1" i="1" dirty="0">
              <a:latin typeface="Arial" pitchFamily="34" charset="0"/>
              <a:cs typeface="Arial" pitchFamily="34" charset="0"/>
            </a:endParaRPr>
          </a:p>
        </p:txBody>
      </p:sp>
      <p:pic>
        <p:nvPicPr>
          <p:cNvPr id="7" name="Imagen 4">
            <a:extLst>
              <a:ext uri="{FF2B5EF4-FFF2-40B4-BE49-F238E27FC236}">
                <a16:creationId xmlns:a16="http://schemas.microsoft.com/office/drawing/2014/main" id="{D1E3F3ED-5459-7148-ADDC-16A51654A3AC}"/>
              </a:ext>
            </a:extLst>
          </p:cNvPr>
          <p:cNvPicPr>
            <a:picLocks noChangeAspect="1"/>
          </p:cNvPicPr>
          <p:nvPr/>
        </p:nvPicPr>
        <p:blipFill>
          <a:blip r:embed="rId4" cstate="print"/>
          <a:stretch>
            <a:fillRect/>
          </a:stretch>
        </p:blipFill>
        <p:spPr>
          <a:xfrm>
            <a:off x="1014641" y="720292"/>
            <a:ext cx="2418616" cy="1283583"/>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629" t="39675" b="36748"/>
          <a:stretch/>
        </p:blipFill>
        <p:spPr>
          <a:xfrm>
            <a:off x="1298804" y="1664390"/>
            <a:ext cx="8683396" cy="4126810"/>
          </a:xfrm>
          <a:prstGeom prst="rect">
            <a:avLst/>
          </a:prstGeom>
          <a:ln>
            <a:solidFill>
              <a:schemeClr val="bg1"/>
            </a:solidFill>
          </a:ln>
        </p:spPr>
      </p:pic>
      <p:sp>
        <p:nvSpPr>
          <p:cNvPr id="5" name="CuadroTexto 4"/>
          <p:cNvSpPr txBox="1"/>
          <p:nvPr/>
        </p:nvSpPr>
        <p:spPr>
          <a:xfrm flipH="1">
            <a:off x="4042217" y="947853"/>
            <a:ext cx="3796256" cy="461665"/>
          </a:xfrm>
          <a:prstGeom prst="rect">
            <a:avLst/>
          </a:prstGeom>
          <a:noFill/>
        </p:spPr>
        <p:txBody>
          <a:bodyPr wrap="square" rtlCol="0">
            <a:spAutoFit/>
          </a:bodyPr>
          <a:lstStyle/>
          <a:p>
            <a:pPr algn="ctr"/>
            <a:r>
              <a:rPr lang="es-MX" sz="2400" b="1" dirty="0">
                <a:latin typeface="Times New Roman" panose="02020603050405020304" pitchFamily="18" charset="0"/>
                <a:cs typeface="Times New Roman" panose="02020603050405020304" pitchFamily="18" charset="0"/>
              </a:rPr>
              <a:t>De uso domestico</a:t>
            </a:r>
            <a:endParaRPr lang="en-US" sz="2400" b="1" dirty="0">
              <a:latin typeface="Times New Roman" panose="02020603050405020304" pitchFamily="18" charset="0"/>
              <a:cs typeface="Times New Roman" panose="02020603050405020304" pitchFamily="18" charset="0"/>
            </a:endParaRPr>
          </a:p>
        </p:txBody>
      </p:sp>
      <p:pic>
        <p:nvPicPr>
          <p:cNvPr id="6" name="Imagen 8">
            <a:extLst>
              <a:ext uri="{FF2B5EF4-FFF2-40B4-BE49-F238E27FC236}">
                <a16:creationId xmlns:a16="http://schemas.microsoft.com/office/drawing/2014/main" id="{EE08B5B0-8670-4C4D-B5A8-BCC05C84C3DB}"/>
              </a:ext>
            </a:extLst>
          </p:cNvPr>
          <p:cNvPicPr>
            <a:picLocks noChangeAspect="1"/>
          </p:cNvPicPr>
          <p:nvPr/>
        </p:nvPicPr>
        <p:blipFill>
          <a:blip r:embed="rId3" cstate="print"/>
          <a:stretch>
            <a:fillRect/>
          </a:stretch>
        </p:blipFill>
        <p:spPr>
          <a:xfrm>
            <a:off x="1" y="-4287"/>
            <a:ext cx="1992086" cy="1057220"/>
          </a:xfrm>
          <a:prstGeom prst="rect">
            <a:avLst/>
          </a:prstGeom>
        </p:spPr>
      </p:pic>
      <p:sp>
        <p:nvSpPr>
          <p:cNvPr id="3" name="Rectángulo redondeado 2"/>
          <p:cNvSpPr/>
          <p:nvPr/>
        </p:nvSpPr>
        <p:spPr>
          <a:xfrm>
            <a:off x="6172200" y="3581400"/>
            <a:ext cx="640079" cy="228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sz="1400" b="1" dirty="0" smtClean="0">
                <a:solidFill>
                  <a:schemeClr val="tx1"/>
                </a:solidFill>
              </a:rPr>
              <a:t>5,25</a:t>
            </a:r>
            <a:endParaRPr lang="en-US" sz="1400" b="1" dirty="0">
              <a:solidFill>
                <a:schemeClr val="tx1"/>
              </a:solidFill>
            </a:endParaRPr>
          </a:p>
        </p:txBody>
      </p:sp>
    </p:spTree>
    <p:extLst>
      <p:ext uri="{BB962C8B-B14F-4D97-AF65-F5344CB8AC3E}">
        <p14:creationId xmlns:p14="http://schemas.microsoft.com/office/powerpoint/2010/main" val="24551695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1084" t="36937" r="9567" b="36098"/>
          <a:stretch/>
        </p:blipFill>
        <p:spPr>
          <a:xfrm>
            <a:off x="2198780" y="2198383"/>
            <a:ext cx="7478484" cy="3568390"/>
          </a:xfrm>
          <a:prstGeom prst="rect">
            <a:avLst/>
          </a:prstGeom>
        </p:spPr>
      </p:pic>
      <p:sp>
        <p:nvSpPr>
          <p:cNvPr id="5" name="CuadroTexto 4"/>
          <p:cNvSpPr txBox="1"/>
          <p:nvPr/>
        </p:nvSpPr>
        <p:spPr>
          <a:xfrm>
            <a:off x="3155793" y="914400"/>
            <a:ext cx="5564459" cy="830997"/>
          </a:xfrm>
          <a:prstGeom prst="rect">
            <a:avLst/>
          </a:prstGeom>
          <a:noFill/>
        </p:spPr>
        <p:txBody>
          <a:bodyPr wrap="square" rtlCol="0">
            <a:spAutoFit/>
          </a:bodyPr>
          <a:lstStyle/>
          <a:p>
            <a:pPr algn="ctr"/>
            <a:r>
              <a:rPr lang="es-MX" sz="2400" b="1" dirty="0">
                <a:latin typeface="Times New Roman" panose="02020603050405020304" pitchFamily="18" charset="0"/>
                <a:cs typeface="Times New Roman" panose="02020603050405020304" pitchFamily="18" charset="0"/>
              </a:rPr>
              <a:t>Concentración de Cloro de diferentes marcas comerciales</a:t>
            </a:r>
            <a:endParaRPr lang="en-US" sz="2400" b="1" dirty="0">
              <a:latin typeface="Times New Roman" panose="02020603050405020304" pitchFamily="18" charset="0"/>
              <a:cs typeface="Times New Roman" panose="02020603050405020304" pitchFamily="18" charset="0"/>
            </a:endParaRPr>
          </a:p>
        </p:txBody>
      </p:sp>
      <p:pic>
        <p:nvPicPr>
          <p:cNvPr id="6" name="Imagen 8">
            <a:extLst>
              <a:ext uri="{FF2B5EF4-FFF2-40B4-BE49-F238E27FC236}">
                <a16:creationId xmlns:a16="http://schemas.microsoft.com/office/drawing/2014/main" id="{EE08B5B0-8670-4C4D-B5A8-BCC05C84C3DB}"/>
              </a:ext>
            </a:extLst>
          </p:cNvPr>
          <p:cNvPicPr>
            <a:picLocks noChangeAspect="1"/>
          </p:cNvPicPr>
          <p:nvPr/>
        </p:nvPicPr>
        <p:blipFill>
          <a:blip r:embed="rId3" cstate="print"/>
          <a:stretch>
            <a:fillRect/>
          </a:stretch>
        </p:blipFill>
        <p:spPr>
          <a:xfrm>
            <a:off x="1" y="-4287"/>
            <a:ext cx="1992086" cy="1057220"/>
          </a:xfrm>
          <a:prstGeom prst="rect">
            <a:avLst/>
          </a:prstGeom>
        </p:spPr>
      </p:pic>
    </p:spTree>
    <p:extLst>
      <p:ext uri="{BB962C8B-B14F-4D97-AF65-F5344CB8AC3E}">
        <p14:creationId xmlns:p14="http://schemas.microsoft.com/office/powerpoint/2010/main" val="3389523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049A099-24B8-3B47-8AA5-C213C4C1F45E}"/>
              </a:ext>
            </a:extLst>
          </p:cNvPr>
          <p:cNvSpPr txBox="1"/>
          <p:nvPr/>
        </p:nvSpPr>
        <p:spPr>
          <a:xfrm>
            <a:off x="2643188" y="1981200"/>
            <a:ext cx="6119812"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LEGISLACIÓN</a:t>
            </a:r>
            <a:endParaRPr lang="es-US" sz="2000" dirty="0"/>
          </a:p>
        </p:txBody>
      </p:sp>
      <p:pic>
        <p:nvPicPr>
          <p:cNvPr id="7" name="Imagen 8">
            <a:extLst>
              <a:ext uri="{FF2B5EF4-FFF2-40B4-BE49-F238E27FC236}">
                <a16:creationId xmlns:a16="http://schemas.microsoft.com/office/drawing/2014/main" id="{88CB1FBE-8F7B-6449-A1F2-D2BD753755D7}"/>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8" name="CuadroTexto 7">
            <a:extLst>
              <a:ext uri="{FF2B5EF4-FFF2-40B4-BE49-F238E27FC236}">
                <a16:creationId xmlns:a16="http://schemas.microsoft.com/office/drawing/2014/main" id="{AE24B080-5529-ED47-9B95-23342B078105}"/>
              </a:ext>
            </a:extLst>
          </p:cNvPr>
          <p:cNvSpPr txBox="1"/>
          <p:nvPr/>
        </p:nvSpPr>
        <p:spPr>
          <a:xfrm>
            <a:off x="1828800" y="3124200"/>
            <a:ext cx="8462682" cy="1015663"/>
          </a:xfrm>
          <a:prstGeom prst="rect">
            <a:avLst/>
          </a:prstGeom>
          <a:noFill/>
        </p:spPr>
        <p:txBody>
          <a:bodyPr wrap="square" rtlCol="0">
            <a:spAutoFit/>
          </a:bodyPr>
          <a:lstStyle/>
          <a:p>
            <a:pPr algn="just"/>
            <a:r>
              <a:rPr lang="es-US" sz="2000" b="1" dirty="0" smtClean="0">
                <a:latin typeface="Arial" panose="020B0604020202020204" pitchFamily="34" charset="0"/>
                <a:cs typeface="Arial" panose="020B0604020202020204" pitchFamily="34" charset="0"/>
              </a:rPr>
              <a:t>DECRETO 1076 del 2015</a:t>
            </a:r>
            <a:endParaRPr lang="es-US" sz="2000" b="1" dirty="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Por medio del cual se expide el Decreto Único reglamento del sector ambiente y desarrollo sostenible. </a:t>
            </a:r>
            <a:r>
              <a:rPr lang="es-US" sz="2000" b="1" dirty="0" smtClean="0">
                <a:latin typeface="Arial" panose="020B0604020202020204" pitchFamily="34" charset="0"/>
                <a:cs typeface="Arial" panose="020B0604020202020204" pitchFamily="34" charset="0"/>
              </a:rPr>
              <a:t>Titulo 6</a:t>
            </a:r>
            <a:r>
              <a:rPr lang="es-US" sz="2000" dirty="0" smtClean="0">
                <a:latin typeface="Arial" panose="020B0604020202020204" pitchFamily="34" charset="0"/>
                <a:cs typeface="Arial" panose="020B0604020202020204" pitchFamily="34" charset="0"/>
              </a:rPr>
              <a:t> Residuos peligrosos. </a:t>
            </a:r>
            <a:endParaRPr lang="es-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48085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Rectangle 1"/>
          <p:cNvSpPr>
            <a:spLocks noChangeArrowheads="1"/>
          </p:cNvSpPr>
          <p:nvPr/>
        </p:nvSpPr>
        <p:spPr bwMode="auto">
          <a:xfrm>
            <a:off x="1447800" y="2496979"/>
            <a:ext cx="8610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ea typeface="Times New Roman" pitchFamily="18" charset="0"/>
                <a:cs typeface="Arial" pitchFamily="34" charset="0"/>
              </a:rPr>
              <a:t>TEMA 9</a:t>
            </a: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endParaRPr lang="es-CO" sz="3200" b="1" dirty="0" smtClean="0">
              <a:solidFill>
                <a:srgbClr val="FF0000"/>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TECNOLOGIA</a:t>
            </a:r>
            <a:r>
              <a:rPr kumimoji="0" lang="es-CO" sz="3200" b="1" i="0" u="none" strike="noStrike" cap="none" normalizeH="0" dirty="0" smtClean="0">
                <a:ln>
                  <a:noFill/>
                </a:ln>
                <a:solidFill>
                  <a:srgbClr val="FF0000"/>
                </a:solidFill>
                <a:effectLst/>
                <a:latin typeface="Arial" pitchFamily="34" charset="0"/>
                <a:ea typeface="Times New Roman" pitchFamily="18" charset="0"/>
                <a:cs typeface="Arial" pitchFamily="34" charset="0"/>
              </a:rPr>
              <a:t> PARA RESIDUOS SOLIDOS INDUSTRIALES</a:t>
            </a:r>
            <a:endPar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715855" y="408406"/>
            <a:ext cx="6201325" cy="6186309"/>
          </a:xfrm>
          <a:prstGeom prst="rect">
            <a:avLst/>
          </a:prstGeom>
          <a:noFill/>
          <a:ln>
            <a:solidFill>
              <a:srgbClr val="FF0000"/>
            </a:solidFill>
          </a:ln>
        </p:spPr>
        <p:txBody>
          <a:bodyPr wrap="square" rtlCol="0">
            <a:spAutoFit/>
          </a:bodyPr>
          <a:lstStyle/>
          <a:p>
            <a:r>
              <a:rPr lang="es-CO" dirty="0" smtClean="0">
                <a:latin typeface="Arial" pitchFamily="34" charset="0"/>
                <a:cs typeface="Arial" pitchFamily="34" charset="0"/>
              </a:rPr>
              <a:t>Dentro de los residuos peligrosos de origen </a:t>
            </a:r>
            <a:r>
              <a:rPr lang="es-CO" b="1" dirty="0" smtClean="0">
                <a:latin typeface="Arial" pitchFamily="34" charset="0"/>
                <a:cs typeface="Arial" pitchFamily="34" charset="0"/>
              </a:rPr>
              <a:t>industrial </a:t>
            </a:r>
            <a:r>
              <a:rPr lang="es-CO" dirty="0" smtClean="0">
                <a:latin typeface="Arial" pitchFamily="34" charset="0"/>
                <a:cs typeface="Arial" pitchFamily="34" charset="0"/>
              </a:rPr>
              <a:t>donde se puede encontrar:</a:t>
            </a:r>
          </a:p>
          <a:p>
            <a:endParaRPr lang="es-CO" b="1" dirty="0" smtClean="0">
              <a:latin typeface="Arial" pitchFamily="34" charset="0"/>
              <a:cs typeface="Arial" pitchFamily="34" charset="0"/>
            </a:endParaRPr>
          </a:p>
          <a:p>
            <a:r>
              <a:rPr lang="es-CO" dirty="0" smtClean="0">
                <a:latin typeface="Arial" pitchFamily="34" charset="0"/>
                <a:cs typeface="Arial" pitchFamily="34" charset="0"/>
              </a:rPr>
              <a:t>Residuos de origen </a:t>
            </a:r>
            <a:r>
              <a:rPr lang="es-CO" b="1" dirty="0" smtClean="0">
                <a:latin typeface="Arial" pitchFamily="34" charset="0"/>
                <a:cs typeface="Arial" pitchFamily="34" charset="0"/>
              </a:rPr>
              <a:t>ADMINISTRATIVO</a:t>
            </a:r>
            <a:r>
              <a:rPr lang="es-CO" dirty="0" smtClean="0">
                <a:latin typeface="Arial" pitchFamily="34" charset="0"/>
                <a:cs typeface="Arial" pitchFamily="34" charset="0"/>
              </a:rPr>
              <a:t> mas comunes:</a:t>
            </a:r>
          </a:p>
          <a:p>
            <a:endParaRPr lang="es-CO" b="1" dirty="0" smtClean="0">
              <a:latin typeface="Arial" pitchFamily="34" charset="0"/>
              <a:cs typeface="Arial" pitchFamily="34" charset="0"/>
            </a:endParaRPr>
          </a:p>
          <a:p>
            <a:pPr>
              <a:buFont typeface="Arial" pitchFamily="34" charset="0"/>
              <a:buChar char="•"/>
            </a:pPr>
            <a:r>
              <a:rPr lang="es-CO" dirty="0" smtClean="0">
                <a:latin typeface="Arial" pitchFamily="34" charset="0"/>
                <a:cs typeface="Arial" pitchFamily="34" charset="0"/>
              </a:rPr>
              <a:t>Residuos electrónicos (tarjetas electrónicas de componentes de calculadoras, computadores, impresoras, fotocopiadoras, celulares, pilas).</a:t>
            </a:r>
          </a:p>
          <a:p>
            <a:pPr>
              <a:buFont typeface="Arial" pitchFamily="34" charset="0"/>
              <a:buChar char="•"/>
            </a:pPr>
            <a:r>
              <a:rPr lang="es-CO" dirty="0" smtClean="0">
                <a:latin typeface="Arial" pitchFamily="34" charset="0"/>
                <a:cs typeface="Arial" pitchFamily="34" charset="0"/>
              </a:rPr>
              <a:t>Residuos de impresión (</a:t>
            </a:r>
            <a:r>
              <a:rPr lang="es-CO" dirty="0" err="1" smtClean="0">
                <a:latin typeface="Arial" pitchFamily="34" charset="0"/>
                <a:cs typeface="Arial" pitchFamily="34" charset="0"/>
              </a:rPr>
              <a:t>toners</a:t>
            </a:r>
            <a:r>
              <a:rPr lang="es-CO" dirty="0" smtClean="0">
                <a:latin typeface="Arial" pitchFamily="34" charset="0"/>
                <a:cs typeface="Arial" pitchFamily="34" charset="0"/>
              </a:rPr>
              <a:t>, tintas, cartuchos).</a:t>
            </a:r>
          </a:p>
          <a:p>
            <a:pPr>
              <a:buFont typeface="Arial" pitchFamily="34" charset="0"/>
              <a:buChar char="•"/>
            </a:pPr>
            <a:endParaRPr lang="es-CO" dirty="0" smtClean="0">
              <a:latin typeface="Arial" pitchFamily="34" charset="0"/>
              <a:cs typeface="Arial" pitchFamily="34" charset="0"/>
            </a:endParaRPr>
          </a:p>
          <a:p>
            <a:r>
              <a:rPr lang="es-CO" dirty="0" smtClean="0">
                <a:latin typeface="Arial" pitchFamily="34" charset="0"/>
                <a:cs typeface="Arial" pitchFamily="34" charset="0"/>
              </a:rPr>
              <a:t>Residuos de </a:t>
            </a:r>
            <a:r>
              <a:rPr lang="es-CO" b="1" dirty="0" smtClean="0">
                <a:latin typeface="Arial" pitchFamily="34" charset="0"/>
                <a:cs typeface="Arial" pitchFamily="34" charset="0"/>
              </a:rPr>
              <a:t>PROCESO </a:t>
            </a:r>
            <a:r>
              <a:rPr lang="es-CO" dirty="0" smtClean="0">
                <a:latin typeface="Arial" pitchFamily="34" charset="0"/>
                <a:cs typeface="Arial" pitchFamily="34" charset="0"/>
              </a:rPr>
              <a:t>mas comunes:</a:t>
            </a:r>
          </a:p>
          <a:p>
            <a:endParaRPr lang="es-CO" dirty="0" smtClean="0">
              <a:latin typeface="Arial" pitchFamily="34" charset="0"/>
              <a:cs typeface="Arial" pitchFamily="34" charset="0"/>
            </a:endParaRPr>
          </a:p>
          <a:p>
            <a:pPr>
              <a:buFont typeface="Arial" pitchFamily="34" charset="0"/>
              <a:buChar char="•"/>
            </a:pPr>
            <a:r>
              <a:rPr lang="es-CO" dirty="0" smtClean="0">
                <a:latin typeface="Arial" pitchFamily="34" charset="0"/>
                <a:cs typeface="Arial" pitchFamily="34" charset="0"/>
              </a:rPr>
              <a:t>Aceites usados y sus contenedores.</a:t>
            </a:r>
          </a:p>
          <a:p>
            <a:pPr>
              <a:buFont typeface="Arial" pitchFamily="34" charset="0"/>
              <a:buChar char="•"/>
            </a:pPr>
            <a:r>
              <a:rPr lang="es-CO" dirty="0" smtClean="0">
                <a:latin typeface="Arial" pitchFamily="34" charset="0"/>
                <a:cs typeface="Arial" pitchFamily="34" charset="0"/>
              </a:rPr>
              <a:t>Solventes de desecho y sus contenedores.</a:t>
            </a:r>
          </a:p>
          <a:p>
            <a:pPr>
              <a:buFont typeface="Arial" pitchFamily="34" charset="0"/>
              <a:buChar char="•"/>
            </a:pPr>
            <a:r>
              <a:rPr lang="es-CO" dirty="0" err="1" smtClean="0">
                <a:latin typeface="Arial" pitchFamily="34" charset="0"/>
                <a:cs typeface="Arial" pitchFamily="34" charset="0"/>
              </a:rPr>
              <a:t>Balletillas</a:t>
            </a:r>
            <a:r>
              <a:rPr lang="es-CO" dirty="0" smtClean="0">
                <a:latin typeface="Arial" pitchFamily="34" charset="0"/>
                <a:cs typeface="Arial" pitchFamily="34" charset="0"/>
              </a:rPr>
              <a:t>, estopas trapos impregnados de aceites y solventes.</a:t>
            </a:r>
          </a:p>
          <a:p>
            <a:pPr>
              <a:buFont typeface="Arial" pitchFamily="34" charset="0"/>
              <a:buChar char="•"/>
            </a:pPr>
            <a:r>
              <a:rPr lang="es-CO" dirty="0" smtClean="0">
                <a:latin typeface="Arial" pitchFamily="34" charset="0"/>
                <a:cs typeface="Arial" pitchFamily="34" charset="0"/>
              </a:rPr>
              <a:t>Elementos de protección personal.</a:t>
            </a:r>
          </a:p>
          <a:p>
            <a:pPr>
              <a:buFont typeface="Arial" pitchFamily="34" charset="0"/>
              <a:buChar char="•"/>
            </a:pPr>
            <a:r>
              <a:rPr lang="es-CO" dirty="0" smtClean="0">
                <a:latin typeface="Arial" pitchFamily="34" charset="0"/>
                <a:cs typeface="Arial" pitchFamily="34" charset="0"/>
              </a:rPr>
              <a:t>Envases con sustancias químicas.</a:t>
            </a:r>
          </a:p>
          <a:p>
            <a:pPr>
              <a:buFont typeface="Arial" pitchFamily="34" charset="0"/>
              <a:buChar char="•"/>
            </a:pPr>
            <a:r>
              <a:rPr lang="es-CO" dirty="0" smtClean="0">
                <a:latin typeface="Arial" pitchFamily="34" charset="0"/>
                <a:cs typeface="Arial" pitchFamily="34" charset="0"/>
              </a:rPr>
              <a:t>Lodos de plantas de tratamiento de aguas.</a:t>
            </a:r>
          </a:p>
          <a:p>
            <a:pPr>
              <a:buFont typeface="Arial" pitchFamily="34" charset="0"/>
              <a:buChar char="•"/>
            </a:pPr>
            <a:r>
              <a:rPr lang="es-CO" dirty="0" smtClean="0">
                <a:latin typeface="Arial" pitchFamily="34" charset="0"/>
                <a:cs typeface="Arial" pitchFamily="34" charset="0"/>
              </a:rPr>
              <a:t>Componentes de sistemas de control de emisiones.</a:t>
            </a:r>
          </a:p>
          <a:p>
            <a:pPr>
              <a:buFont typeface="Arial" pitchFamily="34" charset="0"/>
              <a:buChar char="•"/>
            </a:pPr>
            <a:r>
              <a:rPr lang="es-CO" dirty="0" smtClean="0">
                <a:latin typeface="Arial" pitchFamily="34" charset="0"/>
                <a:cs typeface="Arial" pitchFamily="34" charset="0"/>
              </a:rPr>
              <a:t>Residuos de químicos.</a:t>
            </a:r>
          </a:p>
          <a:p>
            <a:pPr>
              <a:buFont typeface="Arial" pitchFamily="34" charset="0"/>
              <a:buChar char="•"/>
            </a:pPr>
            <a:r>
              <a:rPr lang="es-CO" dirty="0" smtClean="0">
                <a:latin typeface="Arial" pitchFamily="34" charset="0"/>
                <a:cs typeface="Arial" pitchFamily="34" charset="0"/>
              </a:rPr>
              <a:t>Luminarias, tarjetas electrónicas.</a:t>
            </a:r>
          </a:p>
        </p:txBody>
      </p:sp>
      <p:sp>
        <p:nvSpPr>
          <p:cNvPr id="6" name="5 Rectángulo"/>
          <p:cNvSpPr/>
          <p:nvPr/>
        </p:nvSpPr>
        <p:spPr>
          <a:xfrm>
            <a:off x="1242561" y="2109304"/>
            <a:ext cx="3200400" cy="381000"/>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2000" b="1" dirty="0">
                <a:latin typeface="Arial" pitchFamily="34" charset="0"/>
                <a:cs typeface="Arial" pitchFamily="34" charset="0"/>
              </a:rPr>
              <a:t>Residuos Peligrosos</a:t>
            </a:r>
          </a:p>
        </p:txBody>
      </p:sp>
      <p:sp>
        <p:nvSpPr>
          <p:cNvPr id="7" name="6 Flecha abajo"/>
          <p:cNvSpPr/>
          <p:nvPr/>
        </p:nvSpPr>
        <p:spPr>
          <a:xfrm>
            <a:off x="4374881" y="2516054"/>
            <a:ext cx="76200" cy="7015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7 Rectángulo"/>
          <p:cNvSpPr/>
          <p:nvPr/>
        </p:nvSpPr>
        <p:spPr>
          <a:xfrm>
            <a:off x="402970" y="3243371"/>
            <a:ext cx="1860600" cy="414227"/>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2000" b="1" dirty="0" smtClean="0">
                <a:latin typeface="Arial" pitchFamily="34" charset="0"/>
                <a:cs typeface="Arial" pitchFamily="34" charset="0"/>
              </a:rPr>
              <a:t>Industriales </a:t>
            </a:r>
            <a:endParaRPr lang="es-CO" sz="2000" b="1" dirty="0">
              <a:latin typeface="Arial" pitchFamily="34" charset="0"/>
              <a:cs typeface="Arial" pitchFamily="34" charset="0"/>
            </a:endParaRPr>
          </a:p>
        </p:txBody>
      </p:sp>
      <p:sp>
        <p:nvSpPr>
          <p:cNvPr id="9" name="8 Rectángulo"/>
          <p:cNvSpPr/>
          <p:nvPr/>
        </p:nvSpPr>
        <p:spPr>
          <a:xfrm>
            <a:off x="3571450" y="3243371"/>
            <a:ext cx="1840066" cy="381000"/>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2000" b="1" dirty="0" smtClean="0">
                <a:latin typeface="Arial" pitchFamily="34" charset="0"/>
                <a:cs typeface="Arial" pitchFamily="34" charset="0"/>
              </a:rPr>
              <a:t>Hospitalarios</a:t>
            </a:r>
            <a:endParaRPr lang="es-CO" sz="2000" b="1" dirty="0">
              <a:latin typeface="Arial" pitchFamily="34" charset="0"/>
              <a:cs typeface="Arial" pitchFamily="34" charset="0"/>
            </a:endParaRPr>
          </a:p>
        </p:txBody>
      </p:sp>
      <p:sp>
        <p:nvSpPr>
          <p:cNvPr id="10" name="27 Flecha abajo"/>
          <p:cNvSpPr/>
          <p:nvPr/>
        </p:nvSpPr>
        <p:spPr>
          <a:xfrm>
            <a:off x="1229961" y="2499237"/>
            <a:ext cx="76200" cy="7015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051" name="Picture 3"/>
          <p:cNvPicPr>
            <a:picLocks noChangeAspect="1" noChangeArrowheads="1"/>
          </p:cNvPicPr>
          <p:nvPr/>
        </p:nvPicPr>
        <p:blipFill>
          <a:blip r:embed="rId2" cstate="print"/>
          <a:srcRect l="14862" t="49795" r="70506" b="34426"/>
          <a:stretch>
            <a:fillRect/>
          </a:stretch>
        </p:blipFill>
        <p:spPr bwMode="auto">
          <a:xfrm>
            <a:off x="854440" y="4002372"/>
            <a:ext cx="1903751" cy="1154242"/>
          </a:xfrm>
          <a:prstGeom prst="rect">
            <a:avLst/>
          </a:prstGeom>
          <a:noFill/>
          <a:ln w="9525">
            <a:noFill/>
            <a:miter lim="800000"/>
            <a:headEnd/>
            <a:tailEnd/>
          </a:ln>
        </p:spPr>
      </p:pic>
      <p:pic>
        <p:nvPicPr>
          <p:cNvPr id="2052" name="Picture 4"/>
          <p:cNvPicPr>
            <a:picLocks noChangeAspect="1" noChangeArrowheads="1"/>
          </p:cNvPicPr>
          <p:nvPr/>
        </p:nvPicPr>
        <p:blipFill>
          <a:blip r:embed="rId2" cstate="print"/>
          <a:srcRect l="28610" t="68084" r="55837" b="16137"/>
          <a:stretch>
            <a:fillRect/>
          </a:stretch>
        </p:blipFill>
        <p:spPr bwMode="auto">
          <a:xfrm>
            <a:off x="3342806" y="4796850"/>
            <a:ext cx="2023672" cy="1154243"/>
          </a:xfrm>
          <a:prstGeom prst="rect">
            <a:avLst/>
          </a:prstGeom>
          <a:noFill/>
          <a:ln w="9525">
            <a:noFill/>
            <a:miter lim="800000"/>
            <a:headEnd/>
            <a:tailEnd/>
          </a:ln>
        </p:spPr>
      </p:pic>
      <p:pic>
        <p:nvPicPr>
          <p:cNvPr id="13" name="Imagen 8">
            <a:extLst>
              <a:ext uri="{FF2B5EF4-FFF2-40B4-BE49-F238E27FC236}">
                <a16:creationId xmlns:a16="http://schemas.microsoft.com/office/drawing/2014/main" id="{A42D06F0-5E4E-BF49-9FBC-7A60C5257D8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14" name="13 Rectángulo"/>
          <p:cNvSpPr/>
          <p:nvPr/>
        </p:nvSpPr>
        <p:spPr>
          <a:xfrm>
            <a:off x="299803" y="3117954"/>
            <a:ext cx="2068644" cy="64457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tx1"/>
                </a:solidFill>
              </a:ln>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199682" name="Picture 2"/>
          <p:cNvPicPr>
            <a:picLocks noChangeAspect="1" noChangeArrowheads="1"/>
          </p:cNvPicPr>
          <p:nvPr/>
        </p:nvPicPr>
        <p:blipFill>
          <a:blip r:embed="rId3" cstate="print"/>
          <a:srcRect l="15813" t="15625" r="19277" b="5382"/>
          <a:stretch>
            <a:fillRect/>
          </a:stretch>
        </p:blipFill>
        <p:spPr bwMode="auto">
          <a:xfrm>
            <a:off x="2362200" y="1917031"/>
            <a:ext cx="7620000" cy="4331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id="{7A2E258E-C05F-254E-A6AF-9B5DEC2EDAA4}"/>
              </a:ext>
            </a:extLst>
          </p:cNvPr>
          <p:cNvPicPr>
            <a:picLocks noChangeAspect="1"/>
          </p:cNvPicPr>
          <p:nvPr/>
        </p:nvPicPr>
        <p:blipFill rotWithShape="1">
          <a:blip r:embed="rId2" cstate="print"/>
          <a:srcRect t="14331"/>
          <a:stretch/>
        </p:blipFill>
        <p:spPr>
          <a:xfrm>
            <a:off x="2362200" y="2273775"/>
            <a:ext cx="6516630" cy="4024926"/>
          </a:xfrm>
          <a:prstGeom prst="rect">
            <a:avLst/>
          </a:prstGeom>
        </p:spPr>
      </p:pic>
      <p:sp>
        <p:nvSpPr>
          <p:cNvPr id="9" name="CuadroTexto 8">
            <a:extLst>
              <a:ext uri="{FF2B5EF4-FFF2-40B4-BE49-F238E27FC236}">
                <a16:creationId xmlns:a16="http://schemas.microsoft.com/office/drawing/2014/main" id="{54A99FE1-0FEB-9E4D-826B-6AB44264CC46}"/>
              </a:ext>
            </a:extLst>
          </p:cNvPr>
          <p:cNvSpPr txBox="1"/>
          <p:nvPr/>
        </p:nvSpPr>
        <p:spPr>
          <a:xfrm flipH="1">
            <a:off x="1905000" y="1524000"/>
            <a:ext cx="7481453"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SIMBOLOGÍA- PICTOGRAMAS</a:t>
            </a:r>
          </a:p>
        </p:txBody>
      </p:sp>
      <p:pic>
        <p:nvPicPr>
          <p:cNvPr id="7" name="Imagen 8">
            <a:extLst>
              <a:ext uri="{FF2B5EF4-FFF2-40B4-BE49-F238E27FC236}">
                <a16:creationId xmlns:a16="http://schemas.microsoft.com/office/drawing/2014/main" id="{E70C3E44-F762-944D-A962-3AF482D2EAC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56139871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8">
            <a:extLst>
              <a:ext uri="{FF2B5EF4-FFF2-40B4-BE49-F238E27FC236}">
                <a16:creationId xmlns:a16="http://schemas.microsoft.com/office/drawing/2014/main" id="{E70C3E44-F762-944D-A962-3AF482D2EAC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CuadroTexto 8">
            <a:extLst>
              <a:ext uri="{FF2B5EF4-FFF2-40B4-BE49-F238E27FC236}">
                <a16:creationId xmlns:a16="http://schemas.microsoft.com/office/drawing/2014/main" id="{54A99FE1-0FEB-9E4D-826B-6AB44264CC46}"/>
              </a:ext>
            </a:extLst>
          </p:cNvPr>
          <p:cNvSpPr txBox="1"/>
          <p:nvPr/>
        </p:nvSpPr>
        <p:spPr>
          <a:xfrm flipH="1">
            <a:off x="2362200" y="1143000"/>
            <a:ext cx="7710053" cy="707886"/>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CUADRO RESUMEN DE INCOMPATIBILIDAD DE ALMACENAMIENTO DE PRODUCTOS QUÍMICOS</a:t>
            </a:r>
            <a:endParaRPr lang="es-US" sz="2000" b="1" dirty="0">
              <a:latin typeface="Arial" panose="020B0604020202020204" pitchFamily="34" charset="0"/>
              <a:cs typeface="Arial" panose="020B0604020202020204" pitchFamily="34" charset="0"/>
            </a:endParaRPr>
          </a:p>
        </p:txBody>
      </p:sp>
      <p:pic>
        <p:nvPicPr>
          <p:cNvPr id="207874" name="Picture 2" descr="Resultado de imagen para resumen de incompatibilidad de almacenamiento de productos quimicos"/>
          <p:cNvPicPr>
            <a:picLocks noChangeAspect="1" noChangeArrowheads="1"/>
          </p:cNvPicPr>
          <p:nvPr/>
        </p:nvPicPr>
        <p:blipFill>
          <a:blip r:embed="rId3" cstate="print"/>
          <a:srcRect t="7648" b="4589"/>
          <a:stretch>
            <a:fillRect/>
          </a:stretch>
        </p:blipFill>
        <p:spPr bwMode="auto">
          <a:xfrm>
            <a:off x="2895600" y="2057400"/>
            <a:ext cx="6324600" cy="4371975"/>
          </a:xfrm>
          <a:prstGeom prst="rect">
            <a:avLst/>
          </a:prstGeom>
          <a:noFill/>
        </p:spPr>
      </p:pic>
    </p:spTree>
    <p:extLst>
      <p:ext uri="{BB962C8B-B14F-4D97-AF65-F5344CB8AC3E}">
        <p14:creationId xmlns:p14="http://schemas.microsoft.com/office/powerpoint/2010/main" val="6635353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1E3F3ED-5459-7148-ADDC-16A51654A3AC}"/>
              </a:ext>
            </a:extLst>
          </p:cNvPr>
          <p:cNvPicPr>
            <a:picLocks noChangeAspect="1"/>
          </p:cNvPicPr>
          <p:nvPr/>
        </p:nvPicPr>
        <p:blipFill>
          <a:blip r:embed="rId2" cstate="print"/>
          <a:stretch>
            <a:fillRect/>
          </a:stretch>
        </p:blipFill>
        <p:spPr>
          <a:xfrm>
            <a:off x="1014641" y="720292"/>
            <a:ext cx="2418616" cy="1283583"/>
          </a:xfrm>
          <a:prstGeom prst="rect">
            <a:avLst/>
          </a:prstGeom>
        </p:spPr>
      </p:pic>
      <p:sp>
        <p:nvSpPr>
          <p:cNvPr id="7" name="CuadroTexto 8">
            <a:extLst>
              <a:ext uri="{FF2B5EF4-FFF2-40B4-BE49-F238E27FC236}">
                <a16:creationId xmlns:a16="http://schemas.microsoft.com/office/drawing/2014/main" id="{54A99FE1-0FEB-9E4D-826B-6AB44264CC46}"/>
              </a:ext>
            </a:extLst>
          </p:cNvPr>
          <p:cNvSpPr txBox="1"/>
          <p:nvPr/>
        </p:nvSpPr>
        <p:spPr>
          <a:xfrm flipH="1">
            <a:off x="2209800" y="1447800"/>
            <a:ext cx="7710053" cy="707886"/>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NFPA 704</a:t>
            </a:r>
          </a:p>
          <a:p>
            <a:pPr algn="ctr"/>
            <a:r>
              <a:rPr lang="es-US" sz="2000" b="1" dirty="0" smtClean="0">
                <a:latin typeface="Arial" panose="020B0604020202020204" pitchFamily="34" charset="0"/>
                <a:cs typeface="Arial" panose="020B0604020202020204" pitchFamily="34" charset="0"/>
              </a:rPr>
              <a:t>DIAMANTE DE FUEGO, ROMBO DE SEGURIDAD</a:t>
            </a:r>
            <a:endParaRPr lang="es-US" sz="2000" b="1" dirty="0">
              <a:latin typeface="Arial" panose="020B0604020202020204" pitchFamily="34" charset="0"/>
              <a:cs typeface="Arial" panose="020B0604020202020204" pitchFamily="34" charset="0"/>
            </a:endParaRPr>
          </a:p>
        </p:txBody>
      </p:sp>
      <p:pic>
        <p:nvPicPr>
          <p:cNvPr id="18434" name="Picture 2" descr="MATPEL"/>
          <p:cNvPicPr>
            <a:picLocks noChangeAspect="1" noChangeArrowheads="1"/>
          </p:cNvPicPr>
          <p:nvPr/>
        </p:nvPicPr>
        <p:blipFill>
          <a:blip r:embed="rId3" cstate="print"/>
          <a:srcRect t="7792"/>
          <a:stretch>
            <a:fillRect/>
          </a:stretch>
        </p:blipFill>
        <p:spPr bwMode="auto">
          <a:xfrm>
            <a:off x="3263900" y="2222500"/>
            <a:ext cx="5616575" cy="4076700"/>
          </a:xfrm>
          <a:prstGeom prst="rect">
            <a:avLst/>
          </a:prstGeom>
          <a:noFill/>
        </p:spPr>
      </p:pic>
    </p:spTree>
    <p:extLst>
      <p:ext uri="{BB962C8B-B14F-4D97-AF65-F5344CB8AC3E}">
        <p14:creationId xmlns:p14="http://schemas.microsoft.com/office/powerpoint/2010/main" val="223855753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2" name="Picture 4" descr="http://2.bp.blogspot.com/-Hy_Yyb8Fp3Q/TrzVhXrMBjI/AAAAAAAAAFw/pIQ3KuDs0Wo/s400/Picture4.png"/>
          <p:cNvPicPr>
            <a:picLocks noChangeAspect="1" noChangeArrowheads="1"/>
          </p:cNvPicPr>
          <p:nvPr/>
        </p:nvPicPr>
        <p:blipFill>
          <a:blip r:embed="rId2" cstate="print"/>
          <a:srcRect/>
          <a:stretch>
            <a:fillRect/>
          </a:stretch>
        </p:blipFill>
        <p:spPr bwMode="auto">
          <a:xfrm>
            <a:off x="1524000" y="2514600"/>
            <a:ext cx="3810000" cy="1562100"/>
          </a:xfrm>
          <a:prstGeom prst="rect">
            <a:avLst/>
          </a:prstGeom>
          <a:noFill/>
        </p:spPr>
      </p:pic>
      <p:pic>
        <p:nvPicPr>
          <p:cNvPr id="258054" name="Picture 6" descr="http://2.bp.blogspot.com/-nPn48sMdax4/TsCZ9JAizSI/AAAAAAAAANA/2I9IzWa36KU/s400/Imagen2.png"/>
          <p:cNvPicPr>
            <a:picLocks noChangeAspect="1" noChangeArrowheads="1"/>
          </p:cNvPicPr>
          <p:nvPr/>
        </p:nvPicPr>
        <p:blipFill>
          <a:blip r:embed="rId3" cstate="print"/>
          <a:srcRect/>
          <a:stretch>
            <a:fillRect/>
          </a:stretch>
        </p:blipFill>
        <p:spPr bwMode="auto">
          <a:xfrm>
            <a:off x="1524000" y="4343400"/>
            <a:ext cx="3810000" cy="1733551"/>
          </a:xfrm>
          <a:prstGeom prst="rect">
            <a:avLst/>
          </a:prstGeom>
          <a:noFill/>
        </p:spPr>
      </p:pic>
      <p:pic>
        <p:nvPicPr>
          <p:cNvPr id="258056" name="Picture 8" descr="http://3.bp.blogspot.com/-ZnhY7svrNLo/TrzWDVX92WI/AAAAAAAAAF4/YHlabvnLaJA/s400/Picture5.png"/>
          <p:cNvPicPr>
            <a:picLocks noChangeAspect="1" noChangeArrowheads="1"/>
          </p:cNvPicPr>
          <p:nvPr/>
        </p:nvPicPr>
        <p:blipFill>
          <a:blip r:embed="rId4" cstate="print"/>
          <a:srcRect/>
          <a:stretch>
            <a:fillRect/>
          </a:stretch>
        </p:blipFill>
        <p:spPr bwMode="auto">
          <a:xfrm>
            <a:off x="6400800" y="1543049"/>
            <a:ext cx="3810000" cy="1333501"/>
          </a:xfrm>
          <a:prstGeom prst="rect">
            <a:avLst/>
          </a:prstGeom>
          <a:noFill/>
        </p:spPr>
      </p:pic>
      <p:pic>
        <p:nvPicPr>
          <p:cNvPr id="258058" name="Picture 10" descr="http://4.bp.blogspot.com/-URDGaQ-jczw/TsCasgJJHDI/AAAAAAAAANI/N1yEbOSsZNQ/s400/Imagen3.png"/>
          <p:cNvPicPr>
            <a:picLocks noChangeAspect="1" noChangeArrowheads="1"/>
          </p:cNvPicPr>
          <p:nvPr/>
        </p:nvPicPr>
        <p:blipFill>
          <a:blip r:embed="rId5" cstate="print"/>
          <a:srcRect/>
          <a:stretch>
            <a:fillRect/>
          </a:stretch>
        </p:blipFill>
        <p:spPr bwMode="auto">
          <a:xfrm>
            <a:off x="6477000" y="2914649"/>
            <a:ext cx="3810000" cy="1457326"/>
          </a:xfrm>
          <a:prstGeom prst="rect">
            <a:avLst/>
          </a:prstGeom>
          <a:noFill/>
        </p:spPr>
      </p:pic>
      <p:pic>
        <p:nvPicPr>
          <p:cNvPr id="258062" name="Picture 14" descr="http://1.bp.blogspot.com/-nnRHeFRM0c0/TrzXRT_dQEI/AAAAAAAAAGQ/BtuDFYWm9UA/s400/Picture7.png"/>
          <p:cNvPicPr>
            <a:picLocks noChangeAspect="1" noChangeArrowheads="1"/>
          </p:cNvPicPr>
          <p:nvPr/>
        </p:nvPicPr>
        <p:blipFill>
          <a:blip r:embed="rId6" cstate="print"/>
          <a:srcRect/>
          <a:stretch>
            <a:fillRect/>
          </a:stretch>
        </p:blipFill>
        <p:spPr bwMode="auto">
          <a:xfrm>
            <a:off x="6553200" y="4667249"/>
            <a:ext cx="3810000" cy="1514475"/>
          </a:xfrm>
          <a:prstGeom prst="rect">
            <a:avLst/>
          </a:prstGeom>
          <a:noFill/>
        </p:spPr>
      </p:pic>
      <p:pic>
        <p:nvPicPr>
          <p:cNvPr id="11" name="Imagen 4">
            <a:extLst>
              <a:ext uri="{FF2B5EF4-FFF2-40B4-BE49-F238E27FC236}">
                <a16:creationId xmlns:a16="http://schemas.microsoft.com/office/drawing/2014/main" id="{D1E3F3ED-5459-7148-ADDC-16A51654A3AC}"/>
              </a:ext>
            </a:extLst>
          </p:cNvPr>
          <p:cNvPicPr>
            <a:picLocks noChangeAspect="1"/>
          </p:cNvPicPr>
          <p:nvPr/>
        </p:nvPicPr>
        <p:blipFill>
          <a:blip r:embed="rId7" cstate="print"/>
          <a:stretch>
            <a:fillRect/>
          </a:stretch>
        </p:blipFill>
        <p:spPr>
          <a:xfrm>
            <a:off x="1014641" y="720292"/>
            <a:ext cx="2418616" cy="1283583"/>
          </a:xfrm>
          <a:prstGeom prst="rect">
            <a:avLst/>
          </a:prstGeom>
        </p:spPr>
      </p:pic>
      <p:sp>
        <p:nvSpPr>
          <p:cNvPr id="17410" name="AutoShape 2" descr="Materiales Peligrosos – CBVF | Bomberos de Floridablan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17412" name="AutoShape 4" descr="Materiales Peligrosos – CBVF | Bomberos de Floridablan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http://2.bp.blogspot.com/-nmskgTUqQTM/TrzXTNYo5KI/AAAAAAAAAGY/zHPlxO9JWMM/s400/Picture8.png"/>
          <p:cNvPicPr>
            <a:picLocks noChangeAspect="1" noChangeArrowheads="1"/>
          </p:cNvPicPr>
          <p:nvPr/>
        </p:nvPicPr>
        <p:blipFill>
          <a:blip r:embed="rId2" cstate="print"/>
          <a:srcRect/>
          <a:stretch>
            <a:fillRect/>
          </a:stretch>
        </p:blipFill>
        <p:spPr bwMode="auto">
          <a:xfrm>
            <a:off x="1676400" y="2352674"/>
            <a:ext cx="3810000" cy="1457326"/>
          </a:xfrm>
          <a:prstGeom prst="rect">
            <a:avLst/>
          </a:prstGeom>
          <a:noFill/>
        </p:spPr>
      </p:pic>
      <p:pic>
        <p:nvPicPr>
          <p:cNvPr id="259076" name="Picture 4" descr="http://3.bp.blogspot.com/-fo_Yc9m8xUA/TrzXVv0r33I/AAAAAAAAAGg/4HWq4zJY294/s400/Picture9.png"/>
          <p:cNvPicPr>
            <a:picLocks noChangeAspect="1" noChangeArrowheads="1"/>
          </p:cNvPicPr>
          <p:nvPr/>
        </p:nvPicPr>
        <p:blipFill>
          <a:blip r:embed="rId3" cstate="print"/>
          <a:srcRect/>
          <a:stretch>
            <a:fillRect/>
          </a:stretch>
        </p:blipFill>
        <p:spPr bwMode="auto">
          <a:xfrm>
            <a:off x="1676400" y="4267199"/>
            <a:ext cx="3810000" cy="1371601"/>
          </a:xfrm>
          <a:prstGeom prst="rect">
            <a:avLst/>
          </a:prstGeom>
          <a:noFill/>
        </p:spPr>
      </p:pic>
      <p:pic>
        <p:nvPicPr>
          <p:cNvPr id="259078" name="Picture 6" descr="http://1.bp.blogspot.com/-ke7GX6zKpYc/TrzUU_GI0OI/AAAAAAAAAFg/s-fdWahZAic/s400/Picture2.png"/>
          <p:cNvPicPr>
            <a:picLocks noChangeAspect="1" noChangeArrowheads="1"/>
          </p:cNvPicPr>
          <p:nvPr/>
        </p:nvPicPr>
        <p:blipFill>
          <a:blip r:embed="rId4" cstate="print"/>
          <a:srcRect/>
          <a:stretch>
            <a:fillRect/>
          </a:stretch>
        </p:blipFill>
        <p:spPr bwMode="auto">
          <a:xfrm>
            <a:off x="6172200" y="2047874"/>
            <a:ext cx="3810000" cy="1533526"/>
          </a:xfrm>
          <a:prstGeom prst="rect">
            <a:avLst/>
          </a:prstGeom>
          <a:noFill/>
        </p:spPr>
      </p:pic>
      <p:pic>
        <p:nvPicPr>
          <p:cNvPr id="7" name="Picture 2" descr="http://4.bp.blogspot.com/-IWKIGziGq0I/TrzVfeJyilI/AAAAAAAAAFo/LTUX_a3rwtY/s400/Picture3.png"/>
          <p:cNvPicPr>
            <a:picLocks noChangeAspect="1" noChangeArrowheads="1"/>
          </p:cNvPicPr>
          <p:nvPr/>
        </p:nvPicPr>
        <p:blipFill>
          <a:blip r:embed="rId5" cstate="print"/>
          <a:srcRect/>
          <a:stretch>
            <a:fillRect/>
          </a:stretch>
        </p:blipFill>
        <p:spPr bwMode="auto">
          <a:xfrm>
            <a:off x="6324600" y="3933825"/>
            <a:ext cx="3810000" cy="1400175"/>
          </a:xfrm>
          <a:prstGeom prst="rect">
            <a:avLst/>
          </a:prstGeom>
          <a:noFill/>
        </p:spPr>
      </p:pic>
      <p:pic>
        <p:nvPicPr>
          <p:cNvPr id="8" name="Imagen 4">
            <a:extLst>
              <a:ext uri="{FF2B5EF4-FFF2-40B4-BE49-F238E27FC236}">
                <a16:creationId xmlns:a16="http://schemas.microsoft.com/office/drawing/2014/main" id="{D1E3F3ED-5459-7148-ADDC-16A51654A3AC}"/>
              </a:ext>
            </a:extLst>
          </p:cNvPr>
          <p:cNvPicPr>
            <a:picLocks noChangeAspect="1"/>
          </p:cNvPicPr>
          <p:nvPr/>
        </p:nvPicPr>
        <p:blipFill>
          <a:blip r:embed="rId6" cstate="print"/>
          <a:stretch>
            <a:fillRect/>
          </a:stretch>
        </p:blipFill>
        <p:spPr>
          <a:xfrm>
            <a:off x="1014641" y="720292"/>
            <a:ext cx="2418616" cy="1283583"/>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AutoShape 2" descr="Manual de Gestión Integral de Residu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42692" name="AutoShape 4" descr="Manual de Gestión Integral de Residuos"/>
          <p:cNvSpPr>
            <a:spLocks noChangeAspect="1" noChangeArrowheads="1"/>
          </p:cNvSpPr>
          <p:nvPr/>
        </p:nvSpPr>
        <p:spPr bwMode="auto">
          <a:xfrm>
            <a:off x="155575" y="-754063"/>
            <a:ext cx="2686050" cy="1571626"/>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42694" name="AutoShape 6" descr="Manual de Gestión Integral de Residu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42696" name="AutoShape 8" descr="Manual de Gestión Integral de Residu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42698" name="AutoShape 10" descr="Manual de Gestión Integral de Residu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42702" name="AutoShape 14" descr="Manual de Gestión Integral de Residu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42704" name="AutoShape 16" descr="PROCEDIMIENTO PARA LA GESTIÓN Y DISPOSICIÓN DE RESIDUOS SÓLIDOS Y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pic>
        <p:nvPicPr>
          <p:cNvPr id="242706" name="Picture 18" descr="Manejo de producto químico (matriz de compatibilidad)"/>
          <p:cNvPicPr>
            <a:picLocks noChangeAspect="1" noChangeArrowheads="1"/>
          </p:cNvPicPr>
          <p:nvPr/>
        </p:nvPicPr>
        <p:blipFill>
          <a:blip r:embed="rId2" cstate="print"/>
          <a:srcRect l="4082" t="4762" r="4082" b="4762"/>
          <a:stretch>
            <a:fillRect/>
          </a:stretch>
        </p:blipFill>
        <p:spPr bwMode="auto">
          <a:xfrm>
            <a:off x="2133600" y="1981200"/>
            <a:ext cx="6781800" cy="4343400"/>
          </a:xfrm>
          <a:prstGeom prst="rect">
            <a:avLst/>
          </a:prstGeom>
          <a:noFill/>
        </p:spPr>
      </p:pic>
      <p:pic>
        <p:nvPicPr>
          <p:cNvPr id="11" name="Imagen 4">
            <a:extLst>
              <a:ext uri="{FF2B5EF4-FFF2-40B4-BE49-F238E27FC236}">
                <a16:creationId xmlns:a16="http://schemas.microsoft.com/office/drawing/2014/main" id="{D1E3F3ED-5459-7148-ADDC-16A51654A3AC}"/>
              </a:ext>
            </a:extLst>
          </p:cNvPr>
          <p:cNvPicPr>
            <a:picLocks noChangeAspect="1"/>
          </p:cNvPicPr>
          <p:nvPr/>
        </p:nvPicPr>
        <p:blipFill>
          <a:blip r:embed="rId3" cstate="print"/>
          <a:stretch>
            <a:fillRect/>
          </a:stretch>
        </p:blipFill>
        <p:spPr>
          <a:xfrm>
            <a:off x="1014641" y="720292"/>
            <a:ext cx="2418616" cy="1283583"/>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Rectangle 1"/>
          <p:cNvSpPr>
            <a:spLocks noChangeArrowheads="1"/>
          </p:cNvSpPr>
          <p:nvPr/>
        </p:nvSpPr>
        <p:spPr bwMode="auto">
          <a:xfrm>
            <a:off x="1447800" y="2743200"/>
            <a:ext cx="86106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ea typeface="Times New Roman" pitchFamily="18" charset="0"/>
                <a:cs typeface="Arial" pitchFamily="34" charset="0"/>
              </a:rPr>
              <a:t>TEMA 10</a:t>
            </a: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cs typeface="Arial" pitchFamily="34" charset="0"/>
              </a:rPr>
              <a:t>GESTION ADECUADA DE RESPEL</a:t>
            </a:r>
            <a:endParaRPr kumimoji="0" lang="es-CO" sz="3200" b="0" i="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6">
            <a:extLst>
              <a:ext uri="{FF2B5EF4-FFF2-40B4-BE49-F238E27FC236}">
                <a16:creationId xmlns:a16="http://schemas.microsoft.com/office/drawing/2014/main" id="{AC28C6A9-20D8-D840-B3BC-3984B93B0A91}"/>
              </a:ext>
            </a:extLst>
          </p:cNvPr>
          <p:cNvSpPr txBox="1"/>
          <p:nvPr/>
        </p:nvSpPr>
        <p:spPr>
          <a:xfrm>
            <a:off x="2133600" y="2209800"/>
            <a:ext cx="6119812"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LEGISLACIÓN</a:t>
            </a:r>
            <a:endParaRPr lang="es-US" sz="2000" dirty="0"/>
          </a:p>
        </p:txBody>
      </p:sp>
      <p:sp>
        <p:nvSpPr>
          <p:cNvPr id="5" name="CuadroTexto 9">
            <a:extLst>
              <a:ext uri="{FF2B5EF4-FFF2-40B4-BE49-F238E27FC236}">
                <a16:creationId xmlns:a16="http://schemas.microsoft.com/office/drawing/2014/main" id="{76057F3F-D4F7-8D4A-B9F7-37FCA0B878F4}"/>
              </a:ext>
            </a:extLst>
          </p:cNvPr>
          <p:cNvSpPr txBox="1"/>
          <p:nvPr/>
        </p:nvSpPr>
        <p:spPr>
          <a:xfrm>
            <a:off x="1752600" y="3048000"/>
            <a:ext cx="8090297" cy="1323439"/>
          </a:xfrm>
          <a:prstGeom prst="rect">
            <a:avLst/>
          </a:prstGeom>
          <a:noFill/>
        </p:spPr>
        <p:txBody>
          <a:bodyPr wrap="square" rtlCol="0">
            <a:spAutoFit/>
          </a:bodyPr>
          <a:lstStyle/>
          <a:p>
            <a:r>
              <a:rPr lang="es-CO" sz="2000" b="1" dirty="0" smtClean="0">
                <a:latin typeface="Arial" pitchFamily="34" charset="0"/>
                <a:cs typeface="Arial" pitchFamily="34" charset="0"/>
              </a:rPr>
              <a:t>RESOLUCIÓN 1162 DEL 2002</a:t>
            </a:r>
            <a:endParaRPr lang="es-US" sz="2000" b="1" dirty="0" smtClean="0">
              <a:latin typeface="Arial" pitchFamily="34" charset="0"/>
              <a:cs typeface="Arial" pitchFamily="34" charset="0"/>
            </a:endParaRPr>
          </a:p>
          <a:p>
            <a:endParaRPr lang="es-US" sz="2000" b="1" dirty="0">
              <a:latin typeface="Arial" panose="020B0604020202020204" pitchFamily="34" charset="0"/>
              <a:cs typeface="Arial" panose="020B0604020202020204" pitchFamily="34" charset="0"/>
            </a:endParaRPr>
          </a:p>
          <a:p>
            <a:r>
              <a:rPr lang="es-CO" sz="2000" dirty="0" smtClean="0">
                <a:latin typeface="Arial" pitchFamily="34" charset="0"/>
                <a:cs typeface="Arial" pitchFamily="34" charset="0"/>
              </a:rPr>
              <a:t>Por la cual se adopta el Manual de Procedimientos para la gestión integral de los residuos hospitalarios y similares.</a:t>
            </a:r>
            <a:endParaRPr lang="es-US" sz="2000" dirty="0">
              <a:latin typeface="Arial" pitchFamily="34" charset="0"/>
              <a:cs typeface="Arial" pitchFamily="34" charset="0"/>
            </a:endParaRPr>
          </a:p>
        </p:txBody>
      </p:sp>
      <p:pic>
        <p:nvPicPr>
          <p:cNvPr id="8"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233427982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99797" y="2983045"/>
            <a:ext cx="11362552" cy="3416320"/>
          </a:xfrm>
          <a:prstGeom prst="rect">
            <a:avLst/>
          </a:prstGeom>
          <a:noFill/>
        </p:spPr>
        <p:txBody>
          <a:bodyPr wrap="square" rtlCol="0">
            <a:spAutoFit/>
          </a:bodyPr>
          <a:lstStyle/>
          <a:p>
            <a:pPr>
              <a:buFont typeface="Wingdings" pitchFamily="2" charset="2"/>
              <a:buChar char="v"/>
            </a:pPr>
            <a:r>
              <a:rPr lang="es-CO" dirty="0" smtClean="0">
                <a:latin typeface="Arial" pitchFamily="34" charset="0"/>
                <a:cs typeface="Arial" pitchFamily="34" charset="0"/>
              </a:rPr>
              <a:t>Garantizar la gestión y manejo integral de los residuos o desechos peligrosos que genera.</a:t>
            </a:r>
          </a:p>
          <a:p>
            <a:pPr>
              <a:buFont typeface="Wingdings" pitchFamily="2" charset="2"/>
              <a:buChar char="v"/>
            </a:pPr>
            <a:endParaRPr lang="es-CO" dirty="0" smtClean="0">
              <a:latin typeface="Arial" pitchFamily="34" charset="0"/>
              <a:cs typeface="Arial" pitchFamily="34" charset="0"/>
            </a:endParaRPr>
          </a:p>
          <a:p>
            <a:pPr>
              <a:buFont typeface="Wingdings" pitchFamily="2" charset="2"/>
              <a:buChar char="v"/>
            </a:pPr>
            <a:r>
              <a:rPr lang="es-CO" dirty="0" smtClean="0">
                <a:latin typeface="Arial" pitchFamily="34" charset="0"/>
                <a:cs typeface="Arial" pitchFamily="34" charset="0"/>
              </a:rPr>
              <a:t>Elaborar el plan de gestión integral de RESPEL teniendo a prevenir y minimizar la generación de RESPEL.</a:t>
            </a:r>
          </a:p>
          <a:p>
            <a:pPr>
              <a:buFont typeface="Wingdings" pitchFamily="2" charset="2"/>
              <a:buChar char="v"/>
            </a:pPr>
            <a:endParaRPr lang="es-CO" dirty="0" smtClean="0">
              <a:latin typeface="Arial" pitchFamily="34" charset="0"/>
              <a:cs typeface="Arial" pitchFamily="34" charset="0"/>
            </a:endParaRPr>
          </a:p>
          <a:p>
            <a:pPr>
              <a:buFont typeface="Wingdings" pitchFamily="2" charset="2"/>
              <a:buChar char="v"/>
            </a:pPr>
            <a:r>
              <a:rPr lang="es-CO" dirty="0" smtClean="0">
                <a:latin typeface="Arial" pitchFamily="34" charset="0"/>
                <a:cs typeface="Arial" pitchFamily="34" charset="0"/>
              </a:rPr>
              <a:t>Documentar el origen cantidad y características de peligrosidad de los RESPEL.</a:t>
            </a:r>
          </a:p>
          <a:p>
            <a:pPr>
              <a:buFont typeface="Wingdings" pitchFamily="2" charset="2"/>
              <a:buChar char="v"/>
            </a:pPr>
            <a:endParaRPr lang="es-CO" dirty="0" smtClean="0">
              <a:latin typeface="Arial" pitchFamily="34" charset="0"/>
              <a:cs typeface="Arial" pitchFamily="34" charset="0"/>
            </a:endParaRPr>
          </a:p>
          <a:p>
            <a:pPr>
              <a:buFont typeface="Wingdings" pitchFamily="2" charset="2"/>
              <a:buChar char="v"/>
            </a:pPr>
            <a:r>
              <a:rPr lang="es-CO" dirty="0" smtClean="0">
                <a:latin typeface="Arial" pitchFamily="34" charset="0"/>
                <a:cs typeface="Arial" pitchFamily="34" charset="0"/>
              </a:rPr>
              <a:t>Identificar las características de peligrosidad de cada RESPEL.</a:t>
            </a:r>
          </a:p>
          <a:p>
            <a:pPr>
              <a:buFont typeface="Wingdings" pitchFamily="2" charset="2"/>
              <a:buChar char="v"/>
            </a:pPr>
            <a:endParaRPr lang="es-CO" dirty="0" smtClean="0">
              <a:latin typeface="Arial" pitchFamily="34" charset="0"/>
              <a:cs typeface="Arial" pitchFamily="34" charset="0"/>
            </a:endParaRPr>
          </a:p>
          <a:p>
            <a:pPr>
              <a:buFont typeface="Wingdings" pitchFamily="2" charset="2"/>
              <a:buChar char="v"/>
            </a:pPr>
            <a:r>
              <a:rPr lang="es-CO" dirty="0" smtClean="0">
                <a:latin typeface="Arial" pitchFamily="34" charset="0"/>
                <a:cs typeface="Arial" pitchFamily="34" charset="0"/>
              </a:rPr>
              <a:t>Garantizar que el envasado, empacado, embalado y/o etiquetado de sus RESPEL se realice conforme la normatividad vigente.</a:t>
            </a:r>
          </a:p>
          <a:p>
            <a:pPr>
              <a:buFont typeface="Wingdings" pitchFamily="2" charset="2"/>
              <a:buChar char="v"/>
            </a:pPr>
            <a:endParaRPr lang="es-CO" dirty="0" smtClean="0">
              <a:latin typeface="Arial" pitchFamily="34" charset="0"/>
              <a:cs typeface="Arial" pitchFamily="34" charset="0"/>
            </a:endParaRPr>
          </a:p>
          <a:p>
            <a:pPr>
              <a:buFont typeface="Wingdings" pitchFamily="2" charset="2"/>
              <a:buChar char="v"/>
            </a:pPr>
            <a:r>
              <a:rPr lang="es-CO" dirty="0" smtClean="0">
                <a:latin typeface="Arial" pitchFamily="34" charset="0"/>
                <a:cs typeface="Arial" pitchFamily="34" charset="0"/>
              </a:rPr>
              <a:t>Cumplir lo establecido en De1609 de 2002 cuando remita el RESPEL para ser transportado.</a:t>
            </a:r>
            <a:endParaRPr lang="es-CO" dirty="0">
              <a:latin typeface="Arial" pitchFamily="34" charset="0"/>
              <a:cs typeface="Arial" pitchFamily="34" charset="0"/>
            </a:endParaRPr>
          </a:p>
        </p:txBody>
      </p:sp>
      <p:sp>
        <p:nvSpPr>
          <p:cNvPr id="6" name="5 CuadroTexto"/>
          <p:cNvSpPr txBox="1"/>
          <p:nvPr/>
        </p:nvSpPr>
        <p:spPr>
          <a:xfrm>
            <a:off x="4482029" y="914397"/>
            <a:ext cx="3470950" cy="400110"/>
          </a:xfrm>
          <a:prstGeom prst="rect">
            <a:avLst/>
          </a:prstGeom>
          <a:noFill/>
        </p:spPr>
        <p:txBody>
          <a:bodyPr wrap="none" rtlCol="0">
            <a:spAutoFit/>
          </a:bodyPr>
          <a:lstStyle/>
          <a:p>
            <a:r>
              <a:rPr lang="es-CO" sz="2000" b="1" dirty="0" smtClean="0">
                <a:latin typeface="Arial" pitchFamily="34" charset="0"/>
                <a:cs typeface="Arial" pitchFamily="34" charset="0"/>
              </a:rPr>
              <a:t>LEGISLACION APLICABLE</a:t>
            </a:r>
            <a:endParaRPr lang="es-CO" sz="2000" b="1" dirty="0">
              <a:latin typeface="Arial" pitchFamily="34" charset="0"/>
              <a:cs typeface="Arial" pitchFamily="34" charset="0"/>
            </a:endParaRPr>
          </a:p>
        </p:txBody>
      </p:sp>
      <p:sp>
        <p:nvSpPr>
          <p:cNvPr id="8" name="7 CuadroTexto"/>
          <p:cNvSpPr txBox="1"/>
          <p:nvPr/>
        </p:nvSpPr>
        <p:spPr>
          <a:xfrm>
            <a:off x="3732516" y="2263512"/>
            <a:ext cx="2531462" cy="369332"/>
          </a:xfrm>
          <a:prstGeom prst="rect">
            <a:avLst/>
          </a:prstGeom>
          <a:noFill/>
        </p:spPr>
        <p:txBody>
          <a:bodyPr wrap="none" rtlCol="0">
            <a:spAutoFit/>
          </a:bodyPr>
          <a:lstStyle/>
          <a:p>
            <a:r>
              <a:rPr lang="es-CO" b="1" dirty="0" smtClean="0">
                <a:latin typeface="Arial" pitchFamily="34" charset="0"/>
                <a:cs typeface="Arial" pitchFamily="34" charset="0"/>
              </a:rPr>
              <a:t>Decreto 1076 de 2015</a:t>
            </a:r>
            <a:endParaRPr lang="es-CO" b="1" dirty="0">
              <a:latin typeface="Arial" pitchFamily="34" charset="0"/>
              <a:cs typeface="Arial" pitchFamily="34" charset="0"/>
            </a:endParaRPr>
          </a:p>
        </p:txBody>
      </p:sp>
      <p:sp>
        <p:nvSpPr>
          <p:cNvPr id="9" name="8 Flecha derecha"/>
          <p:cNvSpPr/>
          <p:nvPr/>
        </p:nvSpPr>
        <p:spPr>
          <a:xfrm>
            <a:off x="6355796" y="2353453"/>
            <a:ext cx="554636" cy="209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9 CuadroTexto"/>
          <p:cNvSpPr txBox="1"/>
          <p:nvPr/>
        </p:nvSpPr>
        <p:spPr>
          <a:xfrm>
            <a:off x="6940418" y="2278503"/>
            <a:ext cx="1043876" cy="369332"/>
          </a:xfrm>
          <a:prstGeom prst="rect">
            <a:avLst/>
          </a:prstGeom>
          <a:noFill/>
        </p:spPr>
        <p:txBody>
          <a:bodyPr wrap="none" rtlCol="0">
            <a:spAutoFit/>
          </a:bodyPr>
          <a:lstStyle/>
          <a:p>
            <a:r>
              <a:rPr lang="es-CO" b="1" dirty="0" smtClean="0">
                <a:latin typeface="Arial" pitchFamily="34" charset="0"/>
                <a:cs typeface="Arial" pitchFamily="34" charset="0"/>
              </a:rPr>
              <a:t>Gestión</a:t>
            </a:r>
            <a:endParaRPr lang="es-CO" b="1" dirty="0">
              <a:latin typeface="Arial" pitchFamily="34" charset="0"/>
              <a:cs typeface="Arial" pitchFamily="34" charset="0"/>
            </a:endParaRPr>
          </a:p>
        </p:txBody>
      </p:sp>
      <p:pic>
        <p:nvPicPr>
          <p:cNvPr id="11"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CuadroTexto"/>
          <p:cNvSpPr txBox="1"/>
          <p:nvPr/>
        </p:nvSpPr>
        <p:spPr>
          <a:xfrm>
            <a:off x="3252835" y="1499010"/>
            <a:ext cx="6930102" cy="369332"/>
          </a:xfrm>
          <a:prstGeom prst="rect">
            <a:avLst/>
          </a:prstGeom>
          <a:noFill/>
        </p:spPr>
        <p:txBody>
          <a:bodyPr wrap="none" rtlCol="0">
            <a:spAutoFit/>
          </a:bodyPr>
          <a:lstStyle/>
          <a:p>
            <a:r>
              <a:rPr lang="es-CO" b="1" dirty="0" smtClean="0">
                <a:latin typeface="Arial" pitchFamily="34" charset="0"/>
                <a:cs typeface="Arial" pitchFamily="34" charset="0"/>
              </a:rPr>
              <a:t>Que nos pide la normatividad como generadores de RESPEL.</a:t>
            </a:r>
            <a:endParaRPr lang="es-CO"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482029" y="914397"/>
            <a:ext cx="3470950" cy="400110"/>
          </a:xfrm>
          <a:prstGeom prst="rect">
            <a:avLst/>
          </a:prstGeom>
          <a:noFill/>
        </p:spPr>
        <p:txBody>
          <a:bodyPr wrap="none" rtlCol="0">
            <a:spAutoFit/>
          </a:bodyPr>
          <a:lstStyle/>
          <a:p>
            <a:r>
              <a:rPr lang="es-CO" sz="2000" b="1" dirty="0" smtClean="0">
                <a:latin typeface="Arial" pitchFamily="34" charset="0"/>
                <a:cs typeface="Arial" pitchFamily="34" charset="0"/>
              </a:rPr>
              <a:t>LEGISLACION APLICABLE</a:t>
            </a:r>
            <a:endParaRPr lang="es-CO" sz="2000" b="1" dirty="0">
              <a:latin typeface="Arial" pitchFamily="34" charset="0"/>
              <a:cs typeface="Arial" pitchFamily="34" charset="0"/>
            </a:endParaRPr>
          </a:p>
        </p:txBody>
      </p:sp>
      <p:sp>
        <p:nvSpPr>
          <p:cNvPr id="8" name="7 CuadroTexto"/>
          <p:cNvSpPr txBox="1"/>
          <p:nvPr/>
        </p:nvSpPr>
        <p:spPr>
          <a:xfrm>
            <a:off x="3732516" y="2263512"/>
            <a:ext cx="2531462" cy="369332"/>
          </a:xfrm>
          <a:prstGeom prst="rect">
            <a:avLst/>
          </a:prstGeom>
          <a:noFill/>
        </p:spPr>
        <p:txBody>
          <a:bodyPr wrap="none" rtlCol="0">
            <a:spAutoFit/>
          </a:bodyPr>
          <a:lstStyle/>
          <a:p>
            <a:r>
              <a:rPr lang="es-CO" b="1" dirty="0" smtClean="0">
                <a:latin typeface="Arial" pitchFamily="34" charset="0"/>
                <a:cs typeface="Arial" pitchFamily="34" charset="0"/>
              </a:rPr>
              <a:t>Decreto 1076 de 2015</a:t>
            </a:r>
            <a:endParaRPr lang="es-CO" b="1" dirty="0">
              <a:latin typeface="Arial" pitchFamily="34" charset="0"/>
              <a:cs typeface="Arial" pitchFamily="34" charset="0"/>
            </a:endParaRPr>
          </a:p>
        </p:txBody>
      </p:sp>
      <p:sp>
        <p:nvSpPr>
          <p:cNvPr id="9" name="8 Flecha derecha"/>
          <p:cNvSpPr/>
          <p:nvPr/>
        </p:nvSpPr>
        <p:spPr>
          <a:xfrm>
            <a:off x="6355796" y="2353453"/>
            <a:ext cx="554636" cy="209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9 CuadroTexto"/>
          <p:cNvSpPr txBox="1"/>
          <p:nvPr/>
        </p:nvSpPr>
        <p:spPr>
          <a:xfrm>
            <a:off x="6940418" y="2278503"/>
            <a:ext cx="1043876" cy="369332"/>
          </a:xfrm>
          <a:prstGeom prst="rect">
            <a:avLst/>
          </a:prstGeom>
          <a:noFill/>
        </p:spPr>
        <p:txBody>
          <a:bodyPr wrap="none" rtlCol="0">
            <a:spAutoFit/>
          </a:bodyPr>
          <a:lstStyle/>
          <a:p>
            <a:r>
              <a:rPr lang="es-CO" b="1" dirty="0" smtClean="0">
                <a:latin typeface="Arial" pitchFamily="34" charset="0"/>
                <a:cs typeface="Arial" pitchFamily="34" charset="0"/>
              </a:rPr>
              <a:t>Gestión</a:t>
            </a:r>
            <a:endParaRPr lang="es-CO" b="1" dirty="0">
              <a:latin typeface="Arial" pitchFamily="34" charset="0"/>
              <a:cs typeface="Arial" pitchFamily="34" charset="0"/>
            </a:endParaRPr>
          </a:p>
        </p:txBody>
      </p:sp>
      <p:pic>
        <p:nvPicPr>
          <p:cNvPr id="11"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CuadroTexto"/>
          <p:cNvSpPr txBox="1"/>
          <p:nvPr/>
        </p:nvSpPr>
        <p:spPr>
          <a:xfrm>
            <a:off x="3252835" y="1499010"/>
            <a:ext cx="6930102" cy="369332"/>
          </a:xfrm>
          <a:prstGeom prst="rect">
            <a:avLst/>
          </a:prstGeom>
          <a:noFill/>
        </p:spPr>
        <p:txBody>
          <a:bodyPr wrap="none" rtlCol="0">
            <a:spAutoFit/>
          </a:bodyPr>
          <a:lstStyle/>
          <a:p>
            <a:r>
              <a:rPr lang="es-CO" b="1" dirty="0" smtClean="0">
                <a:latin typeface="Arial" pitchFamily="34" charset="0"/>
                <a:cs typeface="Arial" pitchFamily="34" charset="0"/>
              </a:rPr>
              <a:t>Que nos pide la normatividad como generadores de RESPEL.</a:t>
            </a:r>
            <a:endParaRPr lang="es-CO" b="1" dirty="0">
              <a:latin typeface="Arial" pitchFamily="34" charset="0"/>
              <a:cs typeface="Arial" pitchFamily="34" charset="0"/>
            </a:endParaRPr>
          </a:p>
        </p:txBody>
      </p:sp>
      <p:sp>
        <p:nvSpPr>
          <p:cNvPr id="5" name="4 CuadroTexto"/>
          <p:cNvSpPr txBox="1"/>
          <p:nvPr/>
        </p:nvSpPr>
        <p:spPr>
          <a:xfrm>
            <a:off x="434716" y="3068484"/>
            <a:ext cx="11242622" cy="2585323"/>
          </a:xfrm>
          <a:prstGeom prst="rect">
            <a:avLst/>
          </a:prstGeom>
          <a:noFill/>
        </p:spPr>
        <p:txBody>
          <a:bodyPr wrap="square" rtlCol="0">
            <a:spAutoFit/>
          </a:bodyPr>
          <a:lstStyle/>
          <a:p>
            <a:pPr>
              <a:buFont typeface="Wingdings" pitchFamily="2" charset="2"/>
              <a:buChar char="v"/>
            </a:pPr>
            <a:r>
              <a:rPr lang="es-CO" dirty="0" smtClean="0">
                <a:latin typeface="Arial" pitchFamily="34" charset="0"/>
                <a:cs typeface="Arial" pitchFamily="34" charset="0"/>
              </a:rPr>
              <a:t>Capacitar al personal encargado de la gestión y manejo de los RESPEL.</a:t>
            </a:r>
          </a:p>
          <a:p>
            <a:pPr>
              <a:buFont typeface="Wingdings" pitchFamily="2" charset="2"/>
              <a:buChar char="v"/>
            </a:pPr>
            <a:endParaRPr lang="es-CO" dirty="0" smtClean="0">
              <a:latin typeface="Arial" pitchFamily="34" charset="0"/>
              <a:cs typeface="Arial" pitchFamily="34" charset="0"/>
            </a:endParaRPr>
          </a:p>
          <a:p>
            <a:pPr>
              <a:buFont typeface="Wingdings" pitchFamily="2" charset="2"/>
              <a:buChar char="v"/>
            </a:pPr>
            <a:r>
              <a:rPr lang="es-CO" dirty="0" smtClean="0">
                <a:latin typeface="Arial" pitchFamily="34" charset="0"/>
                <a:cs typeface="Arial" pitchFamily="34" charset="0"/>
              </a:rPr>
              <a:t>Contar con un plan de contingencia actualizado.</a:t>
            </a:r>
          </a:p>
          <a:p>
            <a:pPr>
              <a:buFont typeface="Wingdings" pitchFamily="2" charset="2"/>
              <a:buChar char="v"/>
            </a:pPr>
            <a:endParaRPr lang="es-CO" dirty="0" smtClean="0">
              <a:latin typeface="Arial" pitchFamily="34" charset="0"/>
              <a:cs typeface="Arial" pitchFamily="34" charset="0"/>
            </a:endParaRPr>
          </a:p>
          <a:p>
            <a:pPr>
              <a:buFont typeface="Wingdings" pitchFamily="2" charset="2"/>
              <a:buChar char="v"/>
            </a:pPr>
            <a:r>
              <a:rPr lang="es-CO" dirty="0" smtClean="0">
                <a:latin typeface="Arial" pitchFamily="34" charset="0"/>
                <a:cs typeface="Arial" pitchFamily="34" charset="0"/>
              </a:rPr>
              <a:t>Contar con servicios de almacenamiento, aprovechamiento, recuperación, tratamiento y/o disposición final, con instalaciones autorizados.</a:t>
            </a:r>
          </a:p>
          <a:p>
            <a:pPr>
              <a:buFont typeface="Wingdings" pitchFamily="2" charset="2"/>
              <a:buChar char="v"/>
            </a:pPr>
            <a:endParaRPr lang="es-CO" dirty="0" smtClean="0">
              <a:latin typeface="Arial" pitchFamily="34" charset="0"/>
              <a:cs typeface="Arial" pitchFamily="34" charset="0"/>
            </a:endParaRPr>
          </a:p>
          <a:p>
            <a:pPr>
              <a:buFont typeface="Wingdings" pitchFamily="2" charset="2"/>
              <a:buChar char="v"/>
            </a:pPr>
            <a:r>
              <a:rPr lang="es-CO" dirty="0" smtClean="0">
                <a:latin typeface="Arial" pitchFamily="34" charset="0"/>
                <a:cs typeface="Arial" pitchFamily="34" charset="0"/>
              </a:rPr>
              <a:t>Conservar las certificaciones de almacenamiento, aprovechamiento y/o disposición de RESPEL por espacios de 5 años.</a:t>
            </a:r>
            <a:endParaRPr lang="es-CO"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41 Flecha derecha"/>
          <p:cNvSpPr/>
          <p:nvPr/>
        </p:nvSpPr>
        <p:spPr>
          <a:xfrm>
            <a:off x="7450111" y="3732550"/>
            <a:ext cx="3672591" cy="181630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
        <p:nvSpPr>
          <p:cNvPr id="41" name="40 Flecha derecha"/>
          <p:cNvSpPr/>
          <p:nvPr/>
        </p:nvSpPr>
        <p:spPr>
          <a:xfrm>
            <a:off x="959369" y="3942413"/>
            <a:ext cx="3312827" cy="1528997"/>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dirty="0">
              <a:solidFill>
                <a:schemeClr val="accent1">
                  <a:lumMod val="75000"/>
                </a:schemeClr>
              </a:solidFill>
            </a:endParaRPr>
          </a:p>
        </p:txBody>
      </p:sp>
      <p:sp>
        <p:nvSpPr>
          <p:cNvPr id="6" name="5 CuadroTexto"/>
          <p:cNvSpPr txBox="1"/>
          <p:nvPr/>
        </p:nvSpPr>
        <p:spPr>
          <a:xfrm>
            <a:off x="4482029" y="914397"/>
            <a:ext cx="3470950" cy="400110"/>
          </a:xfrm>
          <a:prstGeom prst="rect">
            <a:avLst/>
          </a:prstGeom>
          <a:noFill/>
        </p:spPr>
        <p:txBody>
          <a:bodyPr wrap="none" rtlCol="0">
            <a:spAutoFit/>
          </a:bodyPr>
          <a:lstStyle/>
          <a:p>
            <a:r>
              <a:rPr lang="es-CO" sz="2000" b="1" dirty="0" smtClean="0">
                <a:latin typeface="Arial" pitchFamily="34" charset="0"/>
                <a:cs typeface="Arial" pitchFamily="34" charset="0"/>
              </a:rPr>
              <a:t>LEGISLACION APLICABLE</a:t>
            </a:r>
            <a:endParaRPr lang="es-CO" sz="2000" b="1" dirty="0">
              <a:latin typeface="Arial" pitchFamily="34" charset="0"/>
              <a:cs typeface="Arial" pitchFamily="34" charset="0"/>
            </a:endParaRPr>
          </a:p>
        </p:txBody>
      </p:sp>
      <p:sp>
        <p:nvSpPr>
          <p:cNvPr id="8" name="7 CuadroTexto"/>
          <p:cNvSpPr txBox="1"/>
          <p:nvPr/>
        </p:nvSpPr>
        <p:spPr>
          <a:xfrm>
            <a:off x="2792136" y="2248022"/>
            <a:ext cx="2916183" cy="369332"/>
          </a:xfrm>
          <a:prstGeom prst="rect">
            <a:avLst/>
          </a:prstGeom>
          <a:noFill/>
        </p:spPr>
        <p:txBody>
          <a:bodyPr wrap="none" rtlCol="0">
            <a:spAutoFit/>
          </a:bodyPr>
          <a:lstStyle/>
          <a:p>
            <a:r>
              <a:rPr lang="es-CO" b="1" dirty="0" smtClean="0">
                <a:latin typeface="Arial" pitchFamily="34" charset="0"/>
                <a:cs typeface="Arial" pitchFamily="34" charset="0"/>
              </a:rPr>
              <a:t>Resolución 1362 de 2007</a:t>
            </a:r>
            <a:endParaRPr lang="es-CO" b="1" dirty="0">
              <a:latin typeface="Arial" pitchFamily="34" charset="0"/>
              <a:cs typeface="Arial" pitchFamily="34" charset="0"/>
            </a:endParaRPr>
          </a:p>
        </p:txBody>
      </p:sp>
      <p:sp>
        <p:nvSpPr>
          <p:cNvPr id="9" name="8 Flecha derecha"/>
          <p:cNvSpPr/>
          <p:nvPr/>
        </p:nvSpPr>
        <p:spPr>
          <a:xfrm>
            <a:off x="5681246" y="2338463"/>
            <a:ext cx="554636" cy="209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9 CuadroTexto"/>
          <p:cNvSpPr txBox="1"/>
          <p:nvPr/>
        </p:nvSpPr>
        <p:spPr>
          <a:xfrm>
            <a:off x="6430758" y="2263513"/>
            <a:ext cx="2903359" cy="369332"/>
          </a:xfrm>
          <a:prstGeom prst="rect">
            <a:avLst/>
          </a:prstGeom>
          <a:noFill/>
        </p:spPr>
        <p:txBody>
          <a:bodyPr wrap="none" rtlCol="0">
            <a:spAutoFit/>
          </a:bodyPr>
          <a:lstStyle/>
          <a:p>
            <a:r>
              <a:rPr lang="es-CO" b="1" dirty="0" smtClean="0">
                <a:solidFill>
                  <a:srgbClr val="00B0F0"/>
                </a:solidFill>
                <a:latin typeface="Arial" pitchFamily="34" charset="0"/>
                <a:cs typeface="Arial" pitchFamily="34" charset="0"/>
              </a:rPr>
              <a:t>Registro de generadores</a:t>
            </a:r>
            <a:endParaRPr lang="es-CO" b="1" dirty="0">
              <a:solidFill>
                <a:srgbClr val="00B0F0"/>
              </a:solidFill>
              <a:latin typeface="Arial" pitchFamily="34" charset="0"/>
              <a:cs typeface="Arial" pitchFamily="34" charset="0"/>
            </a:endParaRPr>
          </a:p>
        </p:txBody>
      </p:sp>
      <p:pic>
        <p:nvPicPr>
          <p:cNvPr id="11"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CuadroTexto"/>
          <p:cNvSpPr txBox="1"/>
          <p:nvPr/>
        </p:nvSpPr>
        <p:spPr>
          <a:xfrm>
            <a:off x="3252835" y="1499010"/>
            <a:ext cx="8148321" cy="369332"/>
          </a:xfrm>
          <a:prstGeom prst="rect">
            <a:avLst/>
          </a:prstGeom>
          <a:noFill/>
        </p:spPr>
        <p:txBody>
          <a:bodyPr wrap="none" rtlCol="0">
            <a:spAutoFit/>
          </a:bodyPr>
          <a:lstStyle/>
          <a:p>
            <a:r>
              <a:rPr lang="es-CO" b="1" dirty="0" smtClean="0">
                <a:latin typeface="Arial" pitchFamily="34" charset="0"/>
                <a:cs typeface="Arial" pitchFamily="34" charset="0"/>
              </a:rPr>
              <a:t>QUE NOS PIDE LA NORMATIVIDAD COMO GENERADORES DE RESPEL.</a:t>
            </a:r>
            <a:endParaRPr lang="es-CO" b="1" dirty="0">
              <a:latin typeface="Arial" pitchFamily="34" charset="0"/>
              <a:cs typeface="Arial" pitchFamily="34" charset="0"/>
            </a:endParaRPr>
          </a:p>
        </p:txBody>
      </p:sp>
      <p:sp>
        <p:nvSpPr>
          <p:cNvPr id="5" name="4 CuadroTexto"/>
          <p:cNvSpPr txBox="1"/>
          <p:nvPr/>
        </p:nvSpPr>
        <p:spPr>
          <a:xfrm>
            <a:off x="968116" y="4241964"/>
            <a:ext cx="4045844" cy="923330"/>
          </a:xfrm>
          <a:prstGeom prst="rect">
            <a:avLst/>
          </a:prstGeom>
          <a:noFill/>
        </p:spPr>
        <p:txBody>
          <a:bodyPr wrap="square" rtlCol="0">
            <a:spAutoFit/>
          </a:bodyPr>
          <a:lstStyle/>
          <a:p>
            <a:pPr>
              <a:buFont typeface="Arial" pitchFamily="34" charset="0"/>
              <a:buChar char="•"/>
            </a:pPr>
            <a:r>
              <a:rPr lang="es-CO" b="1" dirty="0" smtClean="0">
                <a:latin typeface="Arial" pitchFamily="34" charset="0"/>
                <a:cs typeface="Arial" pitchFamily="34" charset="0"/>
              </a:rPr>
              <a:t>Grande: &gt; 1000 kg/mes</a:t>
            </a:r>
          </a:p>
          <a:p>
            <a:pPr>
              <a:buFont typeface="Arial" pitchFamily="34" charset="0"/>
              <a:buChar char="•"/>
            </a:pPr>
            <a:r>
              <a:rPr lang="es-CO" b="1" dirty="0" smtClean="0">
                <a:latin typeface="Arial" pitchFamily="34" charset="0"/>
                <a:cs typeface="Arial" pitchFamily="34" charset="0"/>
              </a:rPr>
              <a:t>Mediano: 100 - 1000 kg/mes</a:t>
            </a:r>
          </a:p>
          <a:p>
            <a:pPr>
              <a:buFont typeface="Arial" pitchFamily="34" charset="0"/>
              <a:buChar char="•"/>
            </a:pPr>
            <a:r>
              <a:rPr lang="es-CO" b="1" dirty="0" smtClean="0">
                <a:latin typeface="Arial" pitchFamily="34" charset="0"/>
                <a:cs typeface="Arial" pitchFamily="34" charset="0"/>
              </a:rPr>
              <a:t>Pequeño: &lt;100 kg/mes.</a:t>
            </a:r>
            <a:endParaRPr lang="es-CO" b="1" dirty="0">
              <a:latin typeface="Arial" pitchFamily="34" charset="0"/>
              <a:cs typeface="Arial" pitchFamily="34" charset="0"/>
            </a:endParaRPr>
          </a:p>
        </p:txBody>
      </p:sp>
      <p:sp>
        <p:nvSpPr>
          <p:cNvPr id="12" name="11 CuadroTexto"/>
          <p:cNvSpPr txBox="1"/>
          <p:nvPr/>
        </p:nvSpPr>
        <p:spPr>
          <a:xfrm>
            <a:off x="7399396" y="4392614"/>
            <a:ext cx="3786764" cy="646331"/>
          </a:xfrm>
          <a:prstGeom prst="rect">
            <a:avLst/>
          </a:prstGeom>
          <a:noFill/>
        </p:spPr>
        <p:txBody>
          <a:bodyPr wrap="square" rtlCol="0">
            <a:spAutoFit/>
          </a:bodyPr>
          <a:lstStyle/>
          <a:p>
            <a:r>
              <a:rPr lang="es-CO" b="1" dirty="0" smtClean="0">
                <a:latin typeface="Arial" pitchFamily="34" charset="0"/>
                <a:cs typeface="Arial" pitchFamily="34" charset="0"/>
              </a:rPr>
              <a:t>Elaboración del Plan integral de  Residuos Peligros.</a:t>
            </a:r>
          </a:p>
        </p:txBody>
      </p:sp>
      <p:sp>
        <p:nvSpPr>
          <p:cNvPr id="13" name="12 CuadroTexto"/>
          <p:cNvSpPr txBox="1"/>
          <p:nvPr/>
        </p:nvSpPr>
        <p:spPr>
          <a:xfrm>
            <a:off x="1359576" y="3177662"/>
            <a:ext cx="2313454" cy="369332"/>
          </a:xfrm>
          <a:prstGeom prst="rect">
            <a:avLst/>
          </a:prstGeom>
          <a:noFill/>
        </p:spPr>
        <p:txBody>
          <a:bodyPr wrap="none" rtlCol="0">
            <a:spAutoFit/>
          </a:bodyPr>
          <a:lstStyle/>
          <a:p>
            <a:r>
              <a:rPr lang="es-CO" b="1" dirty="0" smtClean="0">
                <a:solidFill>
                  <a:srgbClr val="FF0000"/>
                </a:solidFill>
                <a:latin typeface="Arial" pitchFamily="34" charset="0"/>
                <a:cs typeface="Arial" pitchFamily="34" charset="0"/>
              </a:rPr>
              <a:t>Registro generador</a:t>
            </a:r>
            <a:endParaRPr lang="es-CO" b="1" dirty="0">
              <a:solidFill>
                <a:srgbClr val="FF0000"/>
              </a:solidFill>
              <a:latin typeface="Arial" pitchFamily="34" charset="0"/>
              <a:cs typeface="Arial" pitchFamily="34" charset="0"/>
            </a:endParaRPr>
          </a:p>
        </p:txBody>
      </p:sp>
      <p:sp>
        <p:nvSpPr>
          <p:cNvPr id="14" name="13 CuadroTexto"/>
          <p:cNvSpPr txBox="1"/>
          <p:nvPr/>
        </p:nvSpPr>
        <p:spPr>
          <a:xfrm>
            <a:off x="5443896" y="3070982"/>
            <a:ext cx="1574855" cy="584775"/>
          </a:xfrm>
          <a:prstGeom prst="rect">
            <a:avLst/>
          </a:prstGeom>
          <a:noFill/>
        </p:spPr>
        <p:txBody>
          <a:bodyPr wrap="none" rtlCol="0">
            <a:spAutoFit/>
          </a:bodyPr>
          <a:lstStyle/>
          <a:p>
            <a:pPr algn="ctr"/>
            <a:r>
              <a:rPr lang="es-CO" sz="1600" b="1" dirty="0" smtClean="0">
                <a:latin typeface="Arial" pitchFamily="34" charset="0"/>
                <a:cs typeface="Arial" pitchFamily="34" charset="0"/>
              </a:rPr>
              <a:t>ENTRADA EN </a:t>
            </a:r>
          </a:p>
          <a:p>
            <a:pPr algn="ctr"/>
            <a:r>
              <a:rPr lang="es-CO" sz="1600" b="1" dirty="0" smtClean="0">
                <a:latin typeface="Arial" pitchFamily="34" charset="0"/>
                <a:cs typeface="Arial" pitchFamily="34" charset="0"/>
              </a:rPr>
              <a:t>VIGENCIA</a:t>
            </a:r>
            <a:endParaRPr lang="es-CO" sz="1600" b="1" dirty="0">
              <a:latin typeface="Arial" pitchFamily="34" charset="0"/>
              <a:cs typeface="Arial" pitchFamily="34" charset="0"/>
            </a:endParaRPr>
          </a:p>
        </p:txBody>
      </p:sp>
      <p:sp>
        <p:nvSpPr>
          <p:cNvPr id="15" name="14 CuadroTexto"/>
          <p:cNvSpPr txBox="1"/>
          <p:nvPr/>
        </p:nvSpPr>
        <p:spPr>
          <a:xfrm>
            <a:off x="3432216" y="5509382"/>
            <a:ext cx="5535490" cy="307777"/>
          </a:xfrm>
          <a:prstGeom prst="rect">
            <a:avLst/>
          </a:prstGeom>
          <a:noFill/>
        </p:spPr>
        <p:txBody>
          <a:bodyPr wrap="none" rtlCol="0">
            <a:spAutoFit/>
          </a:bodyPr>
          <a:lstStyle/>
          <a:p>
            <a:r>
              <a:rPr lang="es-CO" sz="1400" b="1" dirty="0" smtClean="0">
                <a:latin typeface="Arial" pitchFamily="34" charset="0"/>
                <a:cs typeface="Arial" pitchFamily="34" charset="0"/>
              </a:rPr>
              <a:t>Protocolos de muestreo y análisis para la laboratorios - IDEAM</a:t>
            </a:r>
            <a:endParaRPr lang="es-CO" sz="1400" b="1" dirty="0">
              <a:latin typeface="Arial" pitchFamily="34" charset="0"/>
              <a:cs typeface="Arial" pitchFamily="34" charset="0"/>
            </a:endParaRPr>
          </a:p>
        </p:txBody>
      </p:sp>
      <p:sp>
        <p:nvSpPr>
          <p:cNvPr id="16" name="15 CuadroTexto"/>
          <p:cNvSpPr txBox="1"/>
          <p:nvPr/>
        </p:nvSpPr>
        <p:spPr>
          <a:xfrm>
            <a:off x="871896" y="6035040"/>
            <a:ext cx="10430228" cy="523220"/>
          </a:xfrm>
          <a:prstGeom prst="rect">
            <a:avLst/>
          </a:prstGeom>
          <a:noFill/>
        </p:spPr>
        <p:txBody>
          <a:bodyPr wrap="square" rtlCol="0">
            <a:spAutoFit/>
          </a:bodyPr>
          <a:lstStyle/>
          <a:p>
            <a:r>
              <a:rPr lang="es-CO" sz="1400" b="1" dirty="0" smtClean="0">
                <a:latin typeface="Arial" pitchFamily="34" charset="0"/>
                <a:cs typeface="Arial" pitchFamily="34" charset="0"/>
              </a:rPr>
              <a:t>NOTA</a:t>
            </a:r>
            <a:r>
              <a:rPr lang="es-CO" sz="1400" dirty="0" smtClean="0">
                <a:latin typeface="Arial" pitchFamily="34" charset="0"/>
                <a:cs typeface="Arial" pitchFamily="34" charset="0"/>
              </a:rPr>
              <a:t>: El plan no requiere ser presentado a la autoridad ambiental, pero a partir de la fecha deberá estar disponible y podrá ser exigido durante las actividades de seguimientos y control.</a:t>
            </a:r>
            <a:endParaRPr lang="es-CO" sz="1400" dirty="0">
              <a:latin typeface="Arial" pitchFamily="34" charset="0"/>
              <a:cs typeface="Arial" pitchFamily="34" charset="0"/>
            </a:endParaRPr>
          </a:p>
        </p:txBody>
      </p:sp>
      <p:cxnSp>
        <p:nvCxnSpPr>
          <p:cNvPr id="18" name="17 Conector recto de flecha"/>
          <p:cNvCxnSpPr>
            <a:stCxn id="14" idx="2"/>
            <a:endCxn id="15" idx="0"/>
          </p:cNvCxnSpPr>
          <p:nvPr/>
        </p:nvCxnSpPr>
        <p:spPr>
          <a:xfrm flipH="1">
            <a:off x="6199961" y="3655757"/>
            <a:ext cx="31363" cy="1853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a:stCxn id="13" idx="2"/>
          </p:cNvCxnSpPr>
          <p:nvPr/>
        </p:nvCxnSpPr>
        <p:spPr>
          <a:xfrm flipH="1">
            <a:off x="2514600" y="3546994"/>
            <a:ext cx="1703" cy="5830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angular"/>
          <p:cNvCxnSpPr/>
          <p:nvPr/>
        </p:nvCxnSpPr>
        <p:spPr>
          <a:xfrm>
            <a:off x="7018751" y="3273430"/>
            <a:ext cx="2274027" cy="92431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a:stCxn id="14" idx="1"/>
            <a:endCxn id="13" idx="3"/>
          </p:cNvCxnSpPr>
          <p:nvPr/>
        </p:nvCxnSpPr>
        <p:spPr>
          <a:xfrm flipH="1" flipV="1">
            <a:off x="3673030" y="3362328"/>
            <a:ext cx="1770866" cy="10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angular"/>
          <p:cNvCxnSpPr>
            <a:stCxn id="8" idx="2"/>
            <a:endCxn id="14" idx="0"/>
          </p:cNvCxnSpPr>
          <p:nvPr/>
        </p:nvCxnSpPr>
        <p:spPr>
          <a:xfrm rot="16200000" flipH="1">
            <a:off x="5013962" y="1853620"/>
            <a:ext cx="453628" cy="198109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37 CuadroTexto"/>
          <p:cNvSpPr txBox="1"/>
          <p:nvPr/>
        </p:nvSpPr>
        <p:spPr>
          <a:xfrm>
            <a:off x="4084320" y="3063240"/>
            <a:ext cx="1071127" cy="276999"/>
          </a:xfrm>
          <a:prstGeom prst="rect">
            <a:avLst/>
          </a:prstGeom>
          <a:noFill/>
        </p:spPr>
        <p:txBody>
          <a:bodyPr wrap="none" rtlCol="0">
            <a:spAutoFit/>
          </a:bodyPr>
          <a:lstStyle/>
          <a:p>
            <a:r>
              <a:rPr lang="es-CO" sz="1200" dirty="0" smtClean="0">
                <a:latin typeface="Arial" pitchFamily="34" charset="0"/>
                <a:cs typeface="Arial" pitchFamily="34" charset="0"/>
              </a:rPr>
              <a:t>12-24 meses</a:t>
            </a:r>
            <a:endParaRPr lang="es-CO" sz="1200" dirty="0">
              <a:latin typeface="Arial" pitchFamily="34" charset="0"/>
              <a:cs typeface="Arial" pitchFamily="34" charset="0"/>
            </a:endParaRPr>
          </a:p>
        </p:txBody>
      </p:sp>
      <p:sp>
        <p:nvSpPr>
          <p:cNvPr id="39" name="38 CuadroTexto"/>
          <p:cNvSpPr txBox="1"/>
          <p:nvPr/>
        </p:nvSpPr>
        <p:spPr>
          <a:xfrm>
            <a:off x="7482840" y="2973300"/>
            <a:ext cx="849913" cy="276999"/>
          </a:xfrm>
          <a:prstGeom prst="rect">
            <a:avLst/>
          </a:prstGeom>
          <a:noFill/>
        </p:spPr>
        <p:txBody>
          <a:bodyPr wrap="none" rtlCol="0">
            <a:spAutoFit/>
          </a:bodyPr>
          <a:lstStyle/>
          <a:p>
            <a:r>
              <a:rPr lang="es-CO" sz="1200" dirty="0" smtClean="0">
                <a:latin typeface="Arial" pitchFamily="34" charset="0"/>
                <a:cs typeface="Arial" pitchFamily="34" charset="0"/>
              </a:rPr>
              <a:t>12 meses</a:t>
            </a:r>
            <a:endParaRPr lang="es-CO" sz="1200" dirty="0">
              <a:latin typeface="Arial" pitchFamily="34" charset="0"/>
              <a:cs typeface="Arial" pitchFamily="34" charset="0"/>
            </a:endParaRPr>
          </a:p>
        </p:txBody>
      </p:sp>
      <p:sp>
        <p:nvSpPr>
          <p:cNvPr id="40" name="39 CuadroTexto"/>
          <p:cNvSpPr txBox="1"/>
          <p:nvPr/>
        </p:nvSpPr>
        <p:spPr>
          <a:xfrm rot="16200000">
            <a:off x="5638800" y="4389120"/>
            <a:ext cx="849913" cy="276999"/>
          </a:xfrm>
          <a:prstGeom prst="rect">
            <a:avLst/>
          </a:prstGeom>
          <a:noFill/>
        </p:spPr>
        <p:txBody>
          <a:bodyPr wrap="none" rtlCol="0">
            <a:spAutoFit/>
          </a:bodyPr>
          <a:lstStyle/>
          <a:p>
            <a:r>
              <a:rPr lang="es-CO" sz="1200" dirty="0" smtClean="0">
                <a:latin typeface="Arial" pitchFamily="34" charset="0"/>
                <a:cs typeface="Arial" pitchFamily="34" charset="0"/>
              </a:rPr>
              <a:t>12 meses</a:t>
            </a:r>
            <a:endParaRPr lang="es-CO"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Rectangle 1"/>
          <p:cNvSpPr>
            <a:spLocks noChangeArrowheads="1"/>
          </p:cNvSpPr>
          <p:nvPr/>
        </p:nvSpPr>
        <p:spPr bwMode="auto">
          <a:xfrm>
            <a:off x="1447800" y="2496979"/>
            <a:ext cx="8610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ea typeface="Times New Roman" pitchFamily="18" charset="0"/>
                <a:cs typeface="Arial" pitchFamily="34" charset="0"/>
              </a:rPr>
              <a:t>TEMA 11</a:t>
            </a: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cs typeface="Arial" pitchFamily="34" charset="0"/>
              </a:rPr>
              <a:t>PLAN DE GESTION INTEGRAL DE RESIDUOS SOLIDOS (PGIRS)</a:t>
            </a:r>
            <a:endParaRPr kumimoji="0" lang="es-CO" sz="3200" b="0" i="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4DA93B55-D7FF-464F-ACCD-41D5496A748B}"/>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6" name="Imagen 6">
            <a:extLst>
              <a:ext uri="{FF2B5EF4-FFF2-40B4-BE49-F238E27FC236}">
                <a16:creationId xmlns:a16="http://schemas.microsoft.com/office/drawing/2014/main" id="{F72B73DC-B8F1-7744-8E62-B16D42D02F1A}"/>
              </a:ext>
            </a:extLst>
          </p:cNvPr>
          <p:cNvPicPr>
            <a:picLocks noChangeAspect="1"/>
          </p:cNvPicPr>
          <p:nvPr/>
        </p:nvPicPr>
        <p:blipFill>
          <a:blip r:embed="rId3" cstate="print"/>
          <a:srcRect l="26250" t="29669" r="28750" b="3577"/>
          <a:stretch>
            <a:fillRect/>
          </a:stretch>
        </p:blipFill>
        <p:spPr>
          <a:xfrm>
            <a:off x="762000" y="3581400"/>
            <a:ext cx="3657600" cy="2743200"/>
          </a:xfrm>
          <a:prstGeom prst="rect">
            <a:avLst/>
          </a:prstGeom>
        </p:spPr>
      </p:pic>
      <p:sp>
        <p:nvSpPr>
          <p:cNvPr id="9" name="CuadroTexto 8">
            <a:extLst>
              <a:ext uri="{FF2B5EF4-FFF2-40B4-BE49-F238E27FC236}">
                <a16:creationId xmlns:a16="http://schemas.microsoft.com/office/drawing/2014/main" id="{0C8A5B2C-F76A-B54C-BDE2-2F3CF89B3A46}"/>
              </a:ext>
            </a:extLst>
          </p:cNvPr>
          <p:cNvSpPr txBox="1"/>
          <p:nvPr/>
        </p:nvSpPr>
        <p:spPr>
          <a:xfrm>
            <a:off x="3276600" y="2057400"/>
            <a:ext cx="5794460" cy="369332"/>
          </a:xfrm>
          <a:prstGeom prst="rect">
            <a:avLst/>
          </a:prstGeom>
          <a:noFill/>
        </p:spPr>
        <p:txBody>
          <a:bodyPr wrap="square" rtlCol="0">
            <a:spAutoFit/>
          </a:bodyPr>
          <a:lstStyle/>
          <a:p>
            <a:pPr algn="ctr"/>
            <a:r>
              <a:rPr lang="es-US" b="1" dirty="0" smtClean="0">
                <a:latin typeface="Arial" panose="020B0604020202020204" pitchFamily="34" charset="0"/>
                <a:cs typeface="Arial" panose="020B0604020202020204" pitchFamily="34" charset="0"/>
              </a:rPr>
              <a:t>Separación en la Fuente</a:t>
            </a:r>
            <a:endParaRPr lang="es-US" b="1" dirty="0">
              <a:latin typeface="Arial" panose="020B0604020202020204" pitchFamily="34" charset="0"/>
              <a:cs typeface="Arial" panose="020B0604020202020204" pitchFamily="34" charset="0"/>
            </a:endParaRPr>
          </a:p>
        </p:txBody>
      </p:sp>
      <p:sp>
        <p:nvSpPr>
          <p:cNvPr id="7" name="6 Rectángulo"/>
          <p:cNvSpPr/>
          <p:nvPr/>
        </p:nvSpPr>
        <p:spPr>
          <a:xfrm>
            <a:off x="2667000" y="2438400"/>
            <a:ext cx="6096000" cy="1261884"/>
          </a:xfrm>
          <a:prstGeom prst="rect">
            <a:avLst/>
          </a:prstGeom>
        </p:spPr>
        <p:txBody>
          <a:bodyPr wrap="square">
            <a:spAutoFit/>
          </a:bodyPr>
          <a:lstStyle/>
          <a:p>
            <a:pPr algn="just"/>
            <a:r>
              <a:rPr lang="es-CO" dirty="0" smtClean="0">
                <a:latin typeface="Arial" pitchFamily="34" charset="0"/>
                <a:cs typeface="Arial" pitchFamily="34" charset="0"/>
              </a:rPr>
              <a:t>Es la clasificación de los residuos sólidos en el sitio donde se generan para su posterior recuperación. </a:t>
            </a:r>
          </a:p>
          <a:p>
            <a:pPr algn="just"/>
            <a:endParaRPr lang="es-CO" sz="2000" dirty="0" smtClean="0">
              <a:latin typeface="Arial" pitchFamily="34" charset="0"/>
              <a:cs typeface="Arial" pitchFamily="34" charset="0"/>
            </a:endParaRPr>
          </a:p>
          <a:p>
            <a:pPr algn="r"/>
            <a:endParaRPr lang="es-CO" sz="2000" dirty="0" smtClean="0">
              <a:latin typeface="Arial" pitchFamily="34" charset="0"/>
              <a:cs typeface="Arial" pitchFamily="34" charset="0"/>
            </a:endParaRPr>
          </a:p>
        </p:txBody>
      </p:sp>
      <p:sp>
        <p:nvSpPr>
          <p:cNvPr id="8" name="CuadroTexto 7"/>
          <p:cNvSpPr txBox="1"/>
          <p:nvPr/>
        </p:nvSpPr>
        <p:spPr>
          <a:xfrm>
            <a:off x="4666312" y="3200400"/>
            <a:ext cx="7220888" cy="2585323"/>
          </a:xfrm>
          <a:prstGeom prst="rect">
            <a:avLst/>
          </a:prstGeom>
          <a:noFill/>
        </p:spPr>
        <p:txBody>
          <a:bodyPr wrap="none" rtlCol="0">
            <a:spAutoFit/>
          </a:bodyPr>
          <a:lstStyle/>
          <a:p>
            <a:pPr algn="just"/>
            <a:endParaRPr lang="es-MX" dirty="0">
              <a:latin typeface="Arial" panose="020B0604020202020204" pitchFamily="34" charset="0"/>
              <a:cs typeface="Arial" panose="020B0604020202020204" pitchFamily="34" charset="0"/>
            </a:endParaRPr>
          </a:p>
          <a:p>
            <a:pPr algn="just">
              <a:lnSpc>
                <a:spcPct val="200000"/>
              </a:lnSpc>
            </a:pPr>
            <a:r>
              <a:rPr lang="es-MX" b="1" dirty="0" smtClean="0">
                <a:latin typeface="Arial" panose="020B0604020202020204" pitchFamily="34" charset="0"/>
                <a:cs typeface="Arial" panose="020B0604020202020204" pitchFamily="34" charset="0"/>
              </a:rPr>
              <a:t>GIRS: GESTIÓN INTEGRAL DE RESIDUOS SOLIDOS.</a:t>
            </a:r>
          </a:p>
          <a:p>
            <a:pPr algn="just"/>
            <a:r>
              <a:rPr lang="es-MX" dirty="0" smtClean="0">
                <a:latin typeface="Arial" panose="020B0604020202020204" pitchFamily="34" charset="0"/>
                <a:cs typeface="Arial" panose="020B0604020202020204" pitchFamily="34" charset="0"/>
              </a:rPr>
              <a:t>Manejo generado dentro de la institución (donde se almacena, </a:t>
            </a:r>
          </a:p>
          <a:p>
            <a:pPr algn="just"/>
            <a:r>
              <a:rPr lang="es-MX" dirty="0" smtClean="0">
                <a:latin typeface="Arial" panose="020B0604020202020204" pitchFamily="34" charset="0"/>
                <a:cs typeface="Arial" panose="020B0604020202020204" pitchFamily="34" charset="0"/>
              </a:rPr>
              <a:t>como se disponen, gestión externa)</a:t>
            </a:r>
          </a:p>
          <a:p>
            <a:pPr algn="just"/>
            <a:endParaRPr lang="es-MX" dirty="0">
              <a:latin typeface="Arial" panose="020B0604020202020204" pitchFamily="34" charset="0"/>
              <a:cs typeface="Arial" panose="020B0604020202020204" pitchFamily="34" charset="0"/>
            </a:endParaRPr>
          </a:p>
          <a:p>
            <a:pPr algn="just">
              <a:lnSpc>
                <a:spcPct val="200000"/>
              </a:lnSpc>
            </a:pPr>
            <a:r>
              <a:rPr lang="es-MX" b="1" dirty="0" smtClean="0">
                <a:latin typeface="Arial" panose="020B0604020202020204" pitchFamily="34" charset="0"/>
                <a:cs typeface="Arial" panose="020B0604020202020204" pitchFamily="34" charset="0"/>
              </a:rPr>
              <a:t>PGIRS: PLAN DE GESTIÓN INTEGRAL DE RESIDUOS SOLIDOS.</a:t>
            </a:r>
          </a:p>
          <a:p>
            <a:pPr algn="just"/>
            <a:r>
              <a:rPr lang="es-MX" dirty="0" smtClean="0">
                <a:latin typeface="Arial" panose="020B0604020202020204" pitchFamily="34" charset="0"/>
                <a:cs typeface="Arial" panose="020B0604020202020204" pitchFamily="34" charset="0"/>
              </a:rPr>
              <a:t>Programa por escrito, documentos de protocolos de los residuos.</a:t>
            </a:r>
            <a:endParaRPr lang="en-US" dirty="0">
              <a:latin typeface="Arial" panose="020B0604020202020204" pitchFamily="34" charset="0"/>
              <a:cs typeface="Arial" panose="020B0604020202020204" pitchFamily="34" charset="0"/>
            </a:endParaRPr>
          </a:p>
        </p:txBody>
      </p:sp>
      <p:sp>
        <p:nvSpPr>
          <p:cNvPr id="2" name="Rectángulo 1"/>
          <p:cNvSpPr/>
          <p:nvPr/>
        </p:nvSpPr>
        <p:spPr>
          <a:xfrm>
            <a:off x="3276600" y="1230868"/>
            <a:ext cx="5951309" cy="369332"/>
          </a:xfrm>
          <a:prstGeom prst="rect">
            <a:avLst/>
          </a:prstGeom>
        </p:spPr>
        <p:txBody>
          <a:bodyPr wrap="none">
            <a:spAutoFit/>
          </a:bodyPr>
          <a:lstStyle/>
          <a:p>
            <a:r>
              <a:rPr lang="es-MX" b="1" dirty="0" smtClean="0">
                <a:latin typeface="Arial" panose="020B0604020202020204" pitchFamily="34" charset="0"/>
                <a:cs typeface="Arial" panose="020B0604020202020204" pitchFamily="34" charset="0"/>
              </a:rPr>
              <a:t>MIRS: MANEJO INTEGRAL DE RESIDUOS SOLIDOS.</a:t>
            </a:r>
            <a:endParaRPr lang="es-MX" b="1" dirty="0">
              <a:latin typeface="Arial" panose="020B0604020202020204" pitchFamily="34" charset="0"/>
              <a:cs typeface="Arial" panose="020B0604020202020204" pitchFamily="34" charset="0"/>
            </a:endParaRPr>
          </a:p>
        </p:txBody>
      </p:sp>
      <p:cxnSp>
        <p:nvCxnSpPr>
          <p:cNvPr id="4" name="Conector recto de flecha 3"/>
          <p:cNvCxnSpPr>
            <a:stCxn id="2" idx="2"/>
            <a:endCxn id="9" idx="0"/>
          </p:cNvCxnSpPr>
          <p:nvPr/>
        </p:nvCxnSpPr>
        <p:spPr>
          <a:xfrm flipH="1">
            <a:off x="6173830" y="1600200"/>
            <a:ext cx="784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9059696" y="6248400"/>
            <a:ext cx="2446504" cy="276999"/>
          </a:xfrm>
          <a:prstGeom prst="rect">
            <a:avLst/>
          </a:prstGeom>
        </p:spPr>
        <p:txBody>
          <a:bodyPr wrap="none">
            <a:spAutoFit/>
          </a:bodyPr>
          <a:lstStyle/>
          <a:p>
            <a:pPr algn="r"/>
            <a:r>
              <a:rPr lang="es-CO" sz="1200" i="1" dirty="0">
                <a:latin typeface="Arial" pitchFamily="34" charset="0"/>
                <a:cs typeface="Arial" pitchFamily="34" charset="0"/>
              </a:rPr>
              <a:t>FUENTE: Decreto 1713 de 2002</a:t>
            </a:r>
            <a:r>
              <a:rPr lang="es-CO" sz="1200" dirty="0">
                <a:latin typeface="Arial" pitchFamily="34" charset="0"/>
                <a:cs typeface="Arial" pitchFamily="34" charset="0"/>
              </a:rPr>
              <a:t> </a:t>
            </a:r>
          </a:p>
        </p:txBody>
      </p:sp>
    </p:spTree>
    <p:extLst>
      <p:ext uri="{BB962C8B-B14F-4D97-AF65-F5344CB8AC3E}">
        <p14:creationId xmlns:p14="http://schemas.microsoft.com/office/powerpoint/2010/main" val="423272655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1250731" y="2906645"/>
            <a:ext cx="5922579" cy="3785652"/>
          </a:xfrm>
          <a:prstGeom prst="rect">
            <a:avLst/>
          </a:prstGeom>
        </p:spPr>
        <p:txBody>
          <a:bodyPr wrap="square">
            <a:spAutoFit/>
          </a:bodyPr>
          <a:lstStyle/>
          <a:p>
            <a:r>
              <a:rPr lang="es-CO" sz="2400" dirty="0" smtClean="0">
                <a:latin typeface="Arial" pitchFamily="34" charset="0"/>
                <a:cs typeface="Arial" pitchFamily="34" charset="0"/>
              </a:rPr>
              <a:t>	Es el instrumento de planeación municipal o regional que contiene un conjunto ordenado de objetivos, metas, programas, proyectos, actividades y recursos definidos por uno o más entes territoriales para el manejo de los residuos sólidos.</a:t>
            </a:r>
          </a:p>
          <a:p>
            <a:r>
              <a:rPr lang="es-CO" sz="2400" i="1" dirty="0" smtClean="0">
                <a:latin typeface="Arial" pitchFamily="34" charset="0"/>
                <a:cs typeface="Arial" pitchFamily="34" charset="0"/>
              </a:rPr>
              <a:t>(Decreto 1077 de 2015 expedido por el Ministerio de Vivienda, Ciudad y Territorio).</a:t>
            </a:r>
            <a:endParaRPr lang="es-CO" sz="2400" i="1" dirty="0">
              <a:latin typeface="Arial" pitchFamily="34" charset="0"/>
              <a:cs typeface="Arial" pitchFamily="34" charset="0"/>
            </a:endParaRPr>
          </a:p>
        </p:txBody>
      </p:sp>
      <p:sp>
        <p:nvSpPr>
          <p:cNvPr id="7" name="Rectangle 1"/>
          <p:cNvSpPr>
            <a:spLocks noChangeArrowheads="1"/>
          </p:cNvSpPr>
          <p:nvPr/>
        </p:nvSpPr>
        <p:spPr bwMode="auto">
          <a:xfrm>
            <a:off x="1684283" y="1997701"/>
            <a:ext cx="8610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O" sz="2000"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s-CO" sz="2000" b="1" dirty="0" smtClean="0">
                <a:latin typeface="Arial" pitchFamily="34" charset="0"/>
                <a:cs typeface="Arial" pitchFamily="34" charset="0"/>
              </a:rPr>
              <a:t>PLAN DE GESTION INTEGRAL DE RESIDUOS SOLIDOS (PGIRS)</a:t>
            </a:r>
            <a:endParaRPr kumimoji="0" lang="es-CO" sz="2000" b="0" i="0" u="none" strike="noStrike" cap="none" normalizeH="0" baseline="0" dirty="0" smtClean="0">
              <a:ln>
                <a:noFill/>
              </a:ln>
              <a:effectLst/>
              <a:latin typeface="Arial" pitchFamily="34" charset="0"/>
              <a:cs typeface="Arial" pitchFamily="34" charset="0"/>
            </a:endParaRPr>
          </a:p>
        </p:txBody>
      </p:sp>
      <p:pic>
        <p:nvPicPr>
          <p:cNvPr id="8" name="7 Imagen" descr="images.png"/>
          <p:cNvPicPr>
            <a:picLocks noChangeAspect="1"/>
          </p:cNvPicPr>
          <p:nvPr/>
        </p:nvPicPr>
        <p:blipFill>
          <a:blip r:embed="rId3" cstate="print"/>
          <a:stretch>
            <a:fillRect/>
          </a:stretch>
        </p:blipFill>
        <p:spPr>
          <a:xfrm>
            <a:off x="7532139" y="2888865"/>
            <a:ext cx="2771775" cy="1647825"/>
          </a:xfrm>
          <a:prstGeom prst="rect">
            <a:avLst/>
          </a:prstGeom>
        </p:spPr>
      </p:pic>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30236" y="1008990"/>
            <a:ext cx="5514843" cy="400110"/>
          </a:xfrm>
          <a:prstGeom prst="rect">
            <a:avLst/>
          </a:prstGeom>
          <a:noFill/>
        </p:spPr>
        <p:txBody>
          <a:bodyPr wrap="none" rtlCol="0">
            <a:spAutoFit/>
          </a:bodyPr>
          <a:lstStyle/>
          <a:p>
            <a:r>
              <a:rPr lang="es-CO" sz="2000" b="1" dirty="0" smtClean="0">
                <a:latin typeface="Arial" pitchFamily="34" charset="0"/>
                <a:cs typeface="Arial" pitchFamily="34" charset="0"/>
              </a:rPr>
              <a:t>PLAN DE GESTION  INTEGRAL DE RESPEL</a:t>
            </a:r>
            <a:endParaRPr lang="es-CO" sz="2000" b="1" dirty="0">
              <a:latin typeface="Arial" pitchFamily="34" charset="0"/>
              <a:cs typeface="Arial" pitchFamily="34" charset="0"/>
            </a:endParaRPr>
          </a:p>
        </p:txBody>
      </p:sp>
      <p:pic>
        <p:nvPicPr>
          <p:cNvPr id="11"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CuadroTexto"/>
          <p:cNvSpPr txBox="1"/>
          <p:nvPr/>
        </p:nvSpPr>
        <p:spPr>
          <a:xfrm>
            <a:off x="5157835" y="1514250"/>
            <a:ext cx="2813655" cy="369332"/>
          </a:xfrm>
          <a:prstGeom prst="rect">
            <a:avLst/>
          </a:prstGeom>
          <a:noFill/>
        </p:spPr>
        <p:txBody>
          <a:bodyPr wrap="none" rtlCol="0">
            <a:spAutoFit/>
          </a:bodyPr>
          <a:lstStyle/>
          <a:p>
            <a:r>
              <a:rPr lang="es-CO" b="1" dirty="0" smtClean="0">
                <a:latin typeface="Arial" pitchFamily="34" charset="0"/>
                <a:cs typeface="Arial" pitchFamily="34" charset="0"/>
              </a:rPr>
              <a:t>ESTRUCTURA EL PLAN</a:t>
            </a:r>
            <a:endParaRPr lang="es-CO" b="1" dirty="0">
              <a:latin typeface="Arial" pitchFamily="34" charset="0"/>
              <a:cs typeface="Arial" pitchFamily="34" charset="0"/>
            </a:endParaRPr>
          </a:p>
        </p:txBody>
      </p:sp>
      <p:sp>
        <p:nvSpPr>
          <p:cNvPr id="5" name="4 CuadroTexto"/>
          <p:cNvSpPr txBox="1"/>
          <p:nvPr/>
        </p:nvSpPr>
        <p:spPr>
          <a:xfrm>
            <a:off x="1588957" y="2603788"/>
            <a:ext cx="7719933" cy="2246769"/>
          </a:xfrm>
          <a:prstGeom prst="rect">
            <a:avLst/>
          </a:prstGeom>
          <a:noFill/>
        </p:spPr>
        <p:txBody>
          <a:bodyPr wrap="square" rtlCol="0">
            <a:spAutoFit/>
          </a:bodyPr>
          <a:lstStyle/>
          <a:p>
            <a:pPr marL="342900" indent="-342900">
              <a:buFont typeface="+mj-lt"/>
              <a:buAutoNum type="arabicPeriod"/>
            </a:pPr>
            <a:r>
              <a:rPr lang="es-CO" sz="2000" dirty="0" smtClean="0">
                <a:latin typeface="Arial" pitchFamily="34" charset="0"/>
                <a:cs typeface="Arial" pitchFamily="34" charset="0"/>
              </a:rPr>
              <a:t>Procedimientos para la identificación y clasificación.</a:t>
            </a:r>
          </a:p>
          <a:p>
            <a:pPr marL="342900" indent="-342900">
              <a:buFont typeface="+mj-lt"/>
              <a:buAutoNum type="arabicPeriod"/>
            </a:pPr>
            <a:r>
              <a:rPr lang="es-CO" sz="2000" dirty="0" smtClean="0">
                <a:latin typeface="Arial" pitchFamily="34" charset="0"/>
                <a:cs typeface="Arial" pitchFamily="34" charset="0"/>
              </a:rPr>
              <a:t>Cuantificación y registro ante la autoridad.</a:t>
            </a:r>
          </a:p>
          <a:p>
            <a:pPr marL="342900" indent="-342900">
              <a:buFont typeface="+mj-lt"/>
              <a:buAutoNum type="arabicPeriod"/>
            </a:pPr>
            <a:r>
              <a:rPr lang="es-CO" sz="2000" dirty="0" smtClean="0">
                <a:latin typeface="Arial" pitchFamily="34" charset="0"/>
                <a:cs typeface="Arial" pitchFamily="34" charset="0"/>
              </a:rPr>
              <a:t>Alternativas de prevención y minimización.</a:t>
            </a:r>
          </a:p>
          <a:p>
            <a:pPr marL="342900" indent="-342900">
              <a:buFont typeface="+mj-lt"/>
              <a:buAutoNum type="arabicPeriod"/>
            </a:pPr>
            <a:r>
              <a:rPr lang="es-CO" sz="2000" dirty="0" smtClean="0">
                <a:latin typeface="Arial" pitchFamily="34" charset="0"/>
                <a:cs typeface="Arial" pitchFamily="34" charset="0"/>
              </a:rPr>
              <a:t>Manejo interno.</a:t>
            </a:r>
          </a:p>
          <a:p>
            <a:pPr marL="342900" indent="-342900">
              <a:buFont typeface="+mj-lt"/>
              <a:buAutoNum type="arabicPeriod"/>
            </a:pPr>
            <a:r>
              <a:rPr lang="es-CO" sz="2000" dirty="0" smtClean="0">
                <a:latin typeface="Arial" pitchFamily="34" charset="0"/>
                <a:cs typeface="Arial" pitchFamily="34" charset="0"/>
              </a:rPr>
              <a:t>Medidas de contingencia.</a:t>
            </a:r>
          </a:p>
          <a:p>
            <a:pPr marL="342900" indent="-342900">
              <a:buFont typeface="+mj-lt"/>
              <a:buAutoNum type="arabicPeriod"/>
            </a:pPr>
            <a:r>
              <a:rPr lang="es-CO" sz="2000" dirty="0" smtClean="0">
                <a:latin typeface="Arial" pitchFamily="34" charset="0"/>
                <a:cs typeface="Arial" pitchFamily="34" charset="0"/>
              </a:rPr>
              <a:t>Gestión fuera de la institución generadora.</a:t>
            </a:r>
          </a:p>
          <a:p>
            <a:pPr marL="342900" indent="-342900">
              <a:buFont typeface="+mj-lt"/>
              <a:buAutoNum type="arabicPeriod"/>
            </a:pPr>
            <a:r>
              <a:rPr lang="es-CO" sz="2000" dirty="0" smtClean="0">
                <a:latin typeface="Arial" pitchFamily="34" charset="0"/>
                <a:cs typeface="Arial" pitchFamily="34" charset="0"/>
              </a:rPr>
              <a:t>Ejecución, seguimiento y evaluación.</a:t>
            </a:r>
          </a:p>
        </p:txBody>
      </p:sp>
      <p:sp>
        <p:nvSpPr>
          <p:cNvPr id="12" name="11 CuadroTexto"/>
          <p:cNvSpPr txBox="1"/>
          <p:nvPr/>
        </p:nvSpPr>
        <p:spPr>
          <a:xfrm>
            <a:off x="8274536" y="5981073"/>
            <a:ext cx="2531462" cy="369332"/>
          </a:xfrm>
          <a:prstGeom prst="rect">
            <a:avLst/>
          </a:prstGeom>
          <a:noFill/>
        </p:spPr>
        <p:txBody>
          <a:bodyPr wrap="none" rtlCol="0">
            <a:spAutoFit/>
          </a:bodyPr>
          <a:lstStyle/>
          <a:p>
            <a:r>
              <a:rPr lang="es-CO" b="1" dirty="0" smtClean="0">
                <a:latin typeface="Arial" pitchFamily="34" charset="0"/>
                <a:cs typeface="Arial" pitchFamily="34" charset="0"/>
              </a:rPr>
              <a:t>Decreto 1076 de 2015</a:t>
            </a:r>
            <a:endParaRPr lang="es-CO"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9912" t="47917" r="25622" b="13542"/>
          <a:stretch>
            <a:fillRect/>
          </a:stretch>
        </p:blipFill>
        <p:spPr bwMode="auto">
          <a:xfrm>
            <a:off x="1828800" y="2895600"/>
            <a:ext cx="7086600" cy="2819400"/>
          </a:xfrm>
          <a:prstGeom prst="rect">
            <a:avLst/>
          </a:prstGeom>
          <a:noFill/>
          <a:ln w="9525">
            <a:noFill/>
            <a:miter lim="800000"/>
            <a:headEnd/>
            <a:tailEnd/>
          </a:ln>
        </p:spPr>
      </p:pic>
      <p:pic>
        <p:nvPicPr>
          <p:cNvPr id="7" name="Imagen 8">
            <a:extLst>
              <a:ext uri="{FF2B5EF4-FFF2-40B4-BE49-F238E27FC236}">
                <a16:creationId xmlns:a16="http://schemas.microsoft.com/office/drawing/2014/main" id="{E70C3E44-F762-944D-A962-3AF482D2EAC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5" name="4 CuadroTexto"/>
          <p:cNvSpPr txBox="1"/>
          <p:nvPr/>
        </p:nvSpPr>
        <p:spPr>
          <a:xfrm>
            <a:off x="3410233" y="1305194"/>
            <a:ext cx="6194324" cy="400110"/>
          </a:xfrm>
          <a:prstGeom prst="rect">
            <a:avLst/>
          </a:prstGeom>
          <a:noFill/>
        </p:spPr>
        <p:txBody>
          <a:bodyPr wrap="none" rtlCol="0">
            <a:spAutoFit/>
          </a:bodyPr>
          <a:lstStyle/>
          <a:p>
            <a:r>
              <a:rPr lang="es-CO" sz="2000" b="1" dirty="0" smtClean="0">
                <a:latin typeface="Arial" pitchFamily="34" charset="0"/>
                <a:cs typeface="Arial" pitchFamily="34" charset="0"/>
              </a:rPr>
              <a:t>1. Como identifico si mis residuos son RESPEL?.</a:t>
            </a:r>
            <a:endParaRPr lang="es-CO" sz="2000" b="1" dirty="0">
              <a:latin typeface="Arial" pitchFamily="34" charset="0"/>
              <a:cs typeface="Arial" pitchFamily="34" charset="0"/>
            </a:endParaRPr>
          </a:p>
        </p:txBody>
      </p:sp>
      <p:sp>
        <p:nvSpPr>
          <p:cNvPr id="6" name="5 CuadroTexto"/>
          <p:cNvSpPr txBox="1"/>
          <p:nvPr/>
        </p:nvSpPr>
        <p:spPr>
          <a:xfrm>
            <a:off x="1905000" y="2297668"/>
            <a:ext cx="3736920" cy="369332"/>
          </a:xfrm>
          <a:prstGeom prst="rect">
            <a:avLst/>
          </a:prstGeom>
          <a:noFill/>
        </p:spPr>
        <p:txBody>
          <a:bodyPr wrap="none" rtlCol="0">
            <a:spAutoFit/>
          </a:bodyPr>
          <a:lstStyle/>
          <a:p>
            <a:r>
              <a:rPr lang="es-CO" dirty="0" smtClean="0">
                <a:latin typeface="Arial" pitchFamily="34" charset="0"/>
                <a:cs typeface="Arial" pitchFamily="34" charset="0"/>
              </a:rPr>
              <a:t>Se base en los conceptos </a:t>
            </a:r>
            <a:r>
              <a:rPr lang="es-CO" dirty="0" smtClean="0">
                <a:solidFill>
                  <a:srgbClr val="FF0000"/>
                </a:solidFill>
                <a:latin typeface="Arial" pitchFamily="34" charset="0"/>
                <a:cs typeface="Arial" pitchFamily="34" charset="0"/>
              </a:rPr>
              <a:t>CRETIB</a:t>
            </a:r>
            <a:endParaRPr lang="es-CO"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73883701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63007" y="1072055"/>
            <a:ext cx="3767959" cy="369332"/>
          </a:xfrm>
          <a:prstGeom prst="rect">
            <a:avLst/>
          </a:prstGeom>
          <a:noFill/>
        </p:spPr>
        <p:txBody>
          <a:bodyPr wrap="square" rtlCol="0">
            <a:spAutoFit/>
          </a:bodyPr>
          <a:lstStyle/>
          <a:p>
            <a:pPr algn="ctr"/>
            <a:r>
              <a:rPr lang="es-CO" b="1" u="sng" dirty="0" smtClean="0">
                <a:latin typeface="Arial" pitchFamily="34" charset="0"/>
                <a:cs typeface="Arial" pitchFamily="34" charset="0"/>
              </a:rPr>
              <a:t>ESTRUCTURA DEL PGIRP</a:t>
            </a:r>
            <a:endParaRPr lang="es-CO" b="1" u="sng" dirty="0">
              <a:latin typeface="Arial" pitchFamily="34" charset="0"/>
              <a:cs typeface="Arial" pitchFamily="34" charset="0"/>
            </a:endParaRPr>
          </a:p>
        </p:txBody>
      </p:sp>
      <p:sp>
        <p:nvSpPr>
          <p:cNvPr id="5" name="4 Rectángulo"/>
          <p:cNvSpPr/>
          <p:nvPr/>
        </p:nvSpPr>
        <p:spPr>
          <a:xfrm>
            <a:off x="3846285" y="2540000"/>
            <a:ext cx="3207657" cy="348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latin typeface="Arial" pitchFamily="34" charset="0"/>
                <a:cs typeface="Arial" pitchFamily="34" charset="0"/>
              </a:rPr>
              <a:t>Decreto 1076 de 2015</a:t>
            </a:r>
            <a:endParaRPr lang="es-CO" sz="1400" dirty="0">
              <a:latin typeface="Arial" pitchFamily="34" charset="0"/>
              <a:cs typeface="Arial" pitchFamily="34" charset="0"/>
            </a:endParaRPr>
          </a:p>
        </p:txBody>
      </p:sp>
      <p:cxnSp>
        <p:nvCxnSpPr>
          <p:cNvPr id="10" name="9 Conector recto de flecha"/>
          <p:cNvCxnSpPr>
            <a:stCxn id="5" idx="2"/>
            <a:endCxn id="23" idx="0"/>
          </p:cNvCxnSpPr>
          <p:nvPr/>
        </p:nvCxnSpPr>
        <p:spPr>
          <a:xfrm>
            <a:off x="5450114" y="2888343"/>
            <a:ext cx="7258" cy="965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3033486" y="3643087"/>
            <a:ext cx="4876800" cy="14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7910279" y="3643086"/>
            <a:ext cx="0" cy="159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H="1">
            <a:off x="3004457" y="3643085"/>
            <a:ext cx="14514" cy="145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20 Rectángulo"/>
          <p:cNvSpPr/>
          <p:nvPr/>
        </p:nvSpPr>
        <p:spPr>
          <a:xfrm>
            <a:off x="1625598" y="3817257"/>
            <a:ext cx="1901371" cy="333829"/>
          </a:xfrm>
          <a:prstGeom prst="rect">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dirty="0" smtClean="0">
                <a:solidFill>
                  <a:schemeClr val="tx1"/>
                </a:solidFill>
                <a:latin typeface="Arial" pitchFamily="34" charset="0"/>
                <a:cs typeface="Arial" pitchFamily="34" charset="0"/>
              </a:rPr>
              <a:t>ACTIVIDADES</a:t>
            </a:r>
            <a:endParaRPr lang="es-CO" dirty="0">
              <a:solidFill>
                <a:schemeClr val="tx1"/>
              </a:solidFill>
              <a:latin typeface="Arial" pitchFamily="34" charset="0"/>
              <a:cs typeface="Arial" pitchFamily="34" charset="0"/>
            </a:endParaRPr>
          </a:p>
        </p:txBody>
      </p:sp>
      <p:sp>
        <p:nvSpPr>
          <p:cNvPr id="23" name="22 Rectángulo"/>
          <p:cNvSpPr/>
          <p:nvPr/>
        </p:nvSpPr>
        <p:spPr>
          <a:xfrm>
            <a:off x="4506686" y="3853542"/>
            <a:ext cx="1901371" cy="33382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dirty="0" smtClean="0">
                <a:solidFill>
                  <a:schemeClr val="tx1"/>
                </a:solidFill>
                <a:latin typeface="Arial" pitchFamily="34" charset="0"/>
                <a:cs typeface="Arial" pitchFamily="34" charset="0"/>
              </a:rPr>
              <a:t>COMPOSICIÓN</a:t>
            </a:r>
            <a:endParaRPr lang="es-CO" dirty="0">
              <a:solidFill>
                <a:schemeClr val="tx1"/>
              </a:solidFill>
              <a:latin typeface="Arial" pitchFamily="34" charset="0"/>
              <a:cs typeface="Arial" pitchFamily="34" charset="0"/>
            </a:endParaRPr>
          </a:p>
        </p:txBody>
      </p:sp>
      <p:sp>
        <p:nvSpPr>
          <p:cNvPr id="24" name="23 Rectángulo"/>
          <p:cNvSpPr/>
          <p:nvPr/>
        </p:nvSpPr>
        <p:spPr>
          <a:xfrm>
            <a:off x="7053935" y="3846286"/>
            <a:ext cx="1901371" cy="33382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CO" dirty="0" smtClean="0">
                <a:solidFill>
                  <a:schemeClr val="tx1"/>
                </a:solidFill>
                <a:latin typeface="Arial" pitchFamily="34" charset="0"/>
                <a:cs typeface="Arial" pitchFamily="34" charset="0"/>
              </a:rPr>
              <a:t>CORRIENTE</a:t>
            </a:r>
            <a:endParaRPr lang="es-CO" dirty="0">
              <a:solidFill>
                <a:schemeClr val="tx1"/>
              </a:solidFill>
              <a:latin typeface="Arial" pitchFamily="34" charset="0"/>
              <a:cs typeface="Arial" pitchFamily="34" charset="0"/>
            </a:endParaRPr>
          </a:p>
        </p:txBody>
      </p:sp>
      <p:sp>
        <p:nvSpPr>
          <p:cNvPr id="32" name="31 Rectángulo"/>
          <p:cNvSpPr/>
          <p:nvPr/>
        </p:nvSpPr>
        <p:spPr>
          <a:xfrm>
            <a:off x="1524000" y="4688115"/>
            <a:ext cx="2206171" cy="1132114"/>
          </a:xfrm>
          <a:prstGeom prst="rect">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dirty="0" smtClean="0">
                <a:solidFill>
                  <a:schemeClr val="tx1"/>
                </a:solidFill>
                <a:latin typeface="Arial" pitchFamily="34" charset="0"/>
                <a:cs typeface="Arial" pitchFamily="34" charset="0"/>
              </a:rPr>
              <a:t>Provenientes de una etapa productiva</a:t>
            </a:r>
          </a:p>
          <a:p>
            <a:pPr algn="ctr"/>
            <a:r>
              <a:rPr lang="es-CO" sz="1600" dirty="0" smtClean="0">
                <a:solidFill>
                  <a:schemeClr val="tx1"/>
                </a:solidFill>
                <a:latin typeface="Arial" pitchFamily="34" charset="0"/>
                <a:cs typeface="Arial" pitchFamily="34" charset="0"/>
              </a:rPr>
              <a:t>( Lista Y (Y1 aY18)</a:t>
            </a:r>
            <a:endParaRPr lang="es-CO" sz="1600" dirty="0">
              <a:solidFill>
                <a:schemeClr val="tx1"/>
              </a:solidFill>
              <a:latin typeface="Arial" pitchFamily="34" charset="0"/>
              <a:cs typeface="Arial" pitchFamily="34" charset="0"/>
            </a:endParaRPr>
          </a:p>
        </p:txBody>
      </p:sp>
      <p:sp>
        <p:nvSpPr>
          <p:cNvPr id="33" name="32 Flecha abajo"/>
          <p:cNvSpPr/>
          <p:nvPr/>
        </p:nvSpPr>
        <p:spPr>
          <a:xfrm>
            <a:off x="2438402" y="4238171"/>
            <a:ext cx="217715" cy="377372"/>
          </a:xfrm>
          <a:prstGeom prst="downArrow">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33 Rectángulo"/>
          <p:cNvSpPr/>
          <p:nvPr/>
        </p:nvSpPr>
        <p:spPr>
          <a:xfrm>
            <a:off x="4165600" y="4688115"/>
            <a:ext cx="2423885" cy="1770743"/>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dirty="0" smtClean="0">
                <a:solidFill>
                  <a:schemeClr val="tx1"/>
                </a:solidFill>
                <a:latin typeface="Arial" pitchFamily="34" charset="0"/>
                <a:cs typeface="Arial" pitchFamily="34" charset="0"/>
              </a:rPr>
              <a:t>Si contienen sustancias o compuestos de reconocida peligrosidad como Cromo, Arsénico, Zinc</a:t>
            </a:r>
          </a:p>
          <a:p>
            <a:pPr algn="ctr"/>
            <a:r>
              <a:rPr lang="es-CO" sz="1600" dirty="0" smtClean="0">
                <a:solidFill>
                  <a:schemeClr val="tx1"/>
                </a:solidFill>
                <a:latin typeface="Arial" pitchFamily="34" charset="0"/>
                <a:cs typeface="Arial" pitchFamily="34" charset="0"/>
              </a:rPr>
              <a:t>( Lista Y (Y19 a Y45)</a:t>
            </a:r>
            <a:endParaRPr lang="es-CO" sz="1600" dirty="0">
              <a:solidFill>
                <a:schemeClr val="tx1"/>
              </a:solidFill>
              <a:latin typeface="Arial" pitchFamily="34" charset="0"/>
              <a:cs typeface="Arial" pitchFamily="34" charset="0"/>
            </a:endParaRPr>
          </a:p>
        </p:txBody>
      </p:sp>
      <p:sp>
        <p:nvSpPr>
          <p:cNvPr id="35" name="34 Flecha abajo"/>
          <p:cNvSpPr/>
          <p:nvPr/>
        </p:nvSpPr>
        <p:spPr>
          <a:xfrm>
            <a:off x="5268687" y="4252686"/>
            <a:ext cx="232228" cy="36285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36 Rectángulo"/>
          <p:cNvSpPr/>
          <p:nvPr/>
        </p:nvSpPr>
        <p:spPr>
          <a:xfrm>
            <a:off x="7003135" y="4738915"/>
            <a:ext cx="2271494" cy="163285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600" dirty="0" smtClean="0">
                <a:solidFill>
                  <a:schemeClr val="tx1"/>
                </a:solidFill>
                <a:latin typeface="Arial" pitchFamily="34" charset="0"/>
                <a:cs typeface="Arial" pitchFamily="34" charset="0"/>
              </a:rPr>
              <a:t>Provenientes de procesos que usen sustancias peligrosas </a:t>
            </a:r>
          </a:p>
          <a:p>
            <a:pPr algn="ctr"/>
            <a:r>
              <a:rPr lang="es-CO" sz="1600" dirty="0" smtClean="0">
                <a:solidFill>
                  <a:schemeClr val="tx1"/>
                </a:solidFill>
                <a:latin typeface="Arial" pitchFamily="34" charset="0"/>
                <a:cs typeface="Arial" pitchFamily="34" charset="0"/>
              </a:rPr>
              <a:t>(Lista A)</a:t>
            </a:r>
            <a:endParaRPr lang="es-CO" sz="1600" dirty="0">
              <a:solidFill>
                <a:schemeClr val="tx1"/>
              </a:solidFill>
              <a:latin typeface="Arial" pitchFamily="34" charset="0"/>
              <a:cs typeface="Arial" pitchFamily="34" charset="0"/>
            </a:endParaRPr>
          </a:p>
        </p:txBody>
      </p:sp>
      <p:sp>
        <p:nvSpPr>
          <p:cNvPr id="38" name="37 Flecha abajo"/>
          <p:cNvSpPr/>
          <p:nvPr/>
        </p:nvSpPr>
        <p:spPr>
          <a:xfrm>
            <a:off x="7939314" y="4296229"/>
            <a:ext cx="188686" cy="33382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a:p>
        </p:txBody>
      </p:sp>
      <p:pic>
        <p:nvPicPr>
          <p:cNvPr id="39" name="Imagen 8">
            <a:extLst>
              <a:ext uri="{FF2B5EF4-FFF2-40B4-BE49-F238E27FC236}">
                <a16:creationId xmlns:a16="http://schemas.microsoft.com/office/drawing/2014/main" id="{8B59A8F4-EF42-F044-91B8-B5B43C5A5806}"/>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19" name="18 Rectángulo"/>
          <p:cNvSpPr/>
          <p:nvPr/>
        </p:nvSpPr>
        <p:spPr>
          <a:xfrm>
            <a:off x="3615478" y="1758434"/>
            <a:ext cx="3589444" cy="400110"/>
          </a:xfrm>
          <a:prstGeom prst="rect">
            <a:avLst/>
          </a:prstGeom>
        </p:spPr>
        <p:txBody>
          <a:bodyPr wrap="none">
            <a:spAutoFit/>
          </a:bodyPr>
          <a:lstStyle/>
          <a:p>
            <a:pPr algn="ctr"/>
            <a:r>
              <a:rPr lang="es-CO" sz="2000" b="1" dirty="0" smtClean="0">
                <a:latin typeface="Arial" pitchFamily="34" charset="0"/>
                <a:cs typeface="Arial" pitchFamily="34" charset="0"/>
              </a:rPr>
              <a:t>1. Identificación de RESPEL</a:t>
            </a:r>
            <a:endParaRPr lang="es-CO"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8B59A8F4-EF42-F044-91B8-B5B43C5A5806}"/>
              </a:ext>
            </a:extLst>
          </p:cNvPr>
          <p:cNvPicPr>
            <a:picLocks noChangeAspect="1"/>
          </p:cNvPicPr>
          <p:nvPr/>
        </p:nvPicPr>
        <p:blipFill>
          <a:blip r:embed="rId2" cstate="print"/>
          <a:stretch>
            <a:fillRect/>
          </a:stretch>
        </p:blipFill>
        <p:spPr>
          <a:xfrm>
            <a:off x="174171" y="476800"/>
            <a:ext cx="2274045" cy="1206858"/>
          </a:xfrm>
          <a:prstGeom prst="rect">
            <a:avLst/>
          </a:prstGeom>
        </p:spPr>
      </p:pic>
      <p:sp>
        <p:nvSpPr>
          <p:cNvPr id="5" name="4 Rectángulo"/>
          <p:cNvSpPr/>
          <p:nvPr/>
        </p:nvSpPr>
        <p:spPr>
          <a:xfrm>
            <a:off x="4024369" y="1049001"/>
            <a:ext cx="4285147" cy="400110"/>
          </a:xfrm>
          <a:prstGeom prst="rect">
            <a:avLst/>
          </a:prstGeom>
        </p:spPr>
        <p:txBody>
          <a:bodyPr wrap="none">
            <a:spAutoFit/>
          </a:bodyPr>
          <a:lstStyle/>
          <a:p>
            <a:pPr algn="ctr"/>
            <a:r>
              <a:rPr lang="es-CO" sz="2000" b="1" dirty="0" smtClean="0">
                <a:latin typeface="Arial" pitchFamily="34" charset="0"/>
                <a:cs typeface="Arial" pitchFamily="34" charset="0"/>
              </a:rPr>
              <a:t>2. Como cuantifico mis residuos?</a:t>
            </a:r>
            <a:endParaRPr lang="es-CO" sz="2000" b="1" dirty="0">
              <a:latin typeface="Arial" pitchFamily="34" charset="0"/>
              <a:cs typeface="Arial" pitchFamily="34" charset="0"/>
            </a:endParaRPr>
          </a:p>
        </p:txBody>
      </p:sp>
      <p:graphicFrame>
        <p:nvGraphicFramePr>
          <p:cNvPr id="6" name="5 Tabla"/>
          <p:cNvGraphicFramePr>
            <a:graphicFrameLocks noGrp="1"/>
          </p:cNvGraphicFramePr>
          <p:nvPr/>
        </p:nvGraphicFramePr>
        <p:xfrm>
          <a:off x="378365" y="1761758"/>
          <a:ext cx="11561378" cy="4852126"/>
        </p:xfrm>
        <a:graphic>
          <a:graphicData uri="http://schemas.openxmlformats.org/drawingml/2006/table">
            <a:tbl>
              <a:tblPr firstRow="1" bandRow="1">
                <a:tableStyleId>{5C22544A-7EE6-4342-B048-85BDC9FD1C3A}</a:tableStyleId>
              </a:tblPr>
              <a:tblGrid>
                <a:gridCol w="596133">
                  <a:extLst>
                    <a:ext uri="{9D8B030D-6E8A-4147-A177-3AD203B41FA5}">
                      <a16:colId xmlns:a16="http://schemas.microsoft.com/office/drawing/2014/main" val="20000"/>
                    </a:ext>
                  </a:extLst>
                </a:gridCol>
                <a:gridCol w="3257658">
                  <a:extLst>
                    <a:ext uri="{9D8B030D-6E8A-4147-A177-3AD203B41FA5}">
                      <a16:colId xmlns:a16="http://schemas.microsoft.com/office/drawing/2014/main" val="20001"/>
                    </a:ext>
                  </a:extLst>
                </a:gridCol>
                <a:gridCol w="1479737">
                  <a:extLst>
                    <a:ext uri="{9D8B030D-6E8A-4147-A177-3AD203B41FA5}">
                      <a16:colId xmlns:a16="http://schemas.microsoft.com/office/drawing/2014/main" val="20002"/>
                    </a:ext>
                  </a:extLst>
                </a:gridCol>
                <a:gridCol w="3066532">
                  <a:extLst>
                    <a:ext uri="{9D8B030D-6E8A-4147-A177-3AD203B41FA5}">
                      <a16:colId xmlns:a16="http://schemas.microsoft.com/office/drawing/2014/main" val="20003"/>
                    </a:ext>
                  </a:extLst>
                </a:gridCol>
                <a:gridCol w="1734207">
                  <a:extLst>
                    <a:ext uri="{9D8B030D-6E8A-4147-A177-3AD203B41FA5}">
                      <a16:colId xmlns:a16="http://schemas.microsoft.com/office/drawing/2014/main" val="20004"/>
                    </a:ext>
                  </a:extLst>
                </a:gridCol>
                <a:gridCol w="1427111">
                  <a:extLst>
                    <a:ext uri="{9D8B030D-6E8A-4147-A177-3AD203B41FA5}">
                      <a16:colId xmlns:a16="http://schemas.microsoft.com/office/drawing/2014/main" val="20005"/>
                    </a:ext>
                  </a:extLst>
                </a:gridCol>
              </a:tblGrid>
              <a:tr h="645886">
                <a:tc>
                  <a:txBody>
                    <a:bodyPr/>
                    <a:lstStyle/>
                    <a:p>
                      <a:pPr algn="ctr"/>
                      <a:r>
                        <a:rPr lang="es-CO" sz="1200" dirty="0" smtClean="0">
                          <a:latin typeface="Arial" pitchFamily="34" charset="0"/>
                          <a:cs typeface="Arial" pitchFamily="34" charset="0"/>
                        </a:rPr>
                        <a:t>N°</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RESPEL</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Corriente de Residuo</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Descripción del código</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CRETIP</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ESTADO</a:t>
                      </a:r>
                      <a:endParaRPr lang="es-CO" sz="1200" dirty="0">
                        <a:latin typeface="Arial" pitchFamily="34" charset="0"/>
                        <a:cs typeface="Arial" pitchFamily="34" charset="0"/>
                      </a:endParaRPr>
                    </a:p>
                  </a:txBody>
                  <a:tcPr/>
                </a:tc>
                <a:extLst>
                  <a:ext uri="{0D108BD9-81ED-4DB2-BD59-A6C34878D82A}">
                    <a16:rowId xmlns:a16="http://schemas.microsoft.com/office/drawing/2014/main" val="10000"/>
                  </a:ext>
                </a:extLst>
              </a:tr>
              <a:tr h="976291">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3</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Aguas</a:t>
                      </a:r>
                      <a:r>
                        <a:rPr lang="es-CO" sz="1200" baseline="0" dirty="0" smtClean="0">
                          <a:latin typeface="Arial" pitchFamily="34" charset="0"/>
                          <a:cs typeface="Arial" pitchFamily="34" charset="0"/>
                        </a:rPr>
                        <a:t> residuales contaminadas con colorantes o pigmentos (Residuos líquidos)</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Y1</a:t>
                      </a:r>
                    </a:p>
                    <a:p>
                      <a:pPr algn="ctr"/>
                      <a:r>
                        <a:rPr lang="es-CO" sz="1200" baseline="0" dirty="0" smtClean="0">
                          <a:latin typeface="Arial" pitchFamily="34" charset="0"/>
                          <a:cs typeface="Arial" pitchFamily="34" charset="0"/>
                        </a:rPr>
                        <a:t> A4070</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Desechos resultantes de la </a:t>
                      </a:r>
                      <a:r>
                        <a:rPr lang="es-CO" sz="1200" dirty="0" err="1" smtClean="0">
                          <a:latin typeface="Arial" pitchFamily="34" charset="0"/>
                          <a:cs typeface="Arial" pitchFamily="34" charset="0"/>
                        </a:rPr>
                        <a:t>produccion</a:t>
                      </a:r>
                      <a:r>
                        <a:rPr lang="es-CO" sz="1200" dirty="0" smtClean="0">
                          <a:latin typeface="Arial" pitchFamily="34" charset="0"/>
                          <a:cs typeface="Arial" pitchFamily="34" charset="0"/>
                        </a:rPr>
                        <a:t>,</a:t>
                      </a:r>
                      <a:r>
                        <a:rPr lang="es-CO" sz="1200" baseline="0" dirty="0" smtClean="0">
                          <a:latin typeface="Arial" pitchFamily="34" charset="0"/>
                          <a:cs typeface="Arial" pitchFamily="34" charset="0"/>
                        </a:rPr>
                        <a:t> </a:t>
                      </a:r>
                      <a:r>
                        <a:rPr lang="es-CO" sz="1200" baseline="0" dirty="0" err="1" smtClean="0">
                          <a:latin typeface="Arial" pitchFamily="34" charset="0"/>
                          <a:cs typeface="Arial" pitchFamily="34" charset="0"/>
                        </a:rPr>
                        <a:t>preparacion</a:t>
                      </a:r>
                      <a:r>
                        <a:rPr lang="es-CO" sz="1200" baseline="0" dirty="0" smtClean="0">
                          <a:latin typeface="Arial" pitchFamily="34" charset="0"/>
                          <a:cs typeface="Arial" pitchFamily="34" charset="0"/>
                        </a:rPr>
                        <a:t> y </a:t>
                      </a:r>
                      <a:r>
                        <a:rPr lang="es-CO" sz="1200" baseline="0" dirty="0" err="1" smtClean="0">
                          <a:latin typeface="Arial" pitchFamily="34" charset="0"/>
                          <a:cs typeface="Arial" pitchFamily="34" charset="0"/>
                        </a:rPr>
                        <a:t>utilizacion</a:t>
                      </a:r>
                      <a:r>
                        <a:rPr lang="es-CO" sz="1200" baseline="0" dirty="0" smtClean="0">
                          <a:latin typeface="Arial" pitchFamily="34" charset="0"/>
                          <a:cs typeface="Arial" pitchFamily="34" charset="0"/>
                        </a:rPr>
                        <a:t> de tintas, colorantes pigmentos, pinturas, lacas o barnices </a:t>
                      </a:r>
                      <a:r>
                        <a:rPr lang="es-CO" sz="1200" baseline="0" dirty="0" err="1" smtClean="0">
                          <a:latin typeface="Arial" pitchFamily="34" charset="0"/>
                          <a:cs typeface="Arial" pitchFamily="34" charset="0"/>
                        </a:rPr>
                        <a:t>exclusion</a:t>
                      </a:r>
                      <a:r>
                        <a:rPr lang="es-CO" sz="1200" baseline="0" dirty="0" smtClean="0">
                          <a:latin typeface="Arial" pitchFamily="34" charset="0"/>
                          <a:cs typeface="Arial" pitchFamily="34" charset="0"/>
                        </a:rPr>
                        <a:t> de los desechos especificados en la lista B ( </a:t>
                      </a:r>
                      <a:r>
                        <a:rPr lang="es-CO" sz="1200" baseline="0" dirty="0" err="1" smtClean="0">
                          <a:latin typeface="Arial" pitchFamily="34" charset="0"/>
                          <a:cs typeface="Arial" pitchFamily="34" charset="0"/>
                        </a:rPr>
                        <a:t>Vease</a:t>
                      </a:r>
                      <a:r>
                        <a:rPr lang="es-CO" sz="1200" baseline="0" dirty="0" smtClean="0">
                          <a:latin typeface="Arial" pitchFamily="34" charset="0"/>
                          <a:cs typeface="Arial" pitchFamily="34" charset="0"/>
                        </a:rPr>
                        <a:t>, el apartado correspondiente en la lista B )</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Toxicida</a:t>
                      </a:r>
                      <a:r>
                        <a:rPr lang="es-CO" sz="1200" baseline="0" dirty="0" smtClean="0">
                          <a:latin typeface="Arial" pitchFamily="34" charset="0"/>
                          <a:cs typeface="Arial" pitchFamily="34" charset="0"/>
                        </a:rPr>
                        <a:t>d</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Liquido</a:t>
                      </a:r>
                      <a:endParaRPr lang="es-CO" sz="1200" dirty="0">
                        <a:latin typeface="Arial" pitchFamily="34" charset="0"/>
                        <a:cs typeface="Arial" pitchFamily="34" charset="0"/>
                      </a:endParaRPr>
                    </a:p>
                  </a:txBody>
                  <a:tcPr/>
                </a:tc>
                <a:extLst>
                  <a:ext uri="{0D108BD9-81ED-4DB2-BD59-A6C34878D82A}">
                    <a16:rowId xmlns:a16="http://schemas.microsoft.com/office/drawing/2014/main" val="10001"/>
                  </a:ext>
                </a:extLst>
              </a:tr>
              <a:tr h="976291">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4</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Empaques de plástico, de cartón o papel, (EPP), jeringas</a:t>
                      </a:r>
                      <a:r>
                        <a:rPr lang="es-CO" sz="1200" baseline="0" dirty="0" smtClean="0">
                          <a:latin typeface="Arial" pitchFamily="34" charset="0"/>
                          <a:cs typeface="Arial" pitchFamily="34" charset="0"/>
                        </a:rPr>
                        <a:t> y material absorbente contaminado con pegantes o resinas (</a:t>
                      </a:r>
                      <a:r>
                        <a:rPr lang="es-CO" sz="1200" baseline="0" dirty="0" err="1" smtClean="0">
                          <a:latin typeface="Arial" pitchFamily="34" charset="0"/>
                          <a:cs typeface="Arial" pitchFamily="34" charset="0"/>
                        </a:rPr>
                        <a:t>pagaucho</a:t>
                      </a:r>
                      <a:r>
                        <a:rPr lang="es-CO" sz="1200" baseline="0" dirty="0" smtClean="0">
                          <a:latin typeface="Arial" pitchFamily="34" charset="0"/>
                          <a:cs typeface="Arial" pitchFamily="34" charset="0"/>
                        </a:rPr>
                        <a:t>, </a:t>
                      </a:r>
                      <a:r>
                        <a:rPr lang="es-CO" sz="1200" baseline="0" dirty="0" err="1" smtClean="0">
                          <a:latin typeface="Arial" pitchFamily="34" charset="0"/>
                          <a:cs typeface="Arial" pitchFamily="34" charset="0"/>
                        </a:rPr>
                        <a:t>superborde</a:t>
                      </a:r>
                      <a:r>
                        <a:rPr lang="es-CO" sz="1200" baseline="0" dirty="0" smtClean="0">
                          <a:latin typeface="Arial" pitchFamily="34" charset="0"/>
                          <a:cs typeface="Arial" pitchFamily="34" charset="0"/>
                        </a:rPr>
                        <a:t>)</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Y13</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Desechos resultantes de la producción,</a:t>
                      </a:r>
                      <a:r>
                        <a:rPr lang="es-CO" sz="1200" baseline="0" dirty="0" smtClean="0">
                          <a:latin typeface="Arial" pitchFamily="34" charset="0"/>
                          <a:cs typeface="Arial" pitchFamily="34" charset="0"/>
                        </a:rPr>
                        <a:t> reparación y </a:t>
                      </a:r>
                      <a:r>
                        <a:rPr lang="es-CO" sz="1200" baseline="0" dirty="0" err="1" smtClean="0">
                          <a:latin typeface="Arial" pitchFamily="34" charset="0"/>
                          <a:cs typeface="Arial" pitchFamily="34" charset="0"/>
                        </a:rPr>
                        <a:t>utilizacion</a:t>
                      </a:r>
                      <a:r>
                        <a:rPr lang="es-CO" sz="1200" baseline="0" dirty="0" smtClean="0">
                          <a:latin typeface="Arial" pitchFamily="34" charset="0"/>
                          <a:cs typeface="Arial" pitchFamily="34" charset="0"/>
                        </a:rPr>
                        <a:t> de resinas, </a:t>
                      </a:r>
                      <a:r>
                        <a:rPr lang="es-CO" sz="1200" baseline="0" dirty="0" err="1" smtClean="0">
                          <a:latin typeface="Arial" pitchFamily="34" charset="0"/>
                          <a:cs typeface="Arial" pitchFamily="34" charset="0"/>
                        </a:rPr>
                        <a:t>latex</a:t>
                      </a:r>
                      <a:r>
                        <a:rPr lang="es-CO" sz="1200" baseline="0" dirty="0" smtClean="0">
                          <a:latin typeface="Arial" pitchFamily="34" charset="0"/>
                          <a:cs typeface="Arial" pitchFamily="34" charset="0"/>
                        </a:rPr>
                        <a:t>, </a:t>
                      </a:r>
                      <a:r>
                        <a:rPr lang="es-CO" sz="1200" baseline="0" dirty="0" err="1" smtClean="0">
                          <a:latin typeface="Arial" pitchFamily="34" charset="0"/>
                          <a:cs typeface="Arial" pitchFamily="34" charset="0"/>
                        </a:rPr>
                        <a:t>plastiificantes</a:t>
                      </a:r>
                      <a:r>
                        <a:rPr lang="es-CO" sz="1200" baseline="0" dirty="0" smtClean="0">
                          <a:latin typeface="Arial" pitchFamily="34" charset="0"/>
                          <a:cs typeface="Arial" pitchFamily="34" charset="0"/>
                        </a:rPr>
                        <a:t> o colas y adhesivos. Excepto los desechos especificados en la lista B (véase el apartado correspondiente en la lista B B4020</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Inflamabilidad Toxicidad</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Solido</a:t>
                      </a:r>
                      <a:endParaRPr lang="es-CO" sz="1200" dirty="0">
                        <a:latin typeface="Arial" pitchFamily="34" charset="0"/>
                        <a:cs typeface="Arial" pitchFamily="34" charset="0"/>
                      </a:endParaRPr>
                    </a:p>
                  </a:txBody>
                  <a:tcPr/>
                </a:tc>
                <a:extLst>
                  <a:ext uri="{0D108BD9-81ED-4DB2-BD59-A6C34878D82A}">
                    <a16:rowId xmlns:a16="http://schemas.microsoft.com/office/drawing/2014/main" val="10002"/>
                  </a:ext>
                </a:extLst>
              </a:tr>
              <a:tr h="976291">
                <a:tc>
                  <a:txBody>
                    <a:bodyPr/>
                    <a:lstStyle/>
                    <a:p>
                      <a:pPr algn="ctr"/>
                      <a:r>
                        <a:rPr lang="es-CO" sz="1200" dirty="0" smtClean="0">
                          <a:latin typeface="Arial" pitchFamily="34" charset="0"/>
                          <a:cs typeface="Arial" pitchFamily="34" charset="0"/>
                        </a:rPr>
                        <a:t>5</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Barredura de polvillos de productos </a:t>
                      </a:r>
                      <a:r>
                        <a:rPr lang="es-CO" sz="1200" dirty="0" err="1" smtClean="0">
                          <a:latin typeface="Arial" pitchFamily="34" charset="0"/>
                          <a:cs typeface="Arial" pitchFamily="34" charset="0"/>
                        </a:rPr>
                        <a:t>quimicos</a:t>
                      </a:r>
                      <a:r>
                        <a:rPr lang="es-CO" sz="1200" dirty="0" smtClean="0">
                          <a:latin typeface="Arial" pitchFamily="34" charset="0"/>
                          <a:cs typeface="Arial" pitchFamily="34" charset="0"/>
                        </a:rPr>
                        <a:t> que se generan durante actividades de aseo del </a:t>
                      </a:r>
                      <a:r>
                        <a:rPr lang="es-CO" sz="1200" dirty="0" err="1" smtClean="0">
                          <a:latin typeface="Arial" pitchFamily="34" charset="0"/>
                          <a:cs typeface="Arial" pitchFamily="34" charset="0"/>
                        </a:rPr>
                        <a:t>area</a:t>
                      </a:r>
                      <a:r>
                        <a:rPr lang="es-CO" sz="1200" dirty="0" smtClean="0">
                          <a:latin typeface="Arial" pitchFamily="34" charset="0"/>
                          <a:cs typeface="Arial" pitchFamily="34" charset="0"/>
                        </a:rPr>
                        <a:t> de almacenamiento de productos </a:t>
                      </a:r>
                      <a:r>
                        <a:rPr lang="es-CO" sz="1200" dirty="0" err="1" smtClean="0">
                          <a:latin typeface="Arial" pitchFamily="34" charset="0"/>
                          <a:cs typeface="Arial" pitchFamily="34" charset="0"/>
                        </a:rPr>
                        <a:t>quimicos</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A4140</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Desechos</a:t>
                      </a:r>
                      <a:r>
                        <a:rPr lang="es-CO" sz="1200" baseline="0" dirty="0" smtClean="0">
                          <a:latin typeface="Arial" pitchFamily="34" charset="0"/>
                          <a:cs typeface="Arial" pitchFamily="34" charset="0"/>
                        </a:rPr>
                        <a:t> consistentes o que contienen productos químicos que no responden a las especificaciones o caducados.</a:t>
                      </a:r>
                    </a:p>
                    <a:p>
                      <a:pPr algn="ctr"/>
                      <a:r>
                        <a:rPr lang="es-CO" sz="1200" baseline="0" dirty="0" smtClean="0">
                          <a:latin typeface="Arial" pitchFamily="34" charset="0"/>
                          <a:cs typeface="Arial" pitchFamily="34" charset="0"/>
                        </a:rPr>
                        <a:t>Correspondientes a las categorías  del anexo I y que muestran las características Peligrosas del Anexo III</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err="1" smtClean="0">
                          <a:latin typeface="Arial" pitchFamily="34" charset="0"/>
                          <a:cs typeface="Arial" pitchFamily="34" charset="0"/>
                        </a:rPr>
                        <a:t>Infalmabilidad</a:t>
                      </a: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Toxicidad</a:t>
                      </a:r>
                    </a:p>
                    <a:p>
                      <a:pPr algn="ctr"/>
                      <a:r>
                        <a:rPr lang="es-CO" sz="1200" dirty="0" smtClean="0">
                          <a:latin typeface="Arial" pitchFamily="34" charset="0"/>
                          <a:cs typeface="Arial" pitchFamily="34" charset="0"/>
                        </a:rPr>
                        <a:t>Corrosividad</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Sólido líquido</a:t>
                      </a:r>
                      <a:endParaRPr lang="es-CO" sz="1200" dirty="0">
                        <a:latin typeface="Arial" pitchFamily="34" charset="0"/>
                        <a:cs typeface="Arial" pitchFamily="34" charset="0"/>
                      </a:endParaRPr>
                    </a:p>
                  </a:txBody>
                  <a:tcPr/>
                </a:tc>
                <a:extLst>
                  <a:ext uri="{0D108BD9-81ED-4DB2-BD59-A6C34878D82A}">
                    <a16:rowId xmlns:a16="http://schemas.microsoft.com/office/drawing/2014/main" val="10003"/>
                  </a:ext>
                </a:extLst>
              </a:tr>
              <a:tr h="516860">
                <a:tc>
                  <a:txBody>
                    <a:bodyPr/>
                    <a:lstStyle/>
                    <a:p>
                      <a:pPr algn="ctr"/>
                      <a:r>
                        <a:rPr lang="es-CO" sz="1200" dirty="0" smtClean="0">
                          <a:latin typeface="Arial" pitchFamily="34" charset="0"/>
                          <a:cs typeface="Arial" pitchFamily="34" charset="0"/>
                        </a:rPr>
                        <a:t>6</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 Productos químicos         caducados  o contaminados que  presenten características de peligrosidad.</a:t>
                      </a:r>
                      <a:endParaRPr lang="es-CO" sz="1200" dirty="0">
                        <a:latin typeface="Arial" pitchFamily="34" charset="0"/>
                        <a:cs typeface="Arial" pitchFamily="34" charset="0"/>
                      </a:endParaRPr>
                    </a:p>
                  </a:txBody>
                  <a:tcPr/>
                </a:tc>
                <a:tc>
                  <a:txBody>
                    <a:bodyPr/>
                    <a:lstStyle/>
                    <a:p>
                      <a:pPr algn="ctr"/>
                      <a:endParaRPr lang="es-CO" sz="1200" dirty="0">
                        <a:latin typeface="Arial" pitchFamily="34" charset="0"/>
                        <a:cs typeface="Arial" pitchFamily="34" charset="0"/>
                      </a:endParaRPr>
                    </a:p>
                  </a:txBody>
                  <a:tcPr/>
                </a:tc>
                <a:tc>
                  <a:txBody>
                    <a:bodyPr/>
                    <a:lstStyle/>
                    <a:p>
                      <a:pPr algn="ctr"/>
                      <a:endParaRPr lang="es-CO" sz="1200">
                        <a:latin typeface="Arial" pitchFamily="34" charset="0"/>
                        <a:cs typeface="Arial" pitchFamily="34" charset="0"/>
                      </a:endParaRPr>
                    </a:p>
                  </a:txBody>
                  <a:tcPr/>
                </a:tc>
                <a:tc>
                  <a:txBody>
                    <a:bodyPr/>
                    <a:lstStyle/>
                    <a:p>
                      <a:pPr algn="ctr"/>
                      <a:endParaRPr lang="es-CO" sz="1200" dirty="0">
                        <a:latin typeface="Arial" pitchFamily="34" charset="0"/>
                        <a:cs typeface="Arial" pitchFamily="34" charset="0"/>
                      </a:endParaRPr>
                    </a:p>
                  </a:txBody>
                  <a:tcPr/>
                </a:tc>
                <a:tc>
                  <a:txBody>
                    <a:bodyPr/>
                    <a:lstStyle/>
                    <a:p>
                      <a:pPr algn="ctr"/>
                      <a:endParaRPr lang="es-CO" sz="12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sp>
        <p:nvSpPr>
          <p:cNvPr id="9" name="8 Rectángulo"/>
          <p:cNvSpPr/>
          <p:nvPr/>
        </p:nvSpPr>
        <p:spPr>
          <a:xfrm>
            <a:off x="4466900" y="619372"/>
            <a:ext cx="3296736" cy="369332"/>
          </a:xfrm>
          <a:prstGeom prst="rect">
            <a:avLst/>
          </a:prstGeom>
        </p:spPr>
        <p:txBody>
          <a:bodyPr wrap="none">
            <a:spAutoFit/>
          </a:bodyPr>
          <a:lstStyle/>
          <a:p>
            <a:pPr algn="ctr"/>
            <a:r>
              <a:rPr lang="es-CO" b="1" u="sng" dirty="0" smtClean="0">
                <a:latin typeface="Arial" pitchFamily="34" charset="0"/>
                <a:cs typeface="Arial" pitchFamily="34" charset="0"/>
              </a:rPr>
              <a:t>COMPONENTES DEL PGIRP</a:t>
            </a:r>
            <a:endParaRPr lang="es-CO"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6">
            <a:extLst>
              <a:ext uri="{FF2B5EF4-FFF2-40B4-BE49-F238E27FC236}">
                <a16:creationId xmlns:a16="http://schemas.microsoft.com/office/drawing/2014/main" id="{AC28C6A9-20D8-D840-B3BC-3984B93B0A91}"/>
              </a:ext>
            </a:extLst>
          </p:cNvPr>
          <p:cNvSpPr txBox="1"/>
          <p:nvPr/>
        </p:nvSpPr>
        <p:spPr>
          <a:xfrm>
            <a:off x="2133600" y="2209800"/>
            <a:ext cx="6119812"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LEGISLACIÓN</a:t>
            </a:r>
            <a:endParaRPr lang="es-US" sz="2000" dirty="0"/>
          </a:p>
        </p:txBody>
      </p:sp>
      <p:sp>
        <p:nvSpPr>
          <p:cNvPr id="5" name="CuadroTexto 9">
            <a:extLst>
              <a:ext uri="{FF2B5EF4-FFF2-40B4-BE49-F238E27FC236}">
                <a16:creationId xmlns:a16="http://schemas.microsoft.com/office/drawing/2014/main" id="{76057F3F-D4F7-8D4A-B9F7-37FCA0B878F4}"/>
              </a:ext>
            </a:extLst>
          </p:cNvPr>
          <p:cNvSpPr txBox="1"/>
          <p:nvPr/>
        </p:nvSpPr>
        <p:spPr>
          <a:xfrm>
            <a:off x="1752600" y="3048000"/>
            <a:ext cx="8090297" cy="1631216"/>
          </a:xfrm>
          <a:prstGeom prst="rect">
            <a:avLst/>
          </a:prstGeom>
          <a:noFill/>
        </p:spPr>
        <p:txBody>
          <a:bodyPr wrap="square" rtlCol="0">
            <a:spAutoFit/>
          </a:bodyPr>
          <a:lstStyle/>
          <a:p>
            <a:r>
              <a:rPr lang="es-CO" sz="2000" b="1" dirty="0" smtClean="0">
                <a:latin typeface="Arial" pitchFamily="34" charset="0"/>
                <a:cs typeface="Arial" pitchFamily="34" charset="0"/>
              </a:rPr>
              <a:t>RESOLUCIÓN 1362 DE 2007</a:t>
            </a:r>
            <a:endParaRPr lang="es-US" sz="2000" b="1" dirty="0" smtClean="0">
              <a:latin typeface="Arial" pitchFamily="34" charset="0"/>
              <a:cs typeface="Arial" pitchFamily="34" charset="0"/>
            </a:endParaRPr>
          </a:p>
          <a:p>
            <a:endParaRPr lang="es-US" sz="2000" b="1" dirty="0">
              <a:latin typeface="Arial" panose="020B0604020202020204" pitchFamily="34" charset="0"/>
              <a:cs typeface="Arial" panose="020B0604020202020204" pitchFamily="34" charset="0"/>
            </a:endParaRPr>
          </a:p>
          <a:p>
            <a:r>
              <a:rPr lang="es-CO" sz="2000" dirty="0">
                <a:latin typeface="Arial" pitchFamily="34" charset="0"/>
                <a:cs typeface="Arial" pitchFamily="34" charset="0"/>
              </a:rPr>
              <a:t>P</a:t>
            </a:r>
            <a:r>
              <a:rPr lang="es-CO" sz="2000" dirty="0" smtClean="0">
                <a:latin typeface="Arial" pitchFamily="34" charset="0"/>
                <a:cs typeface="Arial" pitchFamily="34" charset="0"/>
              </a:rPr>
              <a:t>or la cual se establece los requisitos y el procedimiento para el manejo de generadores de residuos o desechos peligrosos, a que hacen referencia los artículos 27 y 28 </a:t>
            </a:r>
            <a:r>
              <a:rPr lang="es-CO" sz="2000" smtClean="0">
                <a:latin typeface="Arial" pitchFamily="34" charset="0"/>
                <a:cs typeface="Arial" pitchFamily="34" charset="0"/>
              </a:rPr>
              <a:t>de decreto </a:t>
            </a:r>
            <a:r>
              <a:rPr lang="es-CO" sz="2000" dirty="0" smtClean="0">
                <a:latin typeface="Arial" pitchFamily="34" charset="0"/>
                <a:cs typeface="Arial" pitchFamily="34" charset="0"/>
              </a:rPr>
              <a:t>4741 del 2005.</a:t>
            </a:r>
            <a:endParaRPr lang="es-US" sz="2000" dirty="0">
              <a:latin typeface="Arial" pitchFamily="34" charset="0"/>
              <a:cs typeface="Arial" pitchFamily="34" charset="0"/>
            </a:endParaRPr>
          </a:p>
        </p:txBody>
      </p:sp>
      <p:pic>
        <p:nvPicPr>
          <p:cNvPr id="8"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27366391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745166" y="575844"/>
            <a:ext cx="3296736" cy="369332"/>
          </a:xfrm>
          <a:prstGeom prst="rect">
            <a:avLst/>
          </a:prstGeom>
        </p:spPr>
        <p:txBody>
          <a:bodyPr wrap="none">
            <a:spAutoFit/>
          </a:bodyPr>
          <a:lstStyle/>
          <a:p>
            <a:pPr algn="ctr"/>
            <a:r>
              <a:rPr lang="es-CO" b="1" u="sng" dirty="0" smtClean="0">
                <a:latin typeface="Arial" pitchFamily="34" charset="0"/>
                <a:cs typeface="Arial" pitchFamily="34" charset="0"/>
              </a:rPr>
              <a:t>COMPONENTES DEL PGIRP</a:t>
            </a:r>
            <a:endParaRPr lang="es-CO" b="1" u="sng" dirty="0">
              <a:latin typeface="Arial" pitchFamily="34" charset="0"/>
              <a:cs typeface="Arial" pitchFamily="34" charset="0"/>
            </a:endParaRPr>
          </a:p>
        </p:txBody>
      </p:sp>
      <p:pic>
        <p:nvPicPr>
          <p:cNvPr id="4" name="Imagen 8">
            <a:extLst>
              <a:ext uri="{FF2B5EF4-FFF2-40B4-BE49-F238E27FC236}">
                <a16:creationId xmlns:a16="http://schemas.microsoft.com/office/drawing/2014/main" id="{8B59A8F4-EF42-F044-91B8-B5B43C5A5806}"/>
              </a:ext>
            </a:extLst>
          </p:cNvPr>
          <p:cNvPicPr>
            <a:picLocks noChangeAspect="1"/>
          </p:cNvPicPr>
          <p:nvPr/>
        </p:nvPicPr>
        <p:blipFill>
          <a:blip r:embed="rId2" cstate="print"/>
          <a:stretch>
            <a:fillRect/>
          </a:stretch>
        </p:blipFill>
        <p:spPr>
          <a:xfrm>
            <a:off x="332469" y="418742"/>
            <a:ext cx="2192001" cy="1163316"/>
          </a:xfrm>
          <a:prstGeom prst="rect">
            <a:avLst/>
          </a:prstGeom>
        </p:spPr>
      </p:pic>
      <p:graphicFrame>
        <p:nvGraphicFramePr>
          <p:cNvPr id="8" name="7 Tabla"/>
          <p:cNvGraphicFramePr>
            <a:graphicFrameLocks noGrp="1"/>
          </p:cNvGraphicFramePr>
          <p:nvPr/>
        </p:nvGraphicFramePr>
        <p:xfrm>
          <a:off x="83434" y="1639610"/>
          <a:ext cx="12029088" cy="4451011"/>
        </p:xfrm>
        <a:graphic>
          <a:graphicData uri="http://schemas.openxmlformats.org/drawingml/2006/table">
            <a:tbl>
              <a:tblPr firstRow="1" bandRow="1">
                <a:tableStyleId>{5C22544A-7EE6-4342-B048-85BDC9FD1C3A}</a:tableStyleId>
              </a:tblPr>
              <a:tblGrid>
                <a:gridCol w="620250">
                  <a:extLst>
                    <a:ext uri="{9D8B030D-6E8A-4147-A177-3AD203B41FA5}">
                      <a16:colId xmlns:a16="http://schemas.microsoft.com/office/drawing/2014/main" val="20000"/>
                    </a:ext>
                  </a:extLst>
                </a:gridCol>
                <a:gridCol w="3389445">
                  <a:extLst>
                    <a:ext uri="{9D8B030D-6E8A-4147-A177-3AD203B41FA5}">
                      <a16:colId xmlns:a16="http://schemas.microsoft.com/office/drawing/2014/main" val="20001"/>
                    </a:ext>
                  </a:extLst>
                </a:gridCol>
                <a:gridCol w="1309415">
                  <a:extLst>
                    <a:ext uri="{9D8B030D-6E8A-4147-A177-3AD203B41FA5}">
                      <a16:colId xmlns:a16="http://schemas.microsoft.com/office/drawing/2014/main" val="20002"/>
                    </a:ext>
                  </a:extLst>
                </a:gridCol>
                <a:gridCol w="3420770">
                  <a:extLst>
                    <a:ext uri="{9D8B030D-6E8A-4147-A177-3AD203B41FA5}">
                      <a16:colId xmlns:a16="http://schemas.microsoft.com/office/drawing/2014/main" val="20003"/>
                    </a:ext>
                  </a:extLst>
                </a:gridCol>
                <a:gridCol w="1804364">
                  <a:extLst>
                    <a:ext uri="{9D8B030D-6E8A-4147-A177-3AD203B41FA5}">
                      <a16:colId xmlns:a16="http://schemas.microsoft.com/office/drawing/2014/main" val="20004"/>
                    </a:ext>
                  </a:extLst>
                </a:gridCol>
                <a:gridCol w="1484844">
                  <a:extLst>
                    <a:ext uri="{9D8B030D-6E8A-4147-A177-3AD203B41FA5}">
                      <a16:colId xmlns:a16="http://schemas.microsoft.com/office/drawing/2014/main" val="20005"/>
                    </a:ext>
                  </a:extLst>
                </a:gridCol>
              </a:tblGrid>
              <a:tr h="400963">
                <a:tc>
                  <a:txBody>
                    <a:bodyPr/>
                    <a:lstStyle/>
                    <a:p>
                      <a:pPr algn="ctr"/>
                      <a:r>
                        <a:rPr lang="es-CO" sz="1200" dirty="0" smtClean="0">
                          <a:latin typeface="Arial" pitchFamily="34" charset="0"/>
                          <a:cs typeface="Arial" pitchFamily="34" charset="0"/>
                        </a:rPr>
                        <a:t>N°</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RESPEL</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Corriente de Residuo</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Descripción del código</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CRETIP</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ESTADO</a:t>
                      </a:r>
                      <a:endParaRPr lang="es-CO" sz="1200" dirty="0">
                        <a:latin typeface="Arial" pitchFamily="34" charset="0"/>
                        <a:cs typeface="Arial" pitchFamily="34" charset="0"/>
                      </a:endParaRPr>
                    </a:p>
                  </a:txBody>
                  <a:tcPr/>
                </a:tc>
                <a:extLst>
                  <a:ext uri="{0D108BD9-81ED-4DB2-BD59-A6C34878D82A}">
                    <a16:rowId xmlns:a16="http://schemas.microsoft.com/office/drawing/2014/main" val="10000"/>
                  </a:ext>
                </a:extLst>
              </a:tr>
              <a:tr h="776511">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7</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Tóner</a:t>
                      </a:r>
                      <a:r>
                        <a:rPr lang="es-CO" sz="1200" baseline="0" dirty="0" smtClean="0">
                          <a:latin typeface="Arial" pitchFamily="34" charset="0"/>
                          <a:cs typeface="Arial" pitchFamily="34" charset="0"/>
                        </a:rPr>
                        <a:t> y cartuchos de impresora</a:t>
                      </a:r>
                      <a:endParaRPr lang="es-CO" sz="1200" dirty="0" smtClean="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Y12</a:t>
                      </a:r>
                    </a:p>
                  </a:txBody>
                  <a:tcPr/>
                </a:tc>
                <a:tc>
                  <a:txBody>
                    <a:bodyPr/>
                    <a:lstStyle/>
                    <a:p>
                      <a:pPr algn="ctr"/>
                      <a:r>
                        <a:rPr lang="es-CO" sz="1200" dirty="0" smtClean="0">
                          <a:latin typeface="Arial" pitchFamily="34" charset="0"/>
                          <a:cs typeface="Arial" pitchFamily="34" charset="0"/>
                        </a:rPr>
                        <a:t>Desechos</a:t>
                      </a:r>
                      <a:r>
                        <a:rPr lang="es-CO" sz="1200" baseline="0" dirty="0" smtClean="0">
                          <a:latin typeface="Arial" pitchFamily="34" charset="0"/>
                          <a:cs typeface="Arial" pitchFamily="34" charset="0"/>
                        </a:rPr>
                        <a:t> resultantes  de la producción, preparación y utilización de  tintas, colorantes, pigmentos, pinturas, lacas o barnices</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Toxicida</a:t>
                      </a:r>
                      <a:r>
                        <a:rPr lang="es-CO" sz="1200" baseline="0" dirty="0" smtClean="0">
                          <a:latin typeface="Arial" pitchFamily="34" charset="0"/>
                          <a:cs typeface="Arial" pitchFamily="34" charset="0"/>
                        </a:rPr>
                        <a:t>d</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s-CO" sz="120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CO" sz="1200" dirty="0" smtClean="0">
                          <a:latin typeface="Arial" pitchFamily="34" charset="0"/>
                          <a:cs typeface="Arial" pitchFamily="34" charset="0"/>
                        </a:rPr>
                        <a:t>Sólido</a:t>
                      </a:r>
                    </a:p>
                    <a:p>
                      <a:pPr algn="ctr"/>
                      <a:endParaRPr lang="es-CO" sz="1200" dirty="0" smtClean="0">
                        <a:latin typeface="Arial" pitchFamily="34" charset="0"/>
                        <a:cs typeface="Arial" pitchFamily="34" charset="0"/>
                      </a:endParaRPr>
                    </a:p>
                  </a:txBody>
                  <a:tcPr/>
                </a:tc>
                <a:extLst>
                  <a:ext uri="{0D108BD9-81ED-4DB2-BD59-A6C34878D82A}">
                    <a16:rowId xmlns:a16="http://schemas.microsoft.com/office/drawing/2014/main" val="10001"/>
                  </a:ext>
                </a:extLst>
              </a:tr>
              <a:tr h="976291">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8</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Envases</a:t>
                      </a:r>
                      <a:r>
                        <a:rPr lang="es-CO" sz="1200" baseline="0" dirty="0" smtClean="0">
                          <a:latin typeface="Arial" pitchFamily="34" charset="0"/>
                          <a:cs typeface="Arial" pitchFamily="34" charset="0"/>
                        </a:rPr>
                        <a:t> que han contenido pinturas base aceite (esmaltes)</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Y12</a:t>
                      </a:r>
                    </a:p>
                    <a:p>
                      <a:pPr algn="ctr"/>
                      <a:r>
                        <a:rPr lang="es-CO" sz="1200" baseline="0" dirty="0" smtClean="0">
                          <a:latin typeface="Arial" pitchFamily="34" charset="0"/>
                          <a:cs typeface="Arial" pitchFamily="34" charset="0"/>
                        </a:rPr>
                        <a:t> A4070</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Desechos resultantes de la producción, preparación y utilización de  tintas ,</a:t>
                      </a:r>
                      <a:r>
                        <a:rPr lang="es-CO" sz="1200" baseline="0" dirty="0" smtClean="0">
                          <a:latin typeface="Arial" pitchFamily="34" charset="0"/>
                          <a:cs typeface="Arial" pitchFamily="34" charset="0"/>
                        </a:rPr>
                        <a:t> colorantes, pigmentos, pinturas, lacas o barnices</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Inflamabilidad Toxicidad</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CO" sz="1200" dirty="0" smtClean="0">
                          <a:latin typeface="Arial" pitchFamily="34" charset="0"/>
                          <a:cs typeface="Arial" pitchFamily="34" charset="0"/>
                        </a:rPr>
                        <a:t>Sólido</a:t>
                      </a:r>
                    </a:p>
                    <a:p>
                      <a:pPr algn="ctr"/>
                      <a:endParaRPr lang="es-CO" sz="1200" dirty="0" smtClean="0">
                        <a:latin typeface="Arial" pitchFamily="34" charset="0"/>
                        <a:cs typeface="Arial" pitchFamily="34" charset="0"/>
                      </a:endParaRPr>
                    </a:p>
                  </a:txBody>
                  <a:tcPr/>
                </a:tc>
                <a:extLst>
                  <a:ext uri="{0D108BD9-81ED-4DB2-BD59-A6C34878D82A}">
                    <a16:rowId xmlns:a16="http://schemas.microsoft.com/office/drawing/2014/main" val="10002"/>
                  </a:ext>
                </a:extLst>
              </a:tr>
              <a:tr h="976291">
                <a:tc>
                  <a:txBody>
                    <a:bodyPr/>
                    <a:lstStyle/>
                    <a:p>
                      <a:pPr algn="ctr"/>
                      <a:r>
                        <a:rPr lang="es-CO" sz="1200" dirty="0" smtClean="0">
                          <a:latin typeface="Arial" pitchFamily="34" charset="0"/>
                          <a:cs typeface="Arial" pitchFamily="34" charset="0"/>
                        </a:rPr>
                        <a:t>9</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Tubos</a:t>
                      </a:r>
                      <a:r>
                        <a:rPr lang="es-CO" sz="1200" baseline="0" dirty="0" smtClean="0">
                          <a:latin typeface="Arial" pitchFamily="34" charset="0"/>
                          <a:cs typeface="Arial" pitchFamily="34" charset="0"/>
                        </a:rPr>
                        <a:t> fluorescentes, lámparas y bombillas ahorradoras</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Y29</a:t>
                      </a:r>
                      <a:r>
                        <a:rPr lang="es-CO" sz="1200" baseline="0" dirty="0" smtClean="0">
                          <a:latin typeface="Arial" pitchFamily="34" charset="0"/>
                          <a:cs typeface="Arial" pitchFamily="34" charset="0"/>
                        </a:rPr>
                        <a:t> A1010</a:t>
                      </a:r>
                    </a:p>
                    <a:p>
                      <a:pPr algn="ctr"/>
                      <a:r>
                        <a:rPr lang="es-CO" sz="1200" baseline="0" dirty="0" smtClean="0">
                          <a:latin typeface="Arial" pitchFamily="34" charset="0"/>
                          <a:cs typeface="Arial" pitchFamily="34" charset="0"/>
                        </a:rPr>
                        <a:t>Y31</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Desechos que tengan como constituyente mercurio y compuestos de mercurio</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Toxicidad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20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s-CO" sz="120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CO" sz="1200" dirty="0" smtClean="0">
                          <a:latin typeface="Arial" pitchFamily="34" charset="0"/>
                          <a:cs typeface="Arial" pitchFamily="34" charset="0"/>
                        </a:rPr>
                        <a:t>Sólido</a:t>
                      </a:r>
                    </a:p>
                    <a:p>
                      <a:pPr algn="ctr"/>
                      <a:endParaRPr lang="es-CO" sz="1200" dirty="0">
                        <a:latin typeface="Arial" pitchFamily="34" charset="0"/>
                        <a:cs typeface="Arial" pitchFamily="34" charset="0"/>
                      </a:endParaRPr>
                    </a:p>
                  </a:txBody>
                  <a:tcPr/>
                </a:tc>
                <a:extLst>
                  <a:ext uri="{0D108BD9-81ED-4DB2-BD59-A6C34878D82A}">
                    <a16:rowId xmlns:a16="http://schemas.microsoft.com/office/drawing/2014/main" val="10003"/>
                  </a:ext>
                </a:extLst>
              </a:tr>
              <a:tr h="516860">
                <a:tc>
                  <a:txBody>
                    <a:bodyPr/>
                    <a:lstStyle/>
                    <a:p>
                      <a:pPr algn="ctr"/>
                      <a:r>
                        <a:rPr lang="es-CO" sz="1200" dirty="0" smtClean="0">
                          <a:latin typeface="Arial" pitchFamily="34" charset="0"/>
                          <a:cs typeface="Arial" pitchFamily="34" charset="0"/>
                        </a:rPr>
                        <a:t>10</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 Envases</a:t>
                      </a:r>
                      <a:r>
                        <a:rPr lang="es-CO" sz="1200" baseline="0" dirty="0" smtClean="0">
                          <a:latin typeface="Arial" pitchFamily="34" charset="0"/>
                          <a:cs typeface="Arial" pitchFamily="34" charset="0"/>
                        </a:rPr>
                        <a:t> que han contenido sustancias  químicas corrosivas, reactivas, inflamables o tóxicas</a:t>
                      </a:r>
                      <a:endParaRPr lang="es-CO" sz="1200" dirty="0">
                        <a:latin typeface="Arial" pitchFamily="34" charset="0"/>
                        <a:cs typeface="Arial" pitchFamily="34" charset="0"/>
                      </a:endParaRPr>
                    </a:p>
                  </a:txBody>
                  <a:tcPr/>
                </a:tc>
                <a:tc>
                  <a:txBody>
                    <a:bodyPr/>
                    <a:lstStyle/>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A4130</a:t>
                      </a:r>
                      <a:endParaRPr lang="es-CO" sz="1200" dirty="0">
                        <a:latin typeface="Arial" pitchFamily="34" charset="0"/>
                        <a:cs typeface="Arial" pitchFamily="34" charset="0"/>
                      </a:endParaRPr>
                    </a:p>
                  </a:txBody>
                  <a:tcPr/>
                </a:tc>
                <a:tc>
                  <a:txBody>
                    <a:bodyPr/>
                    <a:lstStyle/>
                    <a:p>
                      <a:pPr algn="ctr"/>
                      <a:r>
                        <a:rPr lang="es-CO" sz="1200" dirty="0" smtClean="0">
                          <a:latin typeface="Arial" pitchFamily="34" charset="0"/>
                          <a:cs typeface="Arial" pitchFamily="34" charset="0"/>
                        </a:rPr>
                        <a:t>Envases y</a:t>
                      </a:r>
                      <a:r>
                        <a:rPr lang="es-CO" sz="1200" baseline="0" dirty="0" smtClean="0">
                          <a:latin typeface="Arial" pitchFamily="34" charset="0"/>
                          <a:cs typeface="Arial" pitchFamily="34" charset="0"/>
                        </a:rPr>
                        <a:t> contenedores de desechos que contienen sustancias incluidas en el anexo I, en concentraciones suficientes como para mostrar características peligrosas del anexo III</a:t>
                      </a:r>
                      <a:endParaRPr lang="es-CO" sz="12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20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s-CO" sz="120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CO" sz="1200" dirty="0" smtClean="0">
                          <a:latin typeface="Arial" pitchFamily="34" charset="0"/>
                          <a:cs typeface="Arial" pitchFamily="34" charset="0"/>
                        </a:rPr>
                        <a:t>Toxicidad</a:t>
                      </a:r>
                    </a:p>
                    <a:p>
                      <a:pPr marL="0" marR="0" indent="0" algn="ctr" defTabSz="914400" rtl="0" eaLnBrk="1" fontAlgn="auto" latinLnBrk="0" hangingPunct="1">
                        <a:lnSpc>
                          <a:spcPct val="100000"/>
                        </a:lnSpc>
                        <a:spcBef>
                          <a:spcPts val="0"/>
                        </a:spcBef>
                        <a:spcAft>
                          <a:spcPts val="0"/>
                        </a:spcAft>
                        <a:buClrTx/>
                        <a:buSzTx/>
                        <a:buFontTx/>
                        <a:buNone/>
                        <a:tabLst/>
                        <a:defRPr/>
                      </a:pPr>
                      <a:r>
                        <a:rPr lang="es-CO" sz="1200" dirty="0" smtClean="0">
                          <a:latin typeface="Arial" pitchFamily="34" charset="0"/>
                          <a:cs typeface="Arial" pitchFamily="34" charset="0"/>
                        </a:rPr>
                        <a:t>Inflamabilidad</a:t>
                      </a:r>
                    </a:p>
                    <a:p>
                      <a:pPr marL="0" marR="0" indent="0" algn="ctr" defTabSz="914400" rtl="0" eaLnBrk="1" fontAlgn="auto" latinLnBrk="0" hangingPunct="1">
                        <a:lnSpc>
                          <a:spcPct val="100000"/>
                        </a:lnSpc>
                        <a:spcBef>
                          <a:spcPts val="0"/>
                        </a:spcBef>
                        <a:spcAft>
                          <a:spcPts val="0"/>
                        </a:spcAft>
                        <a:buClrTx/>
                        <a:buSzTx/>
                        <a:buFontTx/>
                        <a:buNone/>
                        <a:tabLst/>
                        <a:defRPr/>
                      </a:pPr>
                      <a:r>
                        <a:rPr lang="es-CO" sz="1200" dirty="0" smtClean="0">
                          <a:latin typeface="Arial" pitchFamily="34" charset="0"/>
                          <a:cs typeface="Arial" pitchFamily="34" charset="0"/>
                        </a:rPr>
                        <a:t>Corrosividad</a:t>
                      </a:r>
                    </a:p>
                    <a:p>
                      <a:pPr algn="ctr"/>
                      <a:endParaRPr lang="es-CO" sz="12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20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s-CO" sz="1200"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CO" sz="1200" dirty="0" smtClean="0">
                          <a:latin typeface="Arial" pitchFamily="34" charset="0"/>
                          <a:cs typeface="Arial" pitchFamily="34" charset="0"/>
                        </a:rPr>
                        <a:t>Sólido</a:t>
                      </a:r>
                    </a:p>
                    <a:p>
                      <a:pPr algn="ctr"/>
                      <a:endParaRPr lang="es-CO" sz="12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graphicFrame>
        <p:nvGraphicFramePr>
          <p:cNvPr id="10" name="9 Tabla"/>
          <p:cNvGraphicFramePr>
            <a:graphicFrameLocks noGrp="1"/>
          </p:cNvGraphicFramePr>
          <p:nvPr/>
        </p:nvGraphicFramePr>
        <p:xfrm>
          <a:off x="98550" y="6057765"/>
          <a:ext cx="12046152" cy="696685"/>
        </p:xfrm>
        <a:graphic>
          <a:graphicData uri="http://schemas.openxmlformats.org/drawingml/2006/table">
            <a:tbl>
              <a:tblPr>
                <a:tableStyleId>{5C22544A-7EE6-4342-B048-85BDC9FD1C3A}</a:tableStyleId>
              </a:tblPr>
              <a:tblGrid>
                <a:gridCol w="12046152">
                  <a:extLst>
                    <a:ext uri="{9D8B030D-6E8A-4147-A177-3AD203B41FA5}">
                      <a16:colId xmlns:a16="http://schemas.microsoft.com/office/drawing/2014/main" val="20000"/>
                    </a:ext>
                  </a:extLst>
                </a:gridCol>
              </a:tblGrid>
              <a:tr h="696685">
                <a:tc>
                  <a:txBody>
                    <a:bodyPr/>
                    <a:lstStyle/>
                    <a:p>
                      <a:endParaRPr lang="es-CO" sz="1200" dirty="0" smtClean="0">
                        <a:latin typeface="Arial" pitchFamily="34" charset="0"/>
                        <a:cs typeface="Arial" pitchFamily="34" charset="0"/>
                      </a:endParaRPr>
                    </a:p>
                    <a:p>
                      <a:r>
                        <a:rPr lang="es-CO" sz="1200" dirty="0" smtClean="0">
                          <a:latin typeface="Arial" pitchFamily="34" charset="0"/>
                          <a:cs typeface="Arial" pitchFamily="34" charset="0"/>
                        </a:rPr>
                        <a:t>11</a:t>
                      </a:r>
                      <a:endParaRPr lang="es-CO" sz="1200" dirty="0">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10 CuadroTexto"/>
          <p:cNvSpPr txBox="1"/>
          <p:nvPr/>
        </p:nvSpPr>
        <p:spPr>
          <a:xfrm>
            <a:off x="709448" y="6229939"/>
            <a:ext cx="3436883" cy="461665"/>
          </a:xfrm>
          <a:prstGeom prst="rect">
            <a:avLst/>
          </a:prstGeom>
          <a:noFill/>
          <a:ln>
            <a:solidFill>
              <a:schemeClr val="bg1"/>
            </a:solidFill>
          </a:ln>
        </p:spPr>
        <p:txBody>
          <a:bodyPr wrap="square" rtlCol="0">
            <a:spAutoFit/>
          </a:bodyPr>
          <a:lstStyle/>
          <a:p>
            <a:pPr algn="ctr"/>
            <a:r>
              <a:rPr lang="es-CO" sz="1200" dirty="0" smtClean="0">
                <a:latin typeface="Arial" pitchFamily="34" charset="0"/>
                <a:cs typeface="Arial" pitchFamily="34" charset="0"/>
              </a:rPr>
              <a:t>Textiles, empaques y EPP  </a:t>
            </a:r>
            <a:r>
              <a:rPr lang="es-CO" sz="1200" dirty="0" err="1" smtClean="0">
                <a:latin typeface="Arial" pitchFamily="34" charset="0"/>
                <a:cs typeface="Arial" pitchFamily="34" charset="0"/>
              </a:rPr>
              <a:t>contamidos</a:t>
            </a:r>
            <a:r>
              <a:rPr lang="es-CO" sz="1200" dirty="0" smtClean="0">
                <a:latin typeface="Arial" pitchFamily="34" charset="0"/>
                <a:cs typeface="Arial" pitchFamily="34" charset="0"/>
              </a:rPr>
              <a:t> con aceites y/o grasas lubricantes</a:t>
            </a:r>
            <a:endParaRPr lang="es-CO" sz="1200" dirty="0">
              <a:latin typeface="Arial" pitchFamily="34" charset="0"/>
              <a:cs typeface="Arial" pitchFamily="34" charset="0"/>
            </a:endParaRPr>
          </a:p>
        </p:txBody>
      </p:sp>
      <p:sp>
        <p:nvSpPr>
          <p:cNvPr id="12" name="11 CuadroTexto"/>
          <p:cNvSpPr txBox="1"/>
          <p:nvPr/>
        </p:nvSpPr>
        <p:spPr>
          <a:xfrm>
            <a:off x="5423338" y="6227435"/>
            <a:ext cx="3329737" cy="461665"/>
          </a:xfrm>
          <a:prstGeom prst="rect">
            <a:avLst/>
          </a:prstGeom>
          <a:noFill/>
          <a:ln>
            <a:solidFill>
              <a:schemeClr val="bg1"/>
            </a:solidFill>
          </a:ln>
        </p:spPr>
        <p:txBody>
          <a:bodyPr wrap="square" rtlCol="0">
            <a:spAutoFit/>
          </a:bodyPr>
          <a:lstStyle/>
          <a:p>
            <a:pPr algn="ctr"/>
            <a:r>
              <a:rPr lang="es-CO" sz="1200" dirty="0" smtClean="0">
                <a:latin typeface="Arial" pitchFamily="34" charset="0"/>
                <a:cs typeface="Arial" pitchFamily="34" charset="0"/>
              </a:rPr>
              <a:t>Desechos de aceites minerales  no aptos para el uso a que estaban destinados</a:t>
            </a:r>
            <a:endParaRPr lang="es-CO" sz="1200" dirty="0">
              <a:latin typeface="Arial" pitchFamily="34" charset="0"/>
              <a:cs typeface="Arial" pitchFamily="34" charset="0"/>
            </a:endParaRPr>
          </a:p>
        </p:txBody>
      </p:sp>
      <p:sp>
        <p:nvSpPr>
          <p:cNvPr id="13" name="12 CuadroTexto"/>
          <p:cNvSpPr txBox="1"/>
          <p:nvPr/>
        </p:nvSpPr>
        <p:spPr>
          <a:xfrm>
            <a:off x="4177862" y="6102558"/>
            <a:ext cx="1245476" cy="646331"/>
          </a:xfrm>
          <a:prstGeom prst="rect">
            <a:avLst/>
          </a:prstGeom>
          <a:noFill/>
          <a:ln>
            <a:solidFill>
              <a:schemeClr val="bg1"/>
            </a:solidFill>
          </a:ln>
        </p:spPr>
        <p:txBody>
          <a:bodyPr wrap="square" rtlCol="0">
            <a:spAutoFit/>
          </a:bodyPr>
          <a:lstStyle/>
          <a:p>
            <a:pPr algn="ctr"/>
            <a:r>
              <a:rPr lang="es-CO" sz="1200" dirty="0" smtClean="0">
                <a:latin typeface="Arial" pitchFamily="34" charset="0"/>
                <a:cs typeface="Arial" pitchFamily="34" charset="0"/>
              </a:rPr>
              <a:t>Y8,</a:t>
            </a:r>
          </a:p>
          <a:p>
            <a:pPr algn="ctr"/>
            <a:r>
              <a:rPr lang="es-CO" sz="1200" dirty="0" smtClean="0">
                <a:latin typeface="Arial" pitchFamily="34" charset="0"/>
                <a:cs typeface="Arial" pitchFamily="34" charset="0"/>
              </a:rPr>
              <a:t>A3020</a:t>
            </a:r>
          </a:p>
          <a:p>
            <a:endParaRPr lang="es-CO" sz="1200" dirty="0">
              <a:latin typeface="Arial" pitchFamily="34" charset="0"/>
              <a:cs typeface="Arial" pitchFamily="34" charset="0"/>
            </a:endParaRPr>
          </a:p>
        </p:txBody>
      </p:sp>
      <p:sp>
        <p:nvSpPr>
          <p:cNvPr id="16" name="15 CuadroTexto"/>
          <p:cNvSpPr txBox="1"/>
          <p:nvPr/>
        </p:nvSpPr>
        <p:spPr>
          <a:xfrm>
            <a:off x="8781392" y="6073531"/>
            <a:ext cx="1860332" cy="646331"/>
          </a:xfrm>
          <a:prstGeom prst="rect">
            <a:avLst/>
          </a:prstGeom>
          <a:noFill/>
          <a:ln>
            <a:solidFill>
              <a:schemeClr val="bg1"/>
            </a:solidFill>
          </a:ln>
        </p:spPr>
        <p:txBody>
          <a:bodyPr wrap="square" rtlCol="0">
            <a:spAutoFit/>
          </a:bodyPr>
          <a:lstStyle/>
          <a:p>
            <a:pPr algn="ctr"/>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Tóxico</a:t>
            </a:r>
          </a:p>
          <a:p>
            <a:pPr algn="ctr"/>
            <a:r>
              <a:rPr lang="es-CO" sz="1200" dirty="0" smtClean="0">
                <a:latin typeface="Arial" pitchFamily="34" charset="0"/>
                <a:cs typeface="Arial" pitchFamily="34" charset="0"/>
              </a:rPr>
              <a:t>Inflamable</a:t>
            </a:r>
            <a:endParaRPr lang="es-CO" sz="1200" dirty="0">
              <a:latin typeface="Arial" pitchFamily="34" charset="0"/>
              <a:cs typeface="Arial" pitchFamily="34" charset="0"/>
            </a:endParaRPr>
          </a:p>
        </p:txBody>
      </p:sp>
      <p:sp>
        <p:nvSpPr>
          <p:cNvPr id="17" name="16 CuadroTexto"/>
          <p:cNvSpPr txBox="1"/>
          <p:nvPr/>
        </p:nvSpPr>
        <p:spPr>
          <a:xfrm>
            <a:off x="10641724" y="6073531"/>
            <a:ext cx="1550276" cy="646331"/>
          </a:xfrm>
          <a:prstGeom prst="rect">
            <a:avLst/>
          </a:prstGeom>
          <a:noFill/>
          <a:ln>
            <a:solidFill>
              <a:schemeClr val="bg1"/>
            </a:solidFill>
          </a:ln>
        </p:spPr>
        <p:txBody>
          <a:bodyPr wrap="square" rtlCol="0">
            <a:spAutoFit/>
          </a:bodyPr>
          <a:lstStyle/>
          <a:p>
            <a:endParaRPr lang="es-CO" sz="1200" dirty="0" smtClean="0">
              <a:latin typeface="Arial" pitchFamily="34" charset="0"/>
              <a:cs typeface="Arial" pitchFamily="34" charset="0"/>
            </a:endParaRPr>
          </a:p>
          <a:p>
            <a:pPr algn="ctr"/>
            <a:r>
              <a:rPr lang="es-CO" sz="1200" dirty="0" smtClean="0">
                <a:latin typeface="Arial" pitchFamily="34" charset="0"/>
                <a:cs typeface="Arial" pitchFamily="34" charset="0"/>
              </a:rPr>
              <a:t>Sólido</a:t>
            </a:r>
          </a:p>
          <a:p>
            <a:pPr algn="ctr"/>
            <a:endParaRPr lang="es-CO" sz="1200" dirty="0">
              <a:latin typeface="Arial" pitchFamily="34" charset="0"/>
              <a:cs typeface="Arial" pitchFamily="34" charset="0"/>
            </a:endParaRPr>
          </a:p>
        </p:txBody>
      </p:sp>
      <p:sp>
        <p:nvSpPr>
          <p:cNvPr id="18" name="17 Rectángulo"/>
          <p:cNvSpPr/>
          <p:nvPr/>
        </p:nvSpPr>
        <p:spPr>
          <a:xfrm>
            <a:off x="4024369" y="1049001"/>
            <a:ext cx="4285147" cy="400110"/>
          </a:xfrm>
          <a:prstGeom prst="rect">
            <a:avLst/>
          </a:prstGeom>
        </p:spPr>
        <p:txBody>
          <a:bodyPr wrap="none">
            <a:spAutoFit/>
          </a:bodyPr>
          <a:lstStyle/>
          <a:p>
            <a:pPr algn="ctr"/>
            <a:r>
              <a:rPr lang="es-CO" sz="2000" b="1" dirty="0" smtClean="0">
                <a:latin typeface="Arial" pitchFamily="34" charset="0"/>
                <a:cs typeface="Arial" pitchFamily="34" charset="0"/>
              </a:rPr>
              <a:t>2. Como cuantifico mis residuos?</a:t>
            </a:r>
            <a:endParaRPr lang="es-CO"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240674" y="591622"/>
            <a:ext cx="3296736" cy="369332"/>
          </a:xfrm>
          <a:prstGeom prst="rect">
            <a:avLst/>
          </a:prstGeom>
        </p:spPr>
        <p:txBody>
          <a:bodyPr wrap="none">
            <a:spAutoFit/>
          </a:bodyPr>
          <a:lstStyle/>
          <a:p>
            <a:pPr algn="ctr"/>
            <a:r>
              <a:rPr lang="es-CO" b="1" u="sng" dirty="0" smtClean="0">
                <a:latin typeface="Arial" pitchFamily="34" charset="0"/>
                <a:cs typeface="Arial" pitchFamily="34" charset="0"/>
              </a:rPr>
              <a:t>COMPONENTES DEL PGIRP</a:t>
            </a:r>
            <a:endParaRPr lang="es-CO" b="1" u="sng" dirty="0">
              <a:latin typeface="Arial" pitchFamily="34" charset="0"/>
              <a:cs typeface="Arial" pitchFamily="34" charset="0"/>
            </a:endParaRPr>
          </a:p>
        </p:txBody>
      </p:sp>
      <p:pic>
        <p:nvPicPr>
          <p:cNvPr id="4" name="Imagen 8">
            <a:extLst>
              <a:ext uri="{FF2B5EF4-FFF2-40B4-BE49-F238E27FC236}">
                <a16:creationId xmlns:a16="http://schemas.microsoft.com/office/drawing/2014/main" id="{8B59A8F4-EF42-F044-91B8-B5B43C5A5806}"/>
              </a:ext>
            </a:extLst>
          </p:cNvPr>
          <p:cNvPicPr>
            <a:picLocks noChangeAspect="1"/>
          </p:cNvPicPr>
          <p:nvPr/>
        </p:nvPicPr>
        <p:blipFill>
          <a:blip r:embed="rId2" cstate="print"/>
          <a:stretch>
            <a:fillRect/>
          </a:stretch>
        </p:blipFill>
        <p:spPr>
          <a:xfrm>
            <a:off x="332469" y="418742"/>
            <a:ext cx="2192001" cy="1163316"/>
          </a:xfrm>
          <a:prstGeom prst="rect">
            <a:avLst/>
          </a:prstGeom>
        </p:spPr>
      </p:pic>
      <p:sp>
        <p:nvSpPr>
          <p:cNvPr id="5" name="4 Llamada de flecha hacia abajo"/>
          <p:cNvSpPr/>
          <p:nvPr/>
        </p:nvSpPr>
        <p:spPr>
          <a:xfrm>
            <a:off x="3263462" y="1828828"/>
            <a:ext cx="4635062" cy="1418897"/>
          </a:xfrm>
          <a:prstGeom prst="downArrow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CO" dirty="0" smtClean="0">
                <a:latin typeface="Arial" pitchFamily="34" charset="0"/>
                <a:cs typeface="Arial" pitchFamily="34" charset="0"/>
              </a:rPr>
              <a:t>Qué genero- Cuánto genero - Dónde lo genero – Por qué lo genero</a:t>
            </a:r>
            <a:endParaRPr lang="es-CO" dirty="0">
              <a:latin typeface="Arial" pitchFamily="34" charset="0"/>
              <a:cs typeface="Arial" pitchFamily="34" charset="0"/>
            </a:endParaRPr>
          </a:p>
        </p:txBody>
      </p:sp>
      <p:graphicFrame>
        <p:nvGraphicFramePr>
          <p:cNvPr id="7" name="6 Tabla"/>
          <p:cNvGraphicFramePr>
            <a:graphicFrameLocks noGrp="1"/>
          </p:cNvGraphicFramePr>
          <p:nvPr/>
        </p:nvGraphicFramePr>
        <p:xfrm>
          <a:off x="2158125" y="3525956"/>
          <a:ext cx="7584965" cy="1266789"/>
        </p:xfrm>
        <a:graphic>
          <a:graphicData uri="http://schemas.openxmlformats.org/drawingml/2006/table">
            <a:tbl>
              <a:tblPr firstRow="1" bandRow="1">
                <a:tableStyleId>{5C22544A-7EE6-4342-B048-85BDC9FD1C3A}</a:tableStyleId>
              </a:tblPr>
              <a:tblGrid>
                <a:gridCol w="7584965">
                  <a:extLst>
                    <a:ext uri="{9D8B030D-6E8A-4147-A177-3AD203B41FA5}">
                      <a16:colId xmlns:a16="http://schemas.microsoft.com/office/drawing/2014/main" val="20000"/>
                    </a:ext>
                  </a:extLst>
                </a:gridCol>
              </a:tblGrid>
              <a:tr h="1266789">
                <a:tc>
                  <a:txBody>
                    <a:bodyPr/>
                    <a:lstStyle/>
                    <a:p>
                      <a:endParaRPr lang="es-CO"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8" name="7 CuadroTexto"/>
          <p:cNvSpPr txBox="1"/>
          <p:nvPr/>
        </p:nvSpPr>
        <p:spPr>
          <a:xfrm>
            <a:off x="2490952" y="3799518"/>
            <a:ext cx="1308538" cy="646331"/>
          </a:xfrm>
          <a:prstGeom prst="rect">
            <a:avLst/>
          </a:prstGeom>
          <a:noFill/>
          <a:ln>
            <a:solidFill>
              <a:schemeClr val="tx1"/>
            </a:solidFill>
          </a:ln>
        </p:spPr>
        <p:txBody>
          <a:bodyPr wrap="square" rtlCol="0">
            <a:spAutoFit/>
          </a:bodyPr>
          <a:lstStyle/>
          <a:p>
            <a:pPr algn="ctr"/>
            <a:r>
              <a:rPr lang="es-CO" dirty="0" smtClean="0">
                <a:latin typeface="Arial" pitchFamily="34" charset="0"/>
                <a:cs typeface="Arial" pitchFamily="34" charset="0"/>
              </a:rPr>
              <a:t>Materias primas</a:t>
            </a:r>
            <a:endParaRPr lang="es-CO" dirty="0">
              <a:latin typeface="Arial" pitchFamily="34" charset="0"/>
              <a:cs typeface="Arial" pitchFamily="34" charset="0"/>
            </a:endParaRPr>
          </a:p>
        </p:txBody>
      </p:sp>
      <p:sp>
        <p:nvSpPr>
          <p:cNvPr id="9" name="8 Flecha derecha"/>
          <p:cNvSpPr/>
          <p:nvPr/>
        </p:nvSpPr>
        <p:spPr>
          <a:xfrm>
            <a:off x="4130566" y="3799518"/>
            <a:ext cx="441434" cy="7567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10" name="9 CuadroTexto"/>
          <p:cNvSpPr txBox="1"/>
          <p:nvPr/>
        </p:nvSpPr>
        <p:spPr>
          <a:xfrm>
            <a:off x="5108028" y="3594566"/>
            <a:ext cx="1229710" cy="338554"/>
          </a:xfrm>
          <a:prstGeom prst="rect">
            <a:avLst/>
          </a:prstGeom>
          <a:noFill/>
          <a:ln>
            <a:solidFill>
              <a:schemeClr val="tx1"/>
            </a:solidFill>
          </a:ln>
        </p:spPr>
        <p:txBody>
          <a:bodyPr wrap="square" rtlCol="0">
            <a:spAutoFit/>
          </a:bodyPr>
          <a:lstStyle/>
          <a:p>
            <a:pPr algn="ctr"/>
            <a:r>
              <a:rPr lang="es-CO" sz="1600" dirty="0" smtClean="0">
                <a:latin typeface="Arial" pitchFamily="34" charset="0"/>
                <a:cs typeface="Arial" pitchFamily="34" charset="0"/>
              </a:rPr>
              <a:t>Insumos</a:t>
            </a:r>
            <a:endParaRPr lang="es-CO" sz="1600" dirty="0">
              <a:latin typeface="Arial" pitchFamily="34" charset="0"/>
              <a:cs typeface="Arial" pitchFamily="34" charset="0"/>
            </a:endParaRPr>
          </a:p>
        </p:txBody>
      </p:sp>
      <p:sp>
        <p:nvSpPr>
          <p:cNvPr id="11" name="10 CuadroTexto"/>
          <p:cNvSpPr txBox="1"/>
          <p:nvPr/>
        </p:nvSpPr>
        <p:spPr>
          <a:xfrm>
            <a:off x="5102772" y="3983448"/>
            <a:ext cx="1229710" cy="338554"/>
          </a:xfrm>
          <a:prstGeom prst="rect">
            <a:avLst/>
          </a:prstGeom>
          <a:noFill/>
          <a:ln>
            <a:solidFill>
              <a:schemeClr val="tx1"/>
            </a:solidFill>
          </a:ln>
        </p:spPr>
        <p:txBody>
          <a:bodyPr wrap="square" rtlCol="0">
            <a:spAutoFit/>
          </a:bodyPr>
          <a:lstStyle/>
          <a:p>
            <a:pPr algn="ctr"/>
            <a:r>
              <a:rPr lang="es-CO" sz="1600" dirty="0" smtClean="0">
                <a:latin typeface="Arial" pitchFamily="34" charset="0"/>
                <a:cs typeface="Arial" pitchFamily="34" charset="0"/>
              </a:rPr>
              <a:t>PROCESO</a:t>
            </a:r>
            <a:endParaRPr lang="es-CO" sz="1600" dirty="0">
              <a:latin typeface="Arial" pitchFamily="34" charset="0"/>
              <a:cs typeface="Arial" pitchFamily="34" charset="0"/>
            </a:endParaRPr>
          </a:p>
        </p:txBody>
      </p:sp>
      <p:sp>
        <p:nvSpPr>
          <p:cNvPr id="12" name="11 CuadroTexto"/>
          <p:cNvSpPr txBox="1"/>
          <p:nvPr/>
        </p:nvSpPr>
        <p:spPr>
          <a:xfrm>
            <a:off x="5102773" y="4361821"/>
            <a:ext cx="1229710" cy="338554"/>
          </a:xfrm>
          <a:prstGeom prst="rect">
            <a:avLst/>
          </a:prstGeom>
          <a:noFill/>
          <a:ln>
            <a:solidFill>
              <a:schemeClr val="tx1"/>
            </a:solidFill>
          </a:ln>
        </p:spPr>
        <p:txBody>
          <a:bodyPr wrap="square" rtlCol="0">
            <a:spAutoFit/>
          </a:bodyPr>
          <a:lstStyle/>
          <a:p>
            <a:pPr algn="ctr"/>
            <a:r>
              <a:rPr lang="es-CO" sz="1600" dirty="0" smtClean="0">
                <a:latin typeface="Arial" pitchFamily="34" charset="0"/>
                <a:cs typeface="Arial" pitchFamily="34" charset="0"/>
              </a:rPr>
              <a:t>Residuos</a:t>
            </a:r>
            <a:endParaRPr lang="es-CO" sz="1600" dirty="0">
              <a:latin typeface="Arial" pitchFamily="34" charset="0"/>
              <a:cs typeface="Arial" pitchFamily="34" charset="0"/>
            </a:endParaRPr>
          </a:p>
        </p:txBody>
      </p:sp>
      <p:sp>
        <p:nvSpPr>
          <p:cNvPr id="13" name="12 Flecha derecha"/>
          <p:cNvSpPr/>
          <p:nvPr/>
        </p:nvSpPr>
        <p:spPr>
          <a:xfrm>
            <a:off x="6773917" y="3794262"/>
            <a:ext cx="441434" cy="7567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14" name="13 CuadroTexto"/>
          <p:cNvSpPr txBox="1"/>
          <p:nvPr/>
        </p:nvSpPr>
        <p:spPr>
          <a:xfrm>
            <a:off x="7719848" y="3857325"/>
            <a:ext cx="1308538" cy="369332"/>
          </a:xfrm>
          <a:prstGeom prst="rect">
            <a:avLst/>
          </a:prstGeom>
          <a:noFill/>
          <a:ln>
            <a:solidFill>
              <a:schemeClr val="tx1"/>
            </a:solidFill>
          </a:ln>
        </p:spPr>
        <p:txBody>
          <a:bodyPr wrap="square" rtlCol="0">
            <a:spAutoFit/>
          </a:bodyPr>
          <a:lstStyle/>
          <a:p>
            <a:pPr algn="ctr"/>
            <a:r>
              <a:rPr lang="es-CO" dirty="0" smtClean="0">
                <a:latin typeface="Arial" pitchFamily="34" charset="0"/>
                <a:cs typeface="Arial" pitchFamily="34" charset="0"/>
              </a:rPr>
              <a:t>Productos</a:t>
            </a:r>
            <a:endParaRPr lang="es-CO" dirty="0">
              <a:latin typeface="Arial" pitchFamily="34" charset="0"/>
              <a:cs typeface="Arial" pitchFamily="34" charset="0"/>
            </a:endParaRPr>
          </a:p>
        </p:txBody>
      </p:sp>
      <p:sp>
        <p:nvSpPr>
          <p:cNvPr id="15" name="14 CuadroTexto"/>
          <p:cNvSpPr txBox="1"/>
          <p:nvPr/>
        </p:nvSpPr>
        <p:spPr>
          <a:xfrm>
            <a:off x="3279227" y="5549490"/>
            <a:ext cx="5691352" cy="646331"/>
          </a:xfrm>
          <a:prstGeom prst="rect">
            <a:avLst/>
          </a:prstGeom>
          <a:noFill/>
          <a:ln>
            <a:solidFill>
              <a:schemeClr val="accent1"/>
            </a:solidFill>
          </a:ln>
        </p:spPr>
        <p:txBody>
          <a:bodyPr wrap="square" rtlCol="0">
            <a:spAutoFit/>
          </a:bodyPr>
          <a:lstStyle/>
          <a:p>
            <a:r>
              <a:rPr lang="es-CO" dirty="0" smtClean="0">
                <a:latin typeface="Arial" pitchFamily="34" charset="0"/>
                <a:cs typeface="Arial" pitchFamily="34" charset="0"/>
              </a:rPr>
              <a:t>Aquí también identifico como es el manejo actual de los RESPEL identificados</a:t>
            </a:r>
            <a:endParaRPr lang="es-CO" dirty="0">
              <a:latin typeface="Arial" pitchFamily="34" charset="0"/>
              <a:cs typeface="Arial" pitchFamily="34" charset="0"/>
            </a:endParaRPr>
          </a:p>
        </p:txBody>
      </p:sp>
      <p:sp>
        <p:nvSpPr>
          <p:cNvPr id="16" name="15 Rectángulo"/>
          <p:cNvSpPr/>
          <p:nvPr/>
        </p:nvSpPr>
        <p:spPr>
          <a:xfrm>
            <a:off x="4024369" y="1049001"/>
            <a:ext cx="4285147" cy="400110"/>
          </a:xfrm>
          <a:prstGeom prst="rect">
            <a:avLst/>
          </a:prstGeom>
        </p:spPr>
        <p:txBody>
          <a:bodyPr wrap="none">
            <a:spAutoFit/>
          </a:bodyPr>
          <a:lstStyle/>
          <a:p>
            <a:pPr algn="ctr"/>
            <a:r>
              <a:rPr lang="es-CO" sz="2000" b="1" dirty="0" smtClean="0">
                <a:latin typeface="Arial" pitchFamily="34" charset="0"/>
                <a:cs typeface="Arial" pitchFamily="34" charset="0"/>
              </a:rPr>
              <a:t>2. Como cuantifico mis residuos?</a:t>
            </a:r>
            <a:endParaRPr lang="es-CO"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l="21739" t="33078" r="44147" b="23795"/>
          <a:stretch>
            <a:fillRect/>
          </a:stretch>
        </p:blipFill>
        <p:spPr bwMode="auto">
          <a:xfrm>
            <a:off x="1198191" y="2049530"/>
            <a:ext cx="5256767" cy="3736428"/>
          </a:xfrm>
          <a:prstGeom prst="rect">
            <a:avLst/>
          </a:prstGeom>
          <a:noFill/>
          <a:ln w="9525">
            <a:noFill/>
            <a:miter lim="800000"/>
            <a:headEnd/>
            <a:tailEnd/>
          </a:ln>
        </p:spPr>
      </p:pic>
      <p:pic>
        <p:nvPicPr>
          <p:cNvPr id="3" name="Imagen 8">
            <a:extLst>
              <a:ext uri="{FF2B5EF4-FFF2-40B4-BE49-F238E27FC236}">
                <a16:creationId xmlns:a16="http://schemas.microsoft.com/office/drawing/2014/main" id="{8B59A8F4-EF42-F044-91B8-B5B43C5A5806}"/>
              </a:ext>
            </a:extLst>
          </p:cNvPr>
          <p:cNvPicPr>
            <a:picLocks noChangeAspect="1"/>
          </p:cNvPicPr>
          <p:nvPr/>
        </p:nvPicPr>
        <p:blipFill>
          <a:blip r:embed="rId3" cstate="print"/>
          <a:stretch>
            <a:fillRect/>
          </a:stretch>
        </p:blipFill>
        <p:spPr>
          <a:xfrm>
            <a:off x="332469" y="418742"/>
            <a:ext cx="2192001" cy="1163316"/>
          </a:xfrm>
          <a:prstGeom prst="rect">
            <a:avLst/>
          </a:prstGeom>
        </p:spPr>
      </p:pic>
      <p:sp>
        <p:nvSpPr>
          <p:cNvPr id="4" name="3 Rectángulo"/>
          <p:cNvSpPr/>
          <p:nvPr/>
        </p:nvSpPr>
        <p:spPr>
          <a:xfrm>
            <a:off x="4117486" y="560068"/>
            <a:ext cx="3070136" cy="369332"/>
          </a:xfrm>
          <a:prstGeom prst="rect">
            <a:avLst/>
          </a:prstGeom>
        </p:spPr>
        <p:txBody>
          <a:bodyPr wrap="none">
            <a:spAutoFit/>
          </a:bodyPr>
          <a:lstStyle/>
          <a:p>
            <a:pPr algn="ctr"/>
            <a:r>
              <a:rPr lang="es-CO" b="1" u="sng" dirty="0" smtClean="0">
                <a:latin typeface="Arial" pitchFamily="34" charset="0"/>
                <a:cs typeface="Arial" pitchFamily="34" charset="0"/>
              </a:rPr>
              <a:t>ESTRUCTURA DEL PGIRP</a:t>
            </a:r>
            <a:endParaRPr lang="es-CO" b="1" u="sng" dirty="0">
              <a:latin typeface="Arial" pitchFamily="34" charset="0"/>
              <a:cs typeface="Arial" pitchFamily="34" charset="0"/>
            </a:endParaRPr>
          </a:p>
        </p:txBody>
      </p:sp>
      <p:sp>
        <p:nvSpPr>
          <p:cNvPr id="7" name="6 Flecha derecha"/>
          <p:cNvSpPr/>
          <p:nvPr/>
        </p:nvSpPr>
        <p:spPr>
          <a:xfrm>
            <a:off x="6022439" y="2144122"/>
            <a:ext cx="677917" cy="268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8 Flecha derecha"/>
          <p:cNvSpPr/>
          <p:nvPr/>
        </p:nvSpPr>
        <p:spPr>
          <a:xfrm>
            <a:off x="5985653" y="2911377"/>
            <a:ext cx="677917" cy="268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9 Flecha derecha"/>
          <p:cNvSpPr/>
          <p:nvPr/>
        </p:nvSpPr>
        <p:spPr>
          <a:xfrm>
            <a:off x="6032949" y="4141087"/>
            <a:ext cx="677917" cy="268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0 Flecha derecha"/>
          <p:cNvSpPr/>
          <p:nvPr/>
        </p:nvSpPr>
        <p:spPr>
          <a:xfrm>
            <a:off x="6032949" y="5339267"/>
            <a:ext cx="677917" cy="268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11 CuadroTexto"/>
          <p:cNvSpPr txBox="1"/>
          <p:nvPr/>
        </p:nvSpPr>
        <p:spPr>
          <a:xfrm>
            <a:off x="3026990" y="1655391"/>
            <a:ext cx="2128346"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1600" dirty="0" smtClean="0">
                <a:solidFill>
                  <a:schemeClr val="tx1"/>
                </a:solidFill>
                <a:latin typeface="Arial" pitchFamily="34" charset="0"/>
                <a:cs typeface="Arial" pitchFamily="34" charset="0"/>
              </a:rPr>
              <a:t>MENOS DESEABLE</a:t>
            </a:r>
            <a:r>
              <a:rPr lang="es-CO" sz="1600" dirty="0" smtClean="0">
                <a:latin typeface="Arial" pitchFamily="34" charset="0"/>
                <a:cs typeface="Arial" pitchFamily="34" charset="0"/>
              </a:rPr>
              <a:t> </a:t>
            </a:r>
            <a:endParaRPr lang="es-CO" sz="1600" dirty="0">
              <a:latin typeface="Arial" pitchFamily="34" charset="0"/>
              <a:cs typeface="Arial" pitchFamily="34" charset="0"/>
            </a:endParaRPr>
          </a:p>
        </p:txBody>
      </p:sp>
      <p:sp>
        <p:nvSpPr>
          <p:cNvPr id="13" name="12 CuadroTexto"/>
          <p:cNvSpPr txBox="1"/>
          <p:nvPr/>
        </p:nvSpPr>
        <p:spPr>
          <a:xfrm>
            <a:off x="2816784" y="5780701"/>
            <a:ext cx="1802525"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1600" dirty="0" smtClean="0">
                <a:solidFill>
                  <a:schemeClr val="tx1"/>
                </a:solidFill>
                <a:latin typeface="Arial" pitchFamily="34" charset="0"/>
                <a:cs typeface="Arial" pitchFamily="34" charset="0"/>
              </a:rPr>
              <a:t>MÁS DESEABLE</a:t>
            </a:r>
            <a:r>
              <a:rPr lang="es-CO" sz="1600" dirty="0" smtClean="0">
                <a:latin typeface="Arial" pitchFamily="34" charset="0"/>
                <a:cs typeface="Arial" pitchFamily="34" charset="0"/>
              </a:rPr>
              <a:t> </a:t>
            </a:r>
            <a:endParaRPr lang="es-CO" sz="1600" dirty="0">
              <a:latin typeface="Arial" pitchFamily="34" charset="0"/>
              <a:cs typeface="Arial" pitchFamily="34" charset="0"/>
            </a:endParaRPr>
          </a:p>
        </p:txBody>
      </p:sp>
      <p:sp>
        <p:nvSpPr>
          <p:cNvPr id="14" name="13 CuadroTexto"/>
          <p:cNvSpPr txBox="1"/>
          <p:nvPr/>
        </p:nvSpPr>
        <p:spPr>
          <a:xfrm>
            <a:off x="6984137" y="2065295"/>
            <a:ext cx="2301765"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CO" dirty="0" smtClean="0">
                <a:latin typeface="Arial" pitchFamily="34" charset="0"/>
                <a:cs typeface="Arial" pitchFamily="34" charset="0"/>
              </a:rPr>
              <a:t>Celda de seguridad</a:t>
            </a:r>
            <a:endParaRPr lang="es-CO" dirty="0">
              <a:latin typeface="Arial" pitchFamily="34" charset="0"/>
              <a:cs typeface="Arial" pitchFamily="34" charset="0"/>
            </a:endParaRPr>
          </a:p>
        </p:txBody>
      </p:sp>
      <p:sp>
        <p:nvSpPr>
          <p:cNvPr id="15" name="14 CuadroTexto"/>
          <p:cNvSpPr txBox="1"/>
          <p:nvPr/>
        </p:nvSpPr>
        <p:spPr>
          <a:xfrm>
            <a:off x="6994647" y="2864082"/>
            <a:ext cx="2301765"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CO" dirty="0" smtClean="0">
                <a:latin typeface="Arial" pitchFamily="34" charset="0"/>
                <a:cs typeface="Arial" pitchFamily="34" charset="0"/>
              </a:rPr>
              <a:t>Fisicoquímico</a:t>
            </a:r>
          </a:p>
          <a:p>
            <a:r>
              <a:rPr lang="es-CO" dirty="0" smtClean="0">
                <a:latin typeface="Arial" pitchFamily="34" charset="0"/>
                <a:cs typeface="Arial" pitchFamily="34" charset="0"/>
              </a:rPr>
              <a:t>Químico</a:t>
            </a:r>
          </a:p>
          <a:p>
            <a:r>
              <a:rPr lang="es-CO" dirty="0" smtClean="0">
                <a:latin typeface="Arial" pitchFamily="34" charset="0"/>
                <a:cs typeface="Arial" pitchFamily="34" charset="0"/>
              </a:rPr>
              <a:t>Biológico</a:t>
            </a:r>
            <a:endParaRPr lang="es-CO" dirty="0">
              <a:latin typeface="Arial" pitchFamily="34" charset="0"/>
              <a:cs typeface="Arial" pitchFamily="34" charset="0"/>
            </a:endParaRPr>
          </a:p>
        </p:txBody>
      </p:sp>
      <p:sp>
        <p:nvSpPr>
          <p:cNvPr id="16" name="15 CuadroTexto"/>
          <p:cNvSpPr txBox="1"/>
          <p:nvPr/>
        </p:nvSpPr>
        <p:spPr>
          <a:xfrm>
            <a:off x="6989392" y="3993944"/>
            <a:ext cx="2301765"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CO" dirty="0" smtClean="0">
                <a:latin typeface="Arial" pitchFamily="34" charset="0"/>
                <a:cs typeface="Arial" pitchFamily="34" charset="0"/>
              </a:rPr>
              <a:t>Reducir</a:t>
            </a:r>
          </a:p>
          <a:p>
            <a:r>
              <a:rPr lang="es-CO" dirty="0" smtClean="0">
                <a:latin typeface="Arial" pitchFamily="34" charset="0"/>
                <a:cs typeface="Arial" pitchFamily="34" charset="0"/>
              </a:rPr>
              <a:t>Reutilizar</a:t>
            </a:r>
          </a:p>
          <a:p>
            <a:r>
              <a:rPr lang="es-CO" dirty="0" smtClean="0">
                <a:latin typeface="Arial" pitchFamily="34" charset="0"/>
                <a:cs typeface="Arial" pitchFamily="34" charset="0"/>
              </a:rPr>
              <a:t>Reciclar</a:t>
            </a:r>
            <a:endParaRPr lang="es-CO" dirty="0">
              <a:latin typeface="Arial" pitchFamily="34" charset="0"/>
              <a:cs typeface="Arial" pitchFamily="34" charset="0"/>
            </a:endParaRPr>
          </a:p>
        </p:txBody>
      </p:sp>
      <p:sp>
        <p:nvSpPr>
          <p:cNvPr id="17" name="16 CuadroTexto"/>
          <p:cNvSpPr txBox="1"/>
          <p:nvPr/>
        </p:nvSpPr>
        <p:spPr>
          <a:xfrm>
            <a:off x="6957861" y="5176358"/>
            <a:ext cx="3541986"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CO" dirty="0" smtClean="0">
                <a:latin typeface="Arial" pitchFamily="34" charset="0"/>
                <a:cs typeface="Arial" pitchFamily="34" charset="0"/>
              </a:rPr>
              <a:t>Sustitución de materias primas</a:t>
            </a:r>
          </a:p>
          <a:p>
            <a:r>
              <a:rPr lang="es-CO" dirty="0" smtClean="0">
                <a:latin typeface="Arial" pitchFamily="34" charset="0"/>
                <a:cs typeface="Arial" pitchFamily="34" charset="0"/>
              </a:rPr>
              <a:t>Buenas prácticas</a:t>
            </a:r>
          </a:p>
          <a:p>
            <a:r>
              <a:rPr lang="es-CO" dirty="0" smtClean="0">
                <a:latin typeface="Arial" pitchFamily="34" charset="0"/>
                <a:cs typeface="Arial" pitchFamily="34" charset="0"/>
              </a:rPr>
              <a:t>Aprovechamiento del material en otros procesos</a:t>
            </a:r>
          </a:p>
          <a:p>
            <a:endParaRPr lang="es-CO" dirty="0">
              <a:latin typeface="Arial" pitchFamily="34" charset="0"/>
              <a:cs typeface="Arial" pitchFamily="34" charset="0"/>
            </a:endParaRPr>
          </a:p>
        </p:txBody>
      </p:sp>
      <p:sp>
        <p:nvSpPr>
          <p:cNvPr id="18" name="17 Rectángulo"/>
          <p:cNvSpPr/>
          <p:nvPr/>
        </p:nvSpPr>
        <p:spPr>
          <a:xfrm>
            <a:off x="2794723" y="1001705"/>
            <a:ext cx="5798511" cy="400110"/>
          </a:xfrm>
          <a:prstGeom prst="rect">
            <a:avLst/>
          </a:prstGeom>
        </p:spPr>
        <p:txBody>
          <a:bodyPr wrap="none">
            <a:spAutoFit/>
          </a:bodyPr>
          <a:lstStyle/>
          <a:p>
            <a:pPr algn="ctr"/>
            <a:r>
              <a:rPr lang="es-CO" sz="2000" b="1" dirty="0" smtClean="0">
                <a:latin typeface="Arial" pitchFamily="34" charset="0"/>
                <a:cs typeface="Arial" pitchFamily="34" charset="0"/>
              </a:rPr>
              <a:t>3. Alternativas de prevención y minimización?</a:t>
            </a:r>
            <a:endParaRPr lang="es-CO"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CuadroTexto"/>
          <p:cNvSpPr txBox="1"/>
          <p:nvPr/>
        </p:nvSpPr>
        <p:spPr>
          <a:xfrm>
            <a:off x="5157835" y="2018762"/>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8" name="7 CuadroTexto"/>
          <p:cNvSpPr txBox="1"/>
          <p:nvPr/>
        </p:nvSpPr>
        <p:spPr>
          <a:xfrm>
            <a:off x="1588957" y="3565514"/>
            <a:ext cx="7719933" cy="1323439"/>
          </a:xfrm>
          <a:prstGeom prst="rect">
            <a:avLst/>
          </a:prstGeom>
          <a:noFill/>
        </p:spPr>
        <p:txBody>
          <a:bodyPr wrap="square" rtlCol="0">
            <a:spAutoFit/>
          </a:bodyPr>
          <a:lstStyle/>
          <a:p>
            <a:pPr marL="457200" indent="-457200">
              <a:buFont typeface="+mj-lt"/>
              <a:buAutoNum type="alphaUcPeriod"/>
            </a:pPr>
            <a:r>
              <a:rPr lang="es-CO" sz="2000" dirty="0" smtClean="0">
                <a:latin typeface="Arial" pitchFamily="34" charset="0"/>
                <a:cs typeface="Arial" pitchFamily="34" charset="0"/>
              </a:rPr>
              <a:t>Etiquetado y señalización.</a:t>
            </a:r>
          </a:p>
          <a:p>
            <a:pPr marL="457200" indent="-457200">
              <a:buFont typeface="+mj-lt"/>
              <a:buAutoNum type="alphaUcPeriod"/>
            </a:pPr>
            <a:r>
              <a:rPr lang="es-CO" sz="2000" dirty="0" smtClean="0">
                <a:latin typeface="Arial" pitchFamily="34" charset="0"/>
                <a:cs typeface="Arial" pitchFamily="34" charset="0"/>
              </a:rPr>
              <a:t>Almacenamiento temporal.</a:t>
            </a:r>
          </a:p>
          <a:p>
            <a:pPr marL="457200" indent="-457200">
              <a:buFont typeface="+mj-lt"/>
              <a:buAutoNum type="alphaUcPeriod"/>
            </a:pPr>
            <a:r>
              <a:rPr lang="es-CO" sz="2000" dirty="0" smtClean="0">
                <a:latin typeface="Arial" pitchFamily="34" charset="0"/>
                <a:cs typeface="Arial" pitchFamily="34" charset="0"/>
              </a:rPr>
              <a:t>Transporte interno.</a:t>
            </a:r>
          </a:p>
          <a:p>
            <a:pPr marL="457200" indent="-457200">
              <a:buFont typeface="+mj-lt"/>
              <a:buAutoNum type="alphaUcPeriod"/>
            </a:pPr>
            <a:r>
              <a:rPr lang="es-CO" sz="2000" dirty="0" smtClean="0">
                <a:latin typeface="Arial" pitchFamily="34" charset="0"/>
                <a:cs typeface="Arial" pitchFamily="34" charset="0"/>
              </a:rPr>
              <a:t>Almacenamiento (Centro de acopio).</a:t>
            </a:r>
          </a:p>
        </p:txBody>
      </p:sp>
      <p:sp>
        <p:nvSpPr>
          <p:cNvPr id="9" name="8 Rectángulo"/>
          <p:cNvSpPr/>
          <p:nvPr/>
        </p:nvSpPr>
        <p:spPr>
          <a:xfrm>
            <a:off x="895850" y="2546725"/>
            <a:ext cx="10479151" cy="400110"/>
          </a:xfrm>
          <a:prstGeom prst="rect">
            <a:avLst/>
          </a:prstGeom>
        </p:spPr>
        <p:txBody>
          <a:bodyPr wrap="none">
            <a:spAutoFit/>
          </a:bodyPr>
          <a:lstStyle/>
          <a:p>
            <a:pPr algn="ctr"/>
            <a:r>
              <a:rPr lang="es-CO" sz="2000" b="1" dirty="0" smtClean="0">
                <a:latin typeface="Arial" pitchFamily="34" charset="0"/>
                <a:cs typeface="Arial" pitchFamily="34" charset="0"/>
              </a:rPr>
              <a:t>4. Manejo interno – Que debo hacer después de identificar y cuantificar mis RESPEL</a:t>
            </a:r>
            <a:endParaRPr lang="es-CO"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l="30272" t="39890" r="43397" b="20850"/>
          <a:stretch>
            <a:fillRect/>
          </a:stretch>
        </p:blipFill>
        <p:spPr bwMode="auto">
          <a:xfrm>
            <a:off x="2569779" y="3121572"/>
            <a:ext cx="3704896" cy="3105806"/>
          </a:xfrm>
          <a:prstGeom prst="rect">
            <a:avLst/>
          </a:prstGeom>
          <a:noFill/>
          <a:ln w="9525">
            <a:noFill/>
            <a:miter lim="800000"/>
            <a:headEnd/>
            <a:tailEnd/>
          </a:ln>
        </p:spPr>
      </p:pic>
      <p:pic>
        <p:nvPicPr>
          <p:cNvPr id="5" name="Imagen 8">
            <a:extLst>
              <a:ext uri="{FF2B5EF4-FFF2-40B4-BE49-F238E27FC236}">
                <a16:creationId xmlns:a16="http://schemas.microsoft.com/office/drawing/2014/main" id="{5CAF06A0-E857-BB44-B05A-CBF9BCBA03A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6" name="5 CuadroTexto"/>
          <p:cNvSpPr txBox="1"/>
          <p:nvPr/>
        </p:nvSpPr>
        <p:spPr>
          <a:xfrm>
            <a:off x="5157835" y="1955698"/>
            <a:ext cx="3262432"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MANEJO INTERNO RESPEL</a:t>
            </a:r>
            <a:endParaRPr lang="es-CO" b="1" dirty="0">
              <a:latin typeface="Arial" pitchFamily="34" charset="0"/>
              <a:cs typeface="Arial" pitchFamily="34" charset="0"/>
            </a:endParaRPr>
          </a:p>
        </p:txBody>
      </p:sp>
      <p:sp>
        <p:nvSpPr>
          <p:cNvPr id="7" name="6 CuadroTexto"/>
          <p:cNvSpPr txBox="1"/>
          <p:nvPr/>
        </p:nvSpPr>
        <p:spPr>
          <a:xfrm>
            <a:off x="6523564" y="3644342"/>
            <a:ext cx="4291581" cy="1631216"/>
          </a:xfrm>
          <a:prstGeom prst="rect">
            <a:avLst/>
          </a:prstGeom>
          <a:noFill/>
        </p:spPr>
        <p:txBody>
          <a:bodyPr wrap="square" rtlCol="0">
            <a:spAutoFit/>
          </a:bodyPr>
          <a:lstStyle/>
          <a:p>
            <a:pPr marL="457200" indent="-457200">
              <a:buFont typeface="Wingdings" pitchFamily="2" charset="2"/>
              <a:buChar char="ü"/>
            </a:pPr>
            <a:r>
              <a:rPr lang="es-CO" sz="2000" dirty="0" smtClean="0">
                <a:latin typeface="Arial" pitchFamily="34" charset="0"/>
                <a:cs typeface="Arial" pitchFamily="34" charset="0"/>
              </a:rPr>
              <a:t>Nombre del Residuo.</a:t>
            </a:r>
          </a:p>
          <a:p>
            <a:pPr marL="457200" indent="-457200">
              <a:buFont typeface="Wingdings" pitchFamily="2" charset="2"/>
              <a:buChar char="ü"/>
            </a:pPr>
            <a:endParaRPr lang="es-CO" sz="2000" dirty="0" smtClean="0">
              <a:latin typeface="Arial" pitchFamily="34" charset="0"/>
              <a:cs typeface="Arial" pitchFamily="34" charset="0"/>
            </a:endParaRPr>
          </a:p>
          <a:p>
            <a:pPr marL="457200" indent="-457200">
              <a:buFont typeface="Wingdings" pitchFamily="2" charset="2"/>
              <a:buChar char="ü"/>
            </a:pPr>
            <a:r>
              <a:rPr lang="es-CO" sz="2000" dirty="0" smtClean="0">
                <a:latin typeface="Arial" pitchFamily="34" charset="0"/>
                <a:cs typeface="Arial" pitchFamily="34" charset="0"/>
              </a:rPr>
              <a:t>Característica de Peligrosidad.</a:t>
            </a:r>
          </a:p>
          <a:p>
            <a:pPr marL="457200" indent="-457200">
              <a:buFont typeface="Wingdings" pitchFamily="2" charset="2"/>
              <a:buChar char="ü"/>
            </a:pPr>
            <a:endParaRPr lang="es-CO" sz="2000" dirty="0" smtClean="0">
              <a:latin typeface="Arial" pitchFamily="34" charset="0"/>
              <a:cs typeface="Arial" pitchFamily="34" charset="0"/>
            </a:endParaRPr>
          </a:p>
          <a:p>
            <a:pPr marL="457200" indent="-457200">
              <a:buFont typeface="Wingdings" pitchFamily="2" charset="2"/>
              <a:buChar char="ü"/>
            </a:pPr>
            <a:r>
              <a:rPr lang="es-CO" sz="2000" dirty="0" smtClean="0">
                <a:latin typeface="Arial" pitchFamily="34" charset="0"/>
                <a:cs typeface="Arial" pitchFamily="34" charset="0"/>
              </a:rPr>
              <a:t>Nombre y datos del Generador.</a:t>
            </a:r>
          </a:p>
        </p:txBody>
      </p:sp>
      <p:sp>
        <p:nvSpPr>
          <p:cNvPr id="8" name="7 CuadroTexto"/>
          <p:cNvSpPr txBox="1"/>
          <p:nvPr/>
        </p:nvSpPr>
        <p:spPr>
          <a:xfrm>
            <a:off x="1810291" y="2423409"/>
            <a:ext cx="8041625" cy="369332"/>
          </a:xfrm>
          <a:prstGeom prst="rect">
            <a:avLst/>
          </a:prstGeom>
          <a:noFill/>
        </p:spPr>
        <p:txBody>
          <a:bodyPr wrap="none" rtlCol="0">
            <a:spAutoFit/>
          </a:bodyPr>
          <a:lstStyle/>
          <a:p>
            <a:r>
              <a:rPr lang="es-CO" b="1" dirty="0" smtClean="0">
                <a:latin typeface="Arial" pitchFamily="34" charset="0"/>
                <a:cs typeface="Arial" pitchFamily="34" charset="0"/>
              </a:rPr>
              <a:t>A. Como etiqueto mis RESPEL para que sean fácilmente identificables?</a:t>
            </a:r>
            <a:endParaRPr lang="es-CO"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l="16468" t="27349" r="66337" b="8836"/>
          <a:stretch>
            <a:fillRect/>
          </a:stretch>
        </p:blipFill>
        <p:spPr bwMode="auto">
          <a:xfrm>
            <a:off x="2096814" y="2948152"/>
            <a:ext cx="1639614" cy="3421117"/>
          </a:xfrm>
          <a:prstGeom prst="rect">
            <a:avLst/>
          </a:prstGeom>
          <a:noFill/>
          <a:ln w="9525">
            <a:noFill/>
            <a:miter lim="800000"/>
            <a:headEnd/>
            <a:tailEnd/>
          </a:ln>
        </p:spPr>
      </p:pic>
      <p:pic>
        <p:nvPicPr>
          <p:cNvPr id="5" name="Imagen 8">
            <a:extLst>
              <a:ext uri="{FF2B5EF4-FFF2-40B4-BE49-F238E27FC236}">
                <a16:creationId xmlns:a16="http://schemas.microsoft.com/office/drawing/2014/main" id="{5CAF06A0-E857-BB44-B05A-CBF9BCBA03A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6" name="5 CuadroTexto"/>
          <p:cNvSpPr txBox="1"/>
          <p:nvPr/>
        </p:nvSpPr>
        <p:spPr>
          <a:xfrm>
            <a:off x="4448365" y="1750740"/>
            <a:ext cx="32624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MANEJO INTERNO RESPEL</a:t>
            </a:r>
            <a:endParaRPr lang="es-CO" b="1" dirty="0">
              <a:latin typeface="Arial" pitchFamily="34" charset="0"/>
              <a:cs typeface="Arial" pitchFamily="34" charset="0"/>
            </a:endParaRPr>
          </a:p>
        </p:txBody>
      </p:sp>
      <p:sp>
        <p:nvSpPr>
          <p:cNvPr id="8" name="7 CuadroTexto"/>
          <p:cNvSpPr txBox="1"/>
          <p:nvPr/>
        </p:nvSpPr>
        <p:spPr>
          <a:xfrm>
            <a:off x="3591798" y="2186920"/>
            <a:ext cx="3792705" cy="369332"/>
          </a:xfrm>
          <a:prstGeom prst="rect">
            <a:avLst/>
          </a:prstGeom>
          <a:noFill/>
        </p:spPr>
        <p:txBody>
          <a:bodyPr wrap="none" rtlCol="0">
            <a:spAutoFit/>
          </a:bodyPr>
          <a:lstStyle/>
          <a:p>
            <a:r>
              <a:rPr lang="es-CO" b="1" dirty="0" smtClean="0">
                <a:latin typeface="Arial" pitchFamily="34" charset="0"/>
                <a:cs typeface="Arial" pitchFamily="34" charset="0"/>
              </a:rPr>
              <a:t>A. Y la señalización del acopio?</a:t>
            </a:r>
            <a:endParaRPr lang="es-CO" b="1" dirty="0">
              <a:latin typeface="Arial" pitchFamily="34" charset="0"/>
              <a:cs typeface="Arial" pitchFamily="34" charset="0"/>
            </a:endParaRPr>
          </a:p>
        </p:txBody>
      </p:sp>
      <p:sp>
        <p:nvSpPr>
          <p:cNvPr id="9" name="8 CuadroTexto"/>
          <p:cNvSpPr txBox="1"/>
          <p:nvPr/>
        </p:nvSpPr>
        <p:spPr>
          <a:xfrm>
            <a:off x="10003105" y="6264940"/>
            <a:ext cx="1236236" cy="369332"/>
          </a:xfrm>
          <a:prstGeom prst="rect">
            <a:avLst/>
          </a:prstGeom>
          <a:noFill/>
        </p:spPr>
        <p:txBody>
          <a:bodyPr wrap="none" rtlCol="0">
            <a:spAutoFit/>
          </a:bodyPr>
          <a:lstStyle/>
          <a:p>
            <a:r>
              <a:rPr lang="es-CO" b="1" dirty="0" smtClean="0">
                <a:latin typeface="Arial" pitchFamily="34" charset="0"/>
                <a:cs typeface="Arial" pitchFamily="34" charset="0"/>
              </a:rPr>
              <a:t>NTC 1461</a:t>
            </a:r>
            <a:endParaRPr lang="es-CO" b="1" dirty="0">
              <a:latin typeface="Arial" pitchFamily="34" charset="0"/>
              <a:cs typeface="Arial" pitchFamily="34" charset="0"/>
            </a:endParaRPr>
          </a:p>
        </p:txBody>
      </p:sp>
      <p:pic>
        <p:nvPicPr>
          <p:cNvPr id="139267" name="Picture 3"/>
          <p:cNvPicPr>
            <a:picLocks noChangeAspect="1" noChangeArrowheads="1"/>
          </p:cNvPicPr>
          <p:nvPr/>
        </p:nvPicPr>
        <p:blipFill>
          <a:blip r:embed="rId4" cstate="print"/>
          <a:srcRect l="36593" t="27802" r="49351" b="9052"/>
          <a:stretch>
            <a:fillRect/>
          </a:stretch>
        </p:blipFill>
        <p:spPr bwMode="auto">
          <a:xfrm>
            <a:off x="3799489" y="2985254"/>
            <a:ext cx="1308538" cy="3415545"/>
          </a:xfrm>
          <a:prstGeom prst="rect">
            <a:avLst/>
          </a:prstGeom>
          <a:noFill/>
          <a:ln w="9525">
            <a:noFill/>
            <a:miter lim="800000"/>
            <a:headEnd/>
            <a:tailEnd/>
          </a:ln>
        </p:spPr>
      </p:pic>
      <p:pic>
        <p:nvPicPr>
          <p:cNvPr id="139268" name="Picture 4"/>
          <p:cNvPicPr>
            <a:picLocks noChangeAspect="1" noChangeArrowheads="1"/>
          </p:cNvPicPr>
          <p:nvPr/>
        </p:nvPicPr>
        <p:blipFill>
          <a:blip r:embed="rId4" cstate="print"/>
          <a:srcRect l="51494" t="27909" r="32875" b="20582"/>
          <a:stretch>
            <a:fillRect/>
          </a:stretch>
        </p:blipFill>
        <p:spPr bwMode="auto">
          <a:xfrm>
            <a:off x="5391807" y="3026981"/>
            <a:ext cx="1844566" cy="2948152"/>
          </a:xfrm>
          <a:prstGeom prst="rect">
            <a:avLst/>
          </a:prstGeom>
          <a:noFill/>
          <a:ln w="9525">
            <a:noFill/>
            <a:miter lim="800000"/>
            <a:headEnd/>
            <a:tailEnd/>
          </a:ln>
        </p:spPr>
      </p:pic>
      <p:pic>
        <p:nvPicPr>
          <p:cNvPr id="139269" name="Picture 5"/>
          <p:cNvPicPr>
            <a:picLocks noChangeAspect="1" noChangeArrowheads="1"/>
          </p:cNvPicPr>
          <p:nvPr/>
        </p:nvPicPr>
        <p:blipFill>
          <a:blip r:embed="rId4" cstate="print"/>
          <a:srcRect l="69306" t="40625" r="17244" b="21013"/>
          <a:stretch>
            <a:fillRect/>
          </a:stretch>
        </p:blipFill>
        <p:spPr bwMode="auto">
          <a:xfrm>
            <a:off x="7614744" y="3815255"/>
            <a:ext cx="1376383" cy="2207172"/>
          </a:xfrm>
          <a:prstGeom prst="rect">
            <a:avLst/>
          </a:prstGeom>
          <a:noFill/>
          <a:ln w="9525">
            <a:noFill/>
            <a:miter lim="800000"/>
            <a:headEnd/>
            <a:tailEnd/>
          </a:ln>
        </p:spPr>
      </p:pic>
      <p:pic>
        <p:nvPicPr>
          <p:cNvPr id="139270" name="Picture 6"/>
          <p:cNvPicPr>
            <a:picLocks noChangeAspect="1" noChangeArrowheads="1"/>
          </p:cNvPicPr>
          <p:nvPr/>
        </p:nvPicPr>
        <p:blipFill>
          <a:blip r:embed="rId4" cstate="print"/>
          <a:srcRect l="69064" t="28125" r="17607" b="62392"/>
          <a:stretch>
            <a:fillRect/>
          </a:stretch>
        </p:blipFill>
        <p:spPr bwMode="auto">
          <a:xfrm>
            <a:off x="7662041" y="2979685"/>
            <a:ext cx="1355835" cy="5423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8" name="7 CuadroTexto"/>
          <p:cNvSpPr txBox="1"/>
          <p:nvPr/>
        </p:nvSpPr>
        <p:spPr>
          <a:xfrm>
            <a:off x="5157835" y="757482"/>
            <a:ext cx="32624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MANEJO INTERNO RESPEL</a:t>
            </a:r>
            <a:endParaRPr lang="es-CO" b="1" dirty="0">
              <a:latin typeface="Arial" pitchFamily="34" charset="0"/>
              <a:cs typeface="Arial" pitchFamily="34" charset="0"/>
            </a:endParaRPr>
          </a:p>
        </p:txBody>
      </p:sp>
      <p:sp>
        <p:nvSpPr>
          <p:cNvPr id="9" name="8 CuadroTexto"/>
          <p:cNvSpPr txBox="1"/>
          <p:nvPr/>
        </p:nvSpPr>
        <p:spPr>
          <a:xfrm>
            <a:off x="3591798" y="1193662"/>
            <a:ext cx="3164071" cy="369332"/>
          </a:xfrm>
          <a:prstGeom prst="rect">
            <a:avLst/>
          </a:prstGeom>
          <a:noFill/>
        </p:spPr>
        <p:txBody>
          <a:bodyPr wrap="none" rtlCol="0">
            <a:spAutoFit/>
          </a:bodyPr>
          <a:lstStyle/>
          <a:p>
            <a:r>
              <a:rPr lang="es-CO" b="1" dirty="0" smtClean="0">
                <a:latin typeface="Arial" pitchFamily="34" charset="0"/>
                <a:cs typeface="Arial" pitchFamily="34" charset="0"/>
              </a:rPr>
              <a:t>B. Almacenamiento interno</a:t>
            </a:r>
            <a:endParaRPr lang="es-CO" b="1" dirty="0">
              <a:latin typeface="Arial" pitchFamily="34" charset="0"/>
              <a:cs typeface="Arial" pitchFamily="34" charset="0"/>
            </a:endParaRPr>
          </a:p>
        </p:txBody>
      </p:sp>
      <p:graphicFrame>
        <p:nvGraphicFramePr>
          <p:cNvPr id="10" name="9 Tabla"/>
          <p:cNvGraphicFramePr>
            <a:graphicFrameLocks noGrp="1"/>
          </p:cNvGraphicFramePr>
          <p:nvPr/>
        </p:nvGraphicFramePr>
        <p:xfrm>
          <a:off x="409903" y="1989608"/>
          <a:ext cx="11398469" cy="3690776"/>
        </p:xfrm>
        <a:graphic>
          <a:graphicData uri="http://schemas.openxmlformats.org/drawingml/2006/table">
            <a:tbl>
              <a:tblPr firstRow="1" bandRow="1">
                <a:tableStyleId>{5C22544A-7EE6-4342-B048-85BDC9FD1C3A}</a:tableStyleId>
              </a:tblPr>
              <a:tblGrid>
                <a:gridCol w="4923659">
                  <a:extLst>
                    <a:ext uri="{9D8B030D-6E8A-4147-A177-3AD203B41FA5}">
                      <a16:colId xmlns:a16="http://schemas.microsoft.com/office/drawing/2014/main" val="20000"/>
                    </a:ext>
                  </a:extLst>
                </a:gridCol>
                <a:gridCol w="6474810">
                  <a:extLst>
                    <a:ext uri="{9D8B030D-6E8A-4147-A177-3AD203B41FA5}">
                      <a16:colId xmlns:a16="http://schemas.microsoft.com/office/drawing/2014/main" val="20001"/>
                    </a:ext>
                  </a:extLst>
                </a:gridCol>
              </a:tblGrid>
              <a:tr h="301327">
                <a:tc>
                  <a:txBody>
                    <a:bodyPr/>
                    <a:lstStyle/>
                    <a:p>
                      <a:pPr algn="ctr"/>
                      <a:r>
                        <a:rPr lang="es-CO" dirty="0" smtClean="0">
                          <a:latin typeface="Arial" pitchFamily="34" charset="0"/>
                          <a:cs typeface="Arial" pitchFamily="34" charset="0"/>
                        </a:rPr>
                        <a:t>RESIDUO</a:t>
                      </a:r>
                      <a:endParaRPr lang="es-CO" dirty="0">
                        <a:latin typeface="Arial" pitchFamily="34" charset="0"/>
                        <a:cs typeface="Arial" pitchFamily="34" charset="0"/>
                      </a:endParaRPr>
                    </a:p>
                  </a:txBody>
                  <a:tcPr/>
                </a:tc>
                <a:tc>
                  <a:txBody>
                    <a:bodyPr/>
                    <a:lstStyle/>
                    <a:p>
                      <a:pPr algn="ctr"/>
                      <a:r>
                        <a:rPr lang="es-CO" dirty="0" smtClean="0">
                          <a:latin typeface="Arial" pitchFamily="34" charset="0"/>
                          <a:cs typeface="Arial" pitchFamily="34" charset="0"/>
                        </a:rPr>
                        <a:t>PAUTAS DE ACOPIO</a:t>
                      </a:r>
                      <a:endParaRPr lang="es-CO" dirty="0">
                        <a:latin typeface="Arial" pitchFamily="34" charset="0"/>
                        <a:cs typeface="Arial" pitchFamily="34" charset="0"/>
                      </a:endParaRPr>
                    </a:p>
                  </a:txBody>
                  <a:tcPr/>
                </a:tc>
                <a:extLst>
                  <a:ext uri="{0D108BD9-81ED-4DB2-BD59-A6C34878D82A}">
                    <a16:rowId xmlns:a16="http://schemas.microsoft.com/office/drawing/2014/main" val="10000"/>
                  </a:ext>
                </a:extLst>
              </a:tr>
              <a:tr h="1205308">
                <a:tc>
                  <a:txBody>
                    <a:bodyPr/>
                    <a:lstStyle/>
                    <a:p>
                      <a:pPr algn="ctr"/>
                      <a:endParaRPr lang="es-CO" b="1" dirty="0" smtClean="0">
                        <a:latin typeface="Arial" pitchFamily="34" charset="0"/>
                        <a:cs typeface="Arial" pitchFamily="34" charset="0"/>
                      </a:endParaRPr>
                    </a:p>
                    <a:p>
                      <a:pPr algn="ctr"/>
                      <a:r>
                        <a:rPr lang="es-CO" b="1" dirty="0" smtClean="0">
                          <a:latin typeface="Arial" pitchFamily="34" charset="0"/>
                          <a:cs typeface="Arial" pitchFamily="34" charset="0"/>
                        </a:rPr>
                        <a:t>Aserrín</a:t>
                      </a:r>
                      <a:r>
                        <a:rPr lang="es-CO" b="1" baseline="0" dirty="0" smtClean="0">
                          <a:latin typeface="Arial" pitchFamily="34" charset="0"/>
                          <a:cs typeface="Arial" pitchFamily="34" charset="0"/>
                        </a:rPr>
                        <a:t> contaminado</a:t>
                      </a:r>
                      <a:endParaRPr lang="es-CO" b="1" dirty="0">
                        <a:latin typeface="Arial" pitchFamily="34" charset="0"/>
                        <a:cs typeface="Arial" pitchFamily="34" charset="0"/>
                      </a:endParaRPr>
                    </a:p>
                  </a:txBody>
                  <a:tcPr/>
                </a:tc>
                <a:tc>
                  <a:txBody>
                    <a:bodyPr/>
                    <a:lstStyle/>
                    <a:p>
                      <a:r>
                        <a:rPr lang="es-CO" dirty="0" smtClean="0">
                          <a:latin typeface="Arial" pitchFamily="34" charset="0"/>
                          <a:cs typeface="Arial" pitchFamily="34" charset="0"/>
                        </a:rPr>
                        <a:t>Se tener 2 recipientes de recolección,</a:t>
                      </a:r>
                      <a:r>
                        <a:rPr lang="es-CO" baseline="0" dirty="0" smtClean="0">
                          <a:latin typeface="Arial" pitchFamily="34" charset="0"/>
                          <a:cs typeface="Arial" pitchFamily="34" charset="0"/>
                        </a:rPr>
                        <a:t> uno para aserrín de primera pasada (útil para la limpieza preliminar de derrames) y otro para aserrín de segunda pasada, el cual debe depositarse en el centro de acopio.</a:t>
                      </a:r>
                      <a:endParaRPr lang="es-CO" dirty="0">
                        <a:latin typeface="Arial" pitchFamily="34" charset="0"/>
                        <a:cs typeface="Arial" pitchFamily="34" charset="0"/>
                      </a:endParaRPr>
                    </a:p>
                  </a:txBody>
                  <a:tcPr/>
                </a:tc>
                <a:extLst>
                  <a:ext uri="{0D108BD9-81ED-4DB2-BD59-A6C34878D82A}">
                    <a16:rowId xmlns:a16="http://schemas.microsoft.com/office/drawing/2014/main" val="10001"/>
                  </a:ext>
                </a:extLst>
              </a:tr>
              <a:tr h="753318">
                <a:tc>
                  <a:txBody>
                    <a:bodyPr/>
                    <a:lstStyle/>
                    <a:p>
                      <a:pPr algn="ctr"/>
                      <a:endParaRPr lang="es-CO" b="1" dirty="0" smtClean="0">
                        <a:latin typeface="Arial" pitchFamily="34" charset="0"/>
                        <a:cs typeface="Arial" pitchFamily="34" charset="0"/>
                      </a:endParaRPr>
                    </a:p>
                    <a:p>
                      <a:pPr algn="ctr"/>
                      <a:r>
                        <a:rPr lang="es-CO" b="1" dirty="0" smtClean="0">
                          <a:latin typeface="Arial" pitchFamily="34" charset="0"/>
                          <a:cs typeface="Arial" pitchFamily="34" charset="0"/>
                        </a:rPr>
                        <a:t>Aceite usado</a:t>
                      </a:r>
                      <a:endParaRPr lang="es-CO" b="1" dirty="0">
                        <a:latin typeface="Arial" pitchFamily="34" charset="0"/>
                        <a:cs typeface="Arial" pitchFamily="34" charset="0"/>
                      </a:endParaRPr>
                    </a:p>
                  </a:txBody>
                  <a:tcPr/>
                </a:tc>
                <a:tc>
                  <a:txBody>
                    <a:bodyPr/>
                    <a:lstStyle/>
                    <a:p>
                      <a:r>
                        <a:rPr lang="es-CO" dirty="0" smtClean="0">
                          <a:latin typeface="Arial" pitchFamily="34" charset="0"/>
                          <a:cs typeface="Arial" pitchFamily="34" charset="0"/>
                        </a:rPr>
                        <a:t>Emplear</a:t>
                      </a:r>
                      <a:r>
                        <a:rPr lang="es-CO" baseline="0" dirty="0" smtClean="0">
                          <a:latin typeface="Arial" pitchFamily="34" charset="0"/>
                          <a:cs typeface="Arial" pitchFamily="34" charset="0"/>
                        </a:rPr>
                        <a:t> estibas o plataforma anti-derrame tal como se estipula en este numeral. El sitio y el recipiente deben estar adecuadamente señalizados y rotulados.</a:t>
                      </a:r>
                      <a:endParaRPr lang="es-CO" dirty="0">
                        <a:latin typeface="Arial" pitchFamily="34" charset="0"/>
                        <a:cs typeface="Arial" pitchFamily="34" charset="0"/>
                      </a:endParaRPr>
                    </a:p>
                  </a:txBody>
                  <a:tcPr/>
                </a:tc>
                <a:extLst>
                  <a:ext uri="{0D108BD9-81ED-4DB2-BD59-A6C34878D82A}">
                    <a16:rowId xmlns:a16="http://schemas.microsoft.com/office/drawing/2014/main" val="10002"/>
                  </a:ext>
                </a:extLst>
              </a:tr>
              <a:tr h="1205308">
                <a:tc>
                  <a:txBody>
                    <a:bodyPr/>
                    <a:lstStyle/>
                    <a:p>
                      <a:pPr algn="ctr"/>
                      <a:endParaRPr lang="es-CO" b="1" dirty="0" smtClean="0">
                        <a:latin typeface="Arial" pitchFamily="34" charset="0"/>
                        <a:cs typeface="Arial" pitchFamily="34" charset="0"/>
                      </a:endParaRPr>
                    </a:p>
                    <a:p>
                      <a:pPr algn="ctr"/>
                      <a:endParaRPr lang="es-CO" b="1" dirty="0" smtClean="0">
                        <a:latin typeface="Arial" pitchFamily="34" charset="0"/>
                        <a:cs typeface="Arial" pitchFamily="34" charset="0"/>
                      </a:endParaRPr>
                    </a:p>
                    <a:p>
                      <a:pPr algn="ctr"/>
                      <a:r>
                        <a:rPr lang="es-CO" b="1" dirty="0" smtClean="0">
                          <a:latin typeface="Arial" pitchFamily="34" charset="0"/>
                          <a:cs typeface="Arial" pitchFamily="34" charset="0"/>
                        </a:rPr>
                        <a:t>Textiles,</a:t>
                      </a:r>
                      <a:r>
                        <a:rPr lang="es-CO" b="1" baseline="0" dirty="0" smtClean="0">
                          <a:latin typeface="Arial" pitchFamily="34" charset="0"/>
                          <a:cs typeface="Arial" pitchFamily="34" charset="0"/>
                        </a:rPr>
                        <a:t> papeles y empaques plásticos contaminados</a:t>
                      </a:r>
                      <a:endParaRPr lang="es-CO" b="1" dirty="0">
                        <a:latin typeface="Arial" pitchFamily="34" charset="0"/>
                        <a:cs typeface="Arial" pitchFamily="34" charset="0"/>
                      </a:endParaRPr>
                    </a:p>
                  </a:txBody>
                  <a:tcPr/>
                </a:tc>
                <a:tc>
                  <a:txBody>
                    <a:bodyPr/>
                    <a:lstStyle/>
                    <a:p>
                      <a:r>
                        <a:rPr lang="es-CO" dirty="0" smtClean="0">
                          <a:latin typeface="Arial" pitchFamily="34" charset="0"/>
                          <a:cs typeface="Arial" pitchFamily="34" charset="0"/>
                        </a:rPr>
                        <a:t>Se recomienda que tanto</a:t>
                      </a:r>
                      <a:r>
                        <a:rPr lang="es-CO" baseline="0" dirty="0" smtClean="0">
                          <a:latin typeface="Arial" pitchFamily="34" charset="0"/>
                          <a:cs typeface="Arial" pitchFamily="34" charset="0"/>
                        </a:rPr>
                        <a:t> el acopio como la recolección se haga de manera disgregada es decir que los textiles se separen de los papeles y empaques con el fin de realizar un seguimiento adecuado a la generación de estos residuos.</a:t>
                      </a:r>
                      <a:endParaRPr lang="es-CO" dirty="0">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pic>
        <p:nvPicPr>
          <p:cNvPr id="16" name="Picture 2"/>
          <p:cNvPicPr>
            <a:picLocks noChangeAspect="1" noChangeArrowheads="1"/>
          </p:cNvPicPr>
          <p:nvPr/>
        </p:nvPicPr>
        <p:blipFill>
          <a:blip r:embed="rId3" cstate="print"/>
          <a:srcRect l="22892" t="35086" r="64510" b="52229"/>
          <a:stretch>
            <a:fillRect/>
          </a:stretch>
        </p:blipFill>
        <p:spPr bwMode="auto">
          <a:xfrm>
            <a:off x="3531480" y="5856577"/>
            <a:ext cx="1308538" cy="872359"/>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l="42730" t="24152" r="44817" b="46105"/>
          <a:stretch>
            <a:fillRect/>
          </a:stretch>
        </p:blipFill>
        <p:spPr bwMode="auto">
          <a:xfrm>
            <a:off x="5013439" y="5719944"/>
            <a:ext cx="756746" cy="1072056"/>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58080" t="30275" r="24833" b="48073"/>
          <a:stretch>
            <a:fillRect/>
          </a:stretch>
        </p:blipFill>
        <p:spPr bwMode="auto">
          <a:xfrm>
            <a:off x="6211618" y="5688414"/>
            <a:ext cx="1450427" cy="1169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l="32901" t="49920" r="33283" b="8955"/>
          <a:stretch>
            <a:fillRect/>
          </a:stretch>
        </p:blipFill>
        <p:spPr bwMode="auto">
          <a:xfrm>
            <a:off x="3972911" y="3925614"/>
            <a:ext cx="3499945" cy="2727434"/>
          </a:xfrm>
          <a:prstGeom prst="rect">
            <a:avLst/>
          </a:prstGeom>
          <a:noFill/>
          <a:ln w="9525">
            <a:noFill/>
            <a:miter lim="800000"/>
            <a:headEnd/>
            <a:tailEnd/>
          </a:ln>
        </p:spPr>
      </p:pic>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5" name="4 CuadroTexto"/>
          <p:cNvSpPr txBox="1"/>
          <p:nvPr/>
        </p:nvSpPr>
        <p:spPr>
          <a:xfrm>
            <a:off x="4464152" y="852112"/>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6" name="5 CuadroTexto"/>
          <p:cNvSpPr txBox="1"/>
          <p:nvPr/>
        </p:nvSpPr>
        <p:spPr>
          <a:xfrm>
            <a:off x="4369537" y="1466961"/>
            <a:ext cx="32624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MANEJO INTERNO RESPEL</a:t>
            </a:r>
            <a:endParaRPr lang="es-CO" b="1" dirty="0">
              <a:latin typeface="Arial" pitchFamily="34" charset="0"/>
              <a:cs typeface="Arial" pitchFamily="34" charset="0"/>
            </a:endParaRPr>
          </a:p>
        </p:txBody>
      </p:sp>
      <p:sp>
        <p:nvSpPr>
          <p:cNvPr id="7" name="6 CuadroTexto"/>
          <p:cNvSpPr txBox="1"/>
          <p:nvPr/>
        </p:nvSpPr>
        <p:spPr>
          <a:xfrm>
            <a:off x="3610304" y="1986456"/>
            <a:ext cx="46508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solidFill>
                  <a:schemeClr val="tx1"/>
                </a:solidFill>
                <a:latin typeface="Arial" pitchFamily="34" charset="0"/>
                <a:cs typeface="Arial" pitchFamily="34" charset="0"/>
              </a:rPr>
              <a:t>B. Almacenamiento temporal</a:t>
            </a:r>
            <a:endParaRPr lang="es-CO" dirty="0">
              <a:latin typeface="Arial" pitchFamily="34" charset="0"/>
              <a:cs typeface="Arial" pitchFamily="34" charset="0"/>
            </a:endParaRPr>
          </a:p>
        </p:txBody>
      </p:sp>
      <p:graphicFrame>
        <p:nvGraphicFramePr>
          <p:cNvPr id="8" name="7 Tabla"/>
          <p:cNvGraphicFramePr>
            <a:graphicFrameLocks noGrp="1"/>
          </p:cNvGraphicFramePr>
          <p:nvPr/>
        </p:nvGraphicFramePr>
        <p:xfrm>
          <a:off x="1306786" y="2595762"/>
          <a:ext cx="9271876" cy="1010920"/>
        </p:xfrm>
        <a:graphic>
          <a:graphicData uri="http://schemas.openxmlformats.org/drawingml/2006/table">
            <a:tbl>
              <a:tblPr firstRow="1" bandRow="1">
                <a:tableStyleId>{5C22544A-7EE6-4342-B048-85BDC9FD1C3A}</a:tableStyleId>
              </a:tblPr>
              <a:tblGrid>
                <a:gridCol w="3090626">
                  <a:extLst>
                    <a:ext uri="{9D8B030D-6E8A-4147-A177-3AD203B41FA5}">
                      <a16:colId xmlns:a16="http://schemas.microsoft.com/office/drawing/2014/main" val="20000"/>
                    </a:ext>
                  </a:extLst>
                </a:gridCol>
                <a:gridCol w="2690378">
                  <a:extLst>
                    <a:ext uri="{9D8B030D-6E8A-4147-A177-3AD203B41FA5}">
                      <a16:colId xmlns:a16="http://schemas.microsoft.com/office/drawing/2014/main" val="20001"/>
                    </a:ext>
                  </a:extLst>
                </a:gridCol>
                <a:gridCol w="3490872">
                  <a:extLst>
                    <a:ext uri="{9D8B030D-6E8A-4147-A177-3AD203B41FA5}">
                      <a16:colId xmlns:a16="http://schemas.microsoft.com/office/drawing/2014/main" val="20002"/>
                    </a:ext>
                  </a:extLst>
                </a:gridCol>
              </a:tblGrid>
              <a:tr h="370840">
                <a:tc>
                  <a:txBody>
                    <a:bodyPr/>
                    <a:lstStyle/>
                    <a:p>
                      <a:pPr algn="ctr"/>
                      <a:r>
                        <a:rPr lang="es-CO" dirty="0" smtClean="0">
                          <a:latin typeface="Arial" pitchFamily="34" charset="0"/>
                          <a:cs typeface="Arial" pitchFamily="34" charset="0"/>
                        </a:rPr>
                        <a:t>Etapa</a:t>
                      </a:r>
                      <a:endParaRPr lang="es-CO" dirty="0">
                        <a:latin typeface="Arial" pitchFamily="34" charset="0"/>
                        <a:cs typeface="Arial" pitchFamily="34" charset="0"/>
                      </a:endParaRPr>
                    </a:p>
                  </a:txBody>
                  <a:tcPr/>
                </a:tc>
                <a:tc>
                  <a:txBody>
                    <a:bodyPr/>
                    <a:lstStyle/>
                    <a:p>
                      <a:pPr algn="ctr"/>
                      <a:r>
                        <a:rPr lang="es-CO" dirty="0" smtClean="0"/>
                        <a:t>DESCRIPCIÓN</a:t>
                      </a:r>
                      <a:endParaRPr lang="es-CO" dirty="0"/>
                    </a:p>
                  </a:txBody>
                  <a:tcPr/>
                </a:tc>
                <a:tc>
                  <a:txBody>
                    <a:bodyPr/>
                    <a:lstStyle/>
                    <a:p>
                      <a:pPr algn="ctr"/>
                      <a:r>
                        <a:rPr lang="es-CO" dirty="0" smtClean="0"/>
                        <a:t>VARIABLES/CONDICONES</a:t>
                      </a:r>
                      <a:endParaRPr lang="es-CO" dirty="0"/>
                    </a:p>
                  </a:txBody>
                  <a:tcPr/>
                </a:tc>
                <a:extLst>
                  <a:ext uri="{0D108BD9-81ED-4DB2-BD59-A6C34878D82A}">
                    <a16:rowId xmlns:a16="http://schemas.microsoft.com/office/drawing/2014/main" val="10000"/>
                  </a:ext>
                </a:extLst>
              </a:tr>
              <a:tr h="370840">
                <a:tc>
                  <a:txBody>
                    <a:bodyPr/>
                    <a:lstStyle/>
                    <a:p>
                      <a:r>
                        <a:rPr lang="es-CO" dirty="0" smtClean="0"/>
                        <a:t>B. ALMACENAMIENTO</a:t>
                      </a:r>
                      <a:endParaRPr lang="es-CO" dirty="0"/>
                    </a:p>
                  </a:txBody>
                  <a:tcPr/>
                </a:tc>
                <a:tc>
                  <a:txBody>
                    <a:bodyPr/>
                    <a:lstStyle/>
                    <a:p>
                      <a:r>
                        <a:rPr lang="es-CO" dirty="0" smtClean="0"/>
                        <a:t>Puntos de recolección satélite</a:t>
                      </a:r>
                      <a:endParaRPr lang="es-CO" dirty="0"/>
                    </a:p>
                  </a:txBody>
                  <a:tcPr/>
                </a:tc>
                <a:tc>
                  <a:txBody>
                    <a:bodyPr/>
                    <a:lstStyle/>
                    <a:p>
                      <a:r>
                        <a:rPr lang="es-CO" dirty="0" smtClean="0"/>
                        <a:t>Depende del residuo y las condiciones y movilidad</a:t>
                      </a:r>
                      <a:r>
                        <a:rPr lang="es-CO" baseline="0" dirty="0" smtClean="0"/>
                        <a:t> en planta</a:t>
                      </a:r>
                      <a:endParaRPr lang="es-CO" dirty="0"/>
                    </a:p>
                  </a:txBody>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l="17812" t="60560" r="50563" b="11853"/>
          <a:stretch>
            <a:fillRect/>
          </a:stretch>
        </p:blipFill>
        <p:spPr bwMode="auto">
          <a:xfrm>
            <a:off x="3421117" y="4587766"/>
            <a:ext cx="4114800" cy="2017986"/>
          </a:xfrm>
          <a:prstGeom prst="rect">
            <a:avLst/>
          </a:prstGeom>
          <a:noFill/>
          <a:ln w="9525">
            <a:noFill/>
            <a:miter lim="800000"/>
            <a:headEnd/>
            <a:tailEnd/>
          </a:ln>
        </p:spPr>
      </p:pic>
      <p:sp>
        <p:nvSpPr>
          <p:cNvPr id="3" name="2 CuadroTexto"/>
          <p:cNvSpPr txBox="1"/>
          <p:nvPr/>
        </p:nvSpPr>
        <p:spPr>
          <a:xfrm>
            <a:off x="4464152" y="852112"/>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5" name="4 CuadroTexto"/>
          <p:cNvSpPr txBox="1"/>
          <p:nvPr/>
        </p:nvSpPr>
        <p:spPr>
          <a:xfrm>
            <a:off x="4369537" y="1466961"/>
            <a:ext cx="32624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MANEJO INTERNO RESPEL</a:t>
            </a:r>
            <a:endParaRPr lang="es-CO" b="1" dirty="0">
              <a:latin typeface="Arial" pitchFamily="34" charset="0"/>
              <a:cs typeface="Arial" pitchFamily="34" charset="0"/>
            </a:endParaRPr>
          </a:p>
        </p:txBody>
      </p:sp>
      <p:sp>
        <p:nvSpPr>
          <p:cNvPr id="6" name="5 CuadroTexto"/>
          <p:cNvSpPr txBox="1"/>
          <p:nvPr/>
        </p:nvSpPr>
        <p:spPr>
          <a:xfrm>
            <a:off x="3610304" y="1986456"/>
            <a:ext cx="46508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solidFill>
                  <a:schemeClr val="tx1"/>
                </a:solidFill>
                <a:latin typeface="Arial" pitchFamily="34" charset="0"/>
                <a:cs typeface="Arial" pitchFamily="34" charset="0"/>
              </a:rPr>
              <a:t>C. Transporte interno de RESPEL </a:t>
            </a:r>
            <a:endParaRPr lang="es-CO" dirty="0">
              <a:latin typeface="Arial" pitchFamily="34" charset="0"/>
              <a:cs typeface="Arial" pitchFamily="34" charset="0"/>
            </a:endParaRPr>
          </a:p>
        </p:txBody>
      </p:sp>
      <p:sp>
        <p:nvSpPr>
          <p:cNvPr id="7" name="6 CuadroTexto"/>
          <p:cNvSpPr txBox="1"/>
          <p:nvPr/>
        </p:nvSpPr>
        <p:spPr>
          <a:xfrm>
            <a:off x="1860330" y="2632841"/>
            <a:ext cx="4177863" cy="369332"/>
          </a:xfrm>
          <a:prstGeom prst="rect">
            <a:avLst/>
          </a:prstGeom>
          <a:noFill/>
        </p:spPr>
        <p:txBody>
          <a:bodyPr wrap="square" rtlCol="0">
            <a:spAutoFit/>
          </a:bodyPr>
          <a:lstStyle/>
          <a:p>
            <a:pPr algn="just"/>
            <a:r>
              <a:rPr lang="es-CO" u="sng" dirty="0" smtClean="0">
                <a:latin typeface="Arial" pitchFamily="34" charset="0"/>
                <a:cs typeface="Arial" pitchFamily="34" charset="0"/>
              </a:rPr>
              <a:t>Mecanismos</a:t>
            </a:r>
            <a:r>
              <a:rPr lang="es-CO" u="sng" dirty="0" smtClean="0"/>
              <a:t>  de carga y movilización</a:t>
            </a:r>
            <a:endParaRPr lang="es-CO" u="sng" dirty="0"/>
          </a:p>
        </p:txBody>
      </p:sp>
      <p:sp>
        <p:nvSpPr>
          <p:cNvPr id="8" name="7 CuadroTexto"/>
          <p:cNvSpPr txBox="1"/>
          <p:nvPr/>
        </p:nvSpPr>
        <p:spPr>
          <a:xfrm>
            <a:off x="1886606" y="3242441"/>
            <a:ext cx="7399284" cy="1477328"/>
          </a:xfrm>
          <a:prstGeom prst="rect">
            <a:avLst/>
          </a:prstGeom>
          <a:noFill/>
        </p:spPr>
        <p:txBody>
          <a:bodyPr wrap="square" rtlCol="0">
            <a:spAutoFit/>
          </a:bodyPr>
          <a:lstStyle/>
          <a:p>
            <a:pPr algn="just"/>
            <a:r>
              <a:rPr lang="es-CO" dirty="0" smtClean="0">
                <a:latin typeface="Arial" pitchFamily="34" charset="0"/>
                <a:cs typeface="Arial" pitchFamily="34" charset="0"/>
              </a:rPr>
              <a:t>Con el fin de disminuir los riesgos a la salud del personal a cargo  de las actividades  de recolección y movilización de RESPEL, generados en las instalaciones de la empresa, así como los riesgos de contaminación de materiales y superficies y del medio ambiente en general.</a:t>
            </a:r>
            <a:endParaRPr lang="es-CO"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4" name="3 CuadroTexto"/>
          <p:cNvSpPr txBox="1"/>
          <p:nvPr/>
        </p:nvSpPr>
        <p:spPr>
          <a:xfrm>
            <a:off x="4464152" y="852112"/>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5" name="4 CuadroTexto"/>
          <p:cNvSpPr txBox="1"/>
          <p:nvPr/>
        </p:nvSpPr>
        <p:spPr>
          <a:xfrm>
            <a:off x="4369537" y="1466961"/>
            <a:ext cx="32624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MANEJO INTERNO RESPEL</a:t>
            </a:r>
            <a:endParaRPr lang="es-CO" b="1" dirty="0">
              <a:latin typeface="Arial" pitchFamily="34" charset="0"/>
              <a:cs typeface="Arial" pitchFamily="34" charset="0"/>
            </a:endParaRPr>
          </a:p>
        </p:txBody>
      </p:sp>
      <p:sp>
        <p:nvSpPr>
          <p:cNvPr id="6" name="5 CuadroTexto"/>
          <p:cNvSpPr txBox="1"/>
          <p:nvPr/>
        </p:nvSpPr>
        <p:spPr>
          <a:xfrm>
            <a:off x="3610304" y="1986456"/>
            <a:ext cx="46508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solidFill>
                  <a:schemeClr val="tx1"/>
                </a:solidFill>
                <a:latin typeface="Arial" pitchFamily="34" charset="0"/>
                <a:cs typeface="Arial" pitchFamily="34" charset="0"/>
              </a:rPr>
              <a:t>D. ALMACENAMIENTO – Centro de acopio </a:t>
            </a:r>
            <a:endParaRPr lang="es-CO" dirty="0">
              <a:latin typeface="Arial" pitchFamily="34" charset="0"/>
              <a:cs typeface="Arial" pitchFamily="34" charset="0"/>
            </a:endParaRPr>
          </a:p>
        </p:txBody>
      </p:sp>
      <p:sp>
        <p:nvSpPr>
          <p:cNvPr id="7" name="6 CuadroTexto"/>
          <p:cNvSpPr txBox="1"/>
          <p:nvPr/>
        </p:nvSpPr>
        <p:spPr>
          <a:xfrm>
            <a:off x="1513490" y="2711669"/>
            <a:ext cx="1876096"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dirty="0" smtClean="0">
                <a:latin typeface="Arial" pitchFamily="34" charset="0"/>
                <a:cs typeface="Arial" pitchFamily="34" charset="0"/>
              </a:rPr>
              <a:t>AISLAMIENTO</a:t>
            </a:r>
            <a:endParaRPr lang="es-CO" dirty="0">
              <a:latin typeface="Arial" pitchFamily="34" charset="0"/>
              <a:cs typeface="Arial" pitchFamily="34" charset="0"/>
            </a:endParaRPr>
          </a:p>
        </p:txBody>
      </p:sp>
      <p:sp>
        <p:nvSpPr>
          <p:cNvPr id="8" name="7 CuadroTexto"/>
          <p:cNvSpPr txBox="1"/>
          <p:nvPr/>
        </p:nvSpPr>
        <p:spPr>
          <a:xfrm>
            <a:off x="1492468" y="3447393"/>
            <a:ext cx="1876096"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dirty="0" smtClean="0">
                <a:latin typeface="Arial" pitchFamily="34" charset="0"/>
                <a:cs typeface="Arial" pitchFamily="34" charset="0"/>
              </a:rPr>
              <a:t>ACCESO</a:t>
            </a:r>
            <a:endParaRPr lang="es-CO" dirty="0">
              <a:latin typeface="Arial" pitchFamily="34" charset="0"/>
              <a:cs typeface="Arial" pitchFamily="34" charset="0"/>
            </a:endParaRPr>
          </a:p>
        </p:txBody>
      </p:sp>
      <p:sp>
        <p:nvSpPr>
          <p:cNvPr id="9" name="8 CuadroTexto"/>
          <p:cNvSpPr txBox="1"/>
          <p:nvPr/>
        </p:nvSpPr>
        <p:spPr>
          <a:xfrm>
            <a:off x="1524001" y="4030716"/>
            <a:ext cx="1876096"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dirty="0" smtClean="0">
                <a:latin typeface="Arial" pitchFamily="34" charset="0"/>
                <a:cs typeface="Arial" pitchFamily="34" charset="0"/>
              </a:rPr>
              <a:t>ILUMINACIÓN</a:t>
            </a:r>
            <a:endParaRPr lang="es-CO" dirty="0">
              <a:latin typeface="Arial" pitchFamily="34" charset="0"/>
              <a:cs typeface="Arial" pitchFamily="34" charset="0"/>
            </a:endParaRPr>
          </a:p>
        </p:txBody>
      </p:sp>
      <p:sp>
        <p:nvSpPr>
          <p:cNvPr id="10" name="9 CuadroTexto"/>
          <p:cNvSpPr txBox="1"/>
          <p:nvPr/>
        </p:nvSpPr>
        <p:spPr>
          <a:xfrm>
            <a:off x="1508234" y="4598276"/>
            <a:ext cx="1876096"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dirty="0" smtClean="0">
                <a:latin typeface="Arial" pitchFamily="34" charset="0"/>
                <a:cs typeface="Arial" pitchFamily="34" charset="0"/>
              </a:rPr>
              <a:t>PISO</a:t>
            </a:r>
            <a:endParaRPr lang="es-CO" dirty="0">
              <a:latin typeface="Arial" pitchFamily="34" charset="0"/>
              <a:cs typeface="Arial" pitchFamily="34" charset="0"/>
            </a:endParaRPr>
          </a:p>
        </p:txBody>
      </p:sp>
      <p:sp>
        <p:nvSpPr>
          <p:cNvPr id="11" name="10 CuadroTexto"/>
          <p:cNvSpPr txBox="1"/>
          <p:nvPr/>
        </p:nvSpPr>
        <p:spPr>
          <a:xfrm>
            <a:off x="1487214" y="5412828"/>
            <a:ext cx="1876096"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dirty="0" smtClean="0">
                <a:latin typeface="Arial" pitchFamily="34" charset="0"/>
                <a:cs typeface="Arial" pitchFamily="34" charset="0"/>
              </a:rPr>
              <a:t>VENTILACIÓN</a:t>
            </a:r>
            <a:endParaRPr lang="es-CO" dirty="0">
              <a:latin typeface="Arial" pitchFamily="34" charset="0"/>
              <a:cs typeface="Arial" pitchFamily="34" charset="0"/>
            </a:endParaRPr>
          </a:p>
        </p:txBody>
      </p:sp>
      <p:sp>
        <p:nvSpPr>
          <p:cNvPr id="12" name="11 CuadroTexto"/>
          <p:cNvSpPr txBox="1"/>
          <p:nvPr/>
        </p:nvSpPr>
        <p:spPr>
          <a:xfrm>
            <a:off x="3578773" y="2695903"/>
            <a:ext cx="5391807"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CO" sz="1600" dirty="0" smtClean="0">
                <a:latin typeface="Arial" pitchFamily="34" charset="0"/>
                <a:cs typeface="Arial" pitchFamily="34" charset="0"/>
              </a:rPr>
              <a:t>Lugar de la planta de baja circulación, distancia prudente a linderos.</a:t>
            </a:r>
            <a:endParaRPr lang="es-CO" sz="1600" dirty="0">
              <a:latin typeface="Arial" pitchFamily="34" charset="0"/>
              <a:cs typeface="Arial" pitchFamily="34" charset="0"/>
            </a:endParaRPr>
          </a:p>
        </p:txBody>
      </p:sp>
      <p:sp>
        <p:nvSpPr>
          <p:cNvPr id="13" name="12 CuadroTexto"/>
          <p:cNvSpPr txBox="1"/>
          <p:nvPr/>
        </p:nvSpPr>
        <p:spPr>
          <a:xfrm>
            <a:off x="3557753" y="3447393"/>
            <a:ext cx="5391807"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CO" sz="1600" dirty="0" smtClean="0">
                <a:latin typeface="Arial" pitchFamily="34" charset="0"/>
                <a:cs typeface="Arial" pitchFamily="34" charset="0"/>
              </a:rPr>
              <a:t>De fácil acceso peatonal y vehicular, rampa vehicular</a:t>
            </a:r>
            <a:endParaRPr lang="es-CO" sz="1600" dirty="0">
              <a:latin typeface="Arial" pitchFamily="34" charset="0"/>
              <a:cs typeface="Arial" pitchFamily="34" charset="0"/>
            </a:endParaRPr>
          </a:p>
        </p:txBody>
      </p:sp>
      <p:sp>
        <p:nvSpPr>
          <p:cNvPr id="14" name="13 CuadroTexto"/>
          <p:cNvSpPr txBox="1"/>
          <p:nvPr/>
        </p:nvSpPr>
        <p:spPr>
          <a:xfrm>
            <a:off x="3620815" y="4062248"/>
            <a:ext cx="5391807"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CO" sz="1600" dirty="0" smtClean="0">
                <a:latin typeface="Arial" pitchFamily="34" charset="0"/>
                <a:cs typeface="Arial" pitchFamily="34" charset="0"/>
              </a:rPr>
              <a:t>En lo posible luz natural</a:t>
            </a:r>
            <a:endParaRPr lang="es-CO" sz="1600" dirty="0">
              <a:latin typeface="Arial" pitchFamily="34" charset="0"/>
              <a:cs typeface="Arial" pitchFamily="34" charset="0"/>
            </a:endParaRPr>
          </a:p>
        </p:txBody>
      </p:sp>
      <p:sp>
        <p:nvSpPr>
          <p:cNvPr id="15" name="14 CuadroTexto"/>
          <p:cNvSpPr txBox="1"/>
          <p:nvPr/>
        </p:nvSpPr>
        <p:spPr>
          <a:xfrm>
            <a:off x="3615560" y="4624552"/>
            <a:ext cx="5391807"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CO" sz="1600" dirty="0" smtClean="0">
                <a:latin typeface="Arial" pitchFamily="34" charset="0"/>
                <a:cs typeface="Arial" pitchFamily="34" charset="0"/>
              </a:rPr>
              <a:t>Liso, impermeable, pendiente concéntrica a drenaje perimetral cerrado sin conexión al alcantarillado</a:t>
            </a:r>
            <a:endParaRPr lang="es-CO" sz="1600" dirty="0">
              <a:latin typeface="Arial" pitchFamily="34" charset="0"/>
              <a:cs typeface="Arial" pitchFamily="34" charset="0"/>
            </a:endParaRPr>
          </a:p>
        </p:txBody>
      </p:sp>
      <p:sp>
        <p:nvSpPr>
          <p:cNvPr id="16" name="15 CuadroTexto"/>
          <p:cNvSpPr txBox="1"/>
          <p:nvPr/>
        </p:nvSpPr>
        <p:spPr>
          <a:xfrm>
            <a:off x="3589284" y="5418083"/>
            <a:ext cx="5391807"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CO" sz="1600" dirty="0" smtClean="0">
                <a:latin typeface="Arial" pitchFamily="34" charset="0"/>
                <a:cs typeface="Arial" pitchFamily="34" charset="0"/>
              </a:rPr>
              <a:t>Natural en la parte superior de las paredes, flujos de aire, evitar confinamiento de gases e incremento de temperatura </a:t>
            </a:r>
            <a:endParaRPr lang="es-CO"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81200" y="3251537"/>
            <a:ext cx="8229600" cy="1015663"/>
          </a:xfrm>
          <a:prstGeom prst="rect">
            <a:avLst/>
          </a:prstGeom>
        </p:spPr>
        <p:txBody>
          <a:bodyPr wrap="square">
            <a:spAutoFit/>
          </a:bodyPr>
          <a:lstStyle/>
          <a:p>
            <a:pPr algn="ctr"/>
            <a:r>
              <a:rPr lang="es-CO" sz="2000" dirty="0" smtClean="0">
                <a:latin typeface="Arial" pitchFamily="34" charset="0"/>
                <a:cs typeface="Arial" pitchFamily="34" charset="0"/>
              </a:rPr>
              <a:t>MANUAL DE PROCEDIMIENTOS PARA LA GESTIÓN INTEGRAL DE RESIDUOS HOSPITALARIOS Y SIMILARES EN COLOMBIA</a:t>
            </a:r>
          </a:p>
          <a:p>
            <a:pPr algn="ctr"/>
            <a:r>
              <a:rPr lang="es-CO" sz="2000" dirty="0" smtClean="0">
                <a:latin typeface="Arial" pitchFamily="34" charset="0"/>
                <a:cs typeface="Arial" pitchFamily="34" charset="0"/>
              </a:rPr>
              <a:t>(MPGIRH)</a:t>
            </a:r>
            <a:endParaRPr lang="es-CO" sz="2000" dirty="0">
              <a:latin typeface="Arial" pitchFamily="34" charset="0"/>
              <a:cs typeface="Arial" pitchFamily="34" charset="0"/>
            </a:endParaRPr>
          </a:p>
        </p:txBody>
      </p:sp>
      <p:sp>
        <p:nvSpPr>
          <p:cNvPr id="5" name="CuadroTexto 6">
            <a:extLst>
              <a:ext uri="{FF2B5EF4-FFF2-40B4-BE49-F238E27FC236}">
                <a16:creationId xmlns:a16="http://schemas.microsoft.com/office/drawing/2014/main" id="{AC28C6A9-20D8-D840-B3BC-3984B93B0A91}"/>
              </a:ext>
            </a:extLst>
          </p:cNvPr>
          <p:cNvSpPr txBox="1"/>
          <p:nvPr/>
        </p:nvSpPr>
        <p:spPr>
          <a:xfrm>
            <a:off x="2590800" y="2133600"/>
            <a:ext cx="6119812"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LEGISLACIÓN</a:t>
            </a:r>
            <a:endParaRPr lang="es-US" sz="2000" dirty="0"/>
          </a:p>
        </p:txBody>
      </p:sp>
      <p:pic>
        <p:nvPicPr>
          <p:cNvPr id="6"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411930080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l="19387" t="23707" r="18817" b="2802"/>
          <a:stretch>
            <a:fillRect/>
          </a:stretch>
        </p:blipFill>
        <p:spPr bwMode="auto">
          <a:xfrm>
            <a:off x="2680138" y="2286001"/>
            <a:ext cx="6794938" cy="4382813"/>
          </a:xfrm>
          <a:prstGeom prst="rect">
            <a:avLst/>
          </a:prstGeom>
          <a:noFill/>
          <a:ln w="9525">
            <a:noFill/>
            <a:miter lim="800000"/>
            <a:headEnd/>
            <a:tailEnd/>
          </a:ln>
        </p:spPr>
      </p:pic>
      <p:pic>
        <p:nvPicPr>
          <p:cNvPr id="3" name="Imagen 8">
            <a:extLst>
              <a:ext uri="{FF2B5EF4-FFF2-40B4-BE49-F238E27FC236}">
                <a16:creationId xmlns:a16="http://schemas.microsoft.com/office/drawing/2014/main" id="{5CAF06A0-E857-BB44-B05A-CBF9BCBA03A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4" name="3 CuadroTexto"/>
          <p:cNvSpPr txBox="1"/>
          <p:nvPr/>
        </p:nvSpPr>
        <p:spPr>
          <a:xfrm>
            <a:off x="4464152" y="584090"/>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5" name="4 CuadroTexto"/>
          <p:cNvSpPr txBox="1"/>
          <p:nvPr/>
        </p:nvSpPr>
        <p:spPr>
          <a:xfrm>
            <a:off x="4369537" y="1198939"/>
            <a:ext cx="32624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MANEJO INTERNO RESPEL</a:t>
            </a:r>
            <a:endParaRPr lang="es-CO" b="1" dirty="0">
              <a:latin typeface="Arial" pitchFamily="34" charset="0"/>
              <a:cs typeface="Arial" pitchFamily="34" charset="0"/>
            </a:endParaRPr>
          </a:p>
        </p:txBody>
      </p:sp>
      <p:sp>
        <p:nvSpPr>
          <p:cNvPr id="6" name="5 CuadroTexto"/>
          <p:cNvSpPr txBox="1"/>
          <p:nvPr/>
        </p:nvSpPr>
        <p:spPr>
          <a:xfrm>
            <a:off x="3610304" y="1718434"/>
            <a:ext cx="46508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solidFill>
                  <a:schemeClr val="tx1"/>
                </a:solidFill>
                <a:latin typeface="Arial" pitchFamily="34" charset="0"/>
                <a:cs typeface="Arial" pitchFamily="34" charset="0"/>
              </a:rPr>
              <a:t>D. ALMACENAMIENTO – Centro de acopio </a:t>
            </a:r>
            <a:endParaRPr lang="es-CO"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l="18539" t="35991" r="50926" b="27371"/>
          <a:stretch>
            <a:fillRect/>
          </a:stretch>
        </p:blipFill>
        <p:spPr bwMode="auto">
          <a:xfrm>
            <a:off x="1471749" y="3184628"/>
            <a:ext cx="4440320" cy="2995454"/>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52224" t="35991" r="19544" b="27371"/>
          <a:stretch>
            <a:fillRect/>
          </a:stretch>
        </p:blipFill>
        <p:spPr bwMode="auto">
          <a:xfrm>
            <a:off x="6274676" y="3153098"/>
            <a:ext cx="4225158" cy="3082734"/>
          </a:xfrm>
          <a:prstGeom prst="rect">
            <a:avLst/>
          </a:prstGeom>
          <a:noFill/>
          <a:ln w="9525">
            <a:noFill/>
            <a:miter lim="800000"/>
            <a:headEnd/>
            <a:tailEnd/>
          </a:ln>
        </p:spPr>
      </p:pic>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5" name="4 CuadroTexto"/>
          <p:cNvSpPr txBox="1"/>
          <p:nvPr/>
        </p:nvSpPr>
        <p:spPr>
          <a:xfrm>
            <a:off x="4464152" y="584090"/>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6" name="5 CuadroTexto"/>
          <p:cNvSpPr txBox="1"/>
          <p:nvPr/>
        </p:nvSpPr>
        <p:spPr>
          <a:xfrm>
            <a:off x="4369537" y="1198939"/>
            <a:ext cx="32624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MANEJO INTERNO RESPEL</a:t>
            </a:r>
            <a:endParaRPr lang="es-CO" b="1" dirty="0">
              <a:latin typeface="Arial" pitchFamily="34" charset="0"/>
              <a:cs typeface="Arial" pitchFamily="34" charset="0"/>
            </a:endParaRPr>
          </a:p>
        </p:txBody>
      </p:sp>
      <p:sp>
        <p:nvSpPr>
          <p:cNvPr id="7" name="6 CuadroTexto"/>
          <p:cNvSpPr txBox="1"/>
          <p:nvPr/>
        </p:nvSpPr>
        <p:spPr>
          <a:xfrm>
            <a:off x="3610304" y="1718434"/>
            <a:ext cx="46508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solidFill>
                  <a:schemeClr val="tx1"/>
                </a:solidFill>
                <a:latin typeface="Arial" pitchFamily="34" charset="0"/>
                <a:cs typeface="Arial" pitchFamily="34" charset="0"/>
              </a:rPr>
              <a:t>D. ALMACENAMIENTO – Centro de acopio </a:t>
            </a:r>
            <a:endParaRPr lang="es-CO"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4" name="3 CuadroTexto"/>
          <p:cNvSpPr txBox="1"/>
          <p:nvPr/>
        </p:nvSpPr>
        <p:spPr>
          <a:xfrm>
            <a:off x="4810994" y="647162"/>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5" name="4 CuadroTexto"/>
          <p:cNvSpPr txBox="1"/>
          <p:nvPr/>
        </p:nvSpPr>
        <p:spPr>
          <a:xfrm>
            <a:off x="2503358" y="4133073"/>
            <a:ext cx="5221746" cy="1323439"/>
          </a:xfrm>
          <a:prstGeom prst="rect">
            <a:avLst/>
          </a:prstGeom>
          <a:noFill/>
        </p:spPr>
        <p:txBody>
          <a:bodyPr wrap="square" rtlCol="0">
            <a:spAutoFit/>
          </a:bodyPr>
          <a:lstStyle/>
          <a:p>
            <a:pPr marL="457200" indent="-457200">
              <a:buFont typeface="+mj-lt"/>
              <a:buAutoNum type="alphaUcPeriod"/>
            </a:pPr>
            <a:r>
              <a:rPr lang="es-CO" sz="2000" dirty="0" smtClean="0">
                <a:latin typeface="Arial" pitchFamily="34" charset="0"/>
                <a:cs typeface="Arial" pitchFamily="34" charset="0"/>
              </a:rPr>
              <a:t>Plan Estratégico.</a:t>
            </a:r>
          </a:p>
          <a:p>
            <a:pPr marL="457200" indent="-457200">
              <a:buFont typeface="+mj-lt"/>
              <a:buAutoNum type="alphaUcPeriod"/>
            </a:pPr>
            <a:r>
              <a:rPr lang="es-CO" sz="2000" dirty="0" smtClean="0">
                <a:latin typeface="Arial" pitchFamily="34" charset="0"/>
                <a:cs typeface="Arial" pitchFamily="34" charset="0"/>
              </a:rPr>
              <a:t>Plan Operativo.</a:t>
            </a:r>
          </a:p>
          <a:p>
            <a:pPr marL="457200" indent="-457200">
              <a:buFont typeface="+mj-lt"/>
              <a:buAutoNum type="alphaUcPeriod"/>
            </a:pPr>
            <a:r>
              <a:rPr lang="es-CO" sz="2000" dirty="0" smtClean="0">
                <a:latin typeface="Arial" pitchFamily="34" charset="0"/>
                <a:cs typeface="Arial" pitchFamily="34" charset="0"/>
              </a:rPr>
              <a:t>Plan Informativo.</a:t>
            </a:r>
          </a:p>
          <a:p>
            <a:pPr marL="457200" indent="-457200">
              <a:buFont typeface="+mj-lt"/>
              <a:buAutoNum type="alphaUcPeriod"/>
            </a:pPr>
            <a:r>
              <a:rPr lang="es-CO" sz="2000" dirty="0" smtClean="0">
                <a:latin typeface="Arial" pitchFamily="34" charset="0"/>
                <a:cs typeface="Arial" pitchFamily="34" charset="0"/>
              </a:rPr>
              <a:t>Ejecución Seguimiento y Evaluación.</a:t>
            </a:r>
          </a:p>
        </p:txBody>
      </p:sp>
      <p:sp>
        <p:nvSpPr>
          <p:cNvPr id="6" name="5 Rectángulo"/>
          <p:cNvSpPr/>
          <p:nvPr/>
        </p:nvSpPr>
        <p:spPr>
          <a:xfrm>
            <a:off x="4666115" y="1317014"/>
            <a:ext cx="3033203" cy="400110"/>
          </a:xfrm>
          <a:prstGeom prst="rect">
            <a:avLst/>
          </a:prstGeom>
        </p:spPr>
        <p:txBody>
          <a:bodyPr wrap="none">
            <a:spAutoFit/>
          </a:bodyPr>
          <a:lstStyle/>
          <a:p>
            <a:pPr algn="ctr"/>
            <a:r>
              <a:rPr lang="es-CO" sz="2000" b="1" dirty="0" smtClean="0">
                <a:latin typeface="Arial" pitchFamily="34" charset="0"/>
                <a:cs typeface="Arial" pitchFamily="34" charset="0"/>
              </a:rPr>
              <a:t>5. Plan de contingencia</a:t>
            </a:r>
            <a:endParaRPr lang="es-CO" sz="2000" b="1" dirty="0">
              <a:latin typeface="Arial" pitchFamily="34" charset="0"/>
              <a:cs typeface="Arial" pitchFamily="34" charset="0"/>
            </a:endParaRPr>
          </a:p>
        </p:txBody>
      </p:sp>
      <p:sp>
        <p:nvSpPr>
          <p:cNvPr id="7" name="6 CuadroTexto"/>
          <p:cNvSpPr txBox="1"/>
          <p:nvPr/>
        </p:nvSpPr>
        <p:spPr>
          <a:xfrm>
            <a:off x="1902371" y="2532992"/>
            <a:ext cx="7399284" cy="1200329"/>
          </a:xfrm>
          <a:prstGeom prst="rect">
            <a:avLst/>
          </a:prstGeom>
          <a:noFill/>
        </p:spPr>
        <p:txBody>
          <a:bodyPr wrap="square" rtlCol="0">
            <a:spAutoFit/>
          </a:bodyPr>
          <a:lstStyle/>
          <a:p>
            <a:pPr algn="just"/>
            <a:r>
              <a:rPr lang="es-CO" dirty="0" smtClean="0">
                <a:latin typeface="Arial" pitchFamily="34" charset="0"/>
                <a:cs typeface="Arial" pitchFamily="34" charset="0"/>
              </a:rPr>
              <a:t>Contar con un plan de contingencia actualizado que permita atender cualquier accidente o eventualidad que se presente durante el anejo de residuos peligrosos. Lineamientos Decreto 321 de 1999 del </a:t>
            </a:r>
            <a:r>
              <a:rPr lang="es-CO" dirty="0" err="1" smtClean="0">
                <a:latin typeface="Arial" pitchFamily="34" charset="0"/>
                <a:cs typeface="Arial" pitchFamily="34" charset="0"/>
              </a:rPr>
              <a:t>MinInterior</a:t>
            </a:r>
            <a:r>
              <a:rPr lang="es-CO" dirty="0" smtClean="0">
                <a:latin typeface="Arial" pitchFamily="34" charset="0"/>
                <a:cs typeface="Arial" pitchFamily="34" charset="0"/>
              </a:rPr>
              <a:t>.</a:t>
            </a:r>
            <a:endParaRPr lang="es-CO"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4" name="3 CuadroTexto"/>
          <p:cNvSpPr txBox="1"/>
          <p:nvPr/>
        </p:nvSpPr>
        <p:spPr>
          <a:xfrm>
            <a:off x="4810994" y="647162"/>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5" name="4 Rectángulo"/>
          <p:cNvSpPr/>
          <p:nvPr/>
        </p:nvSpPr>
        <p:spPr>
          <a:xfrm>
            <a:off x="4993931" y="1317014"/>
            <a:ext cx="2377574" cy="400110"/>
          </a:xfrm>
          <a:prstGeom prst="rect">
            <a:avLst/>
          </a:prstGeom>
        </p:spPr>
        <p:txBody>
          <a:bodyPr wrap="none">
            <a:spAutoFit/>
          </a:bodyPr>
          <a:lstStyle/>
          <a:p>
            <a:pPr algn="ctr"/>
            <a:r>
              <a:rPr lang="es-CO" sz="2000" b="1" dirty="0" smtClean="0">
                <a:latin typeface="Arial" pitchFamily="34" charset="0"/>
                <a:cs typeface="Arial" pitchFamily="34" charset="0"/>
              </a:rPr>
              <a:t>6. Manejo Externo</a:t>
            </a:r>
            <a:endParaRPr lang="es-CO" sz="2000" b="1" dirty="0">
              <a:latin typeface="Arial" pitchFamily="34" charset="0"/>
              <a:cs typeface="Arial" pitchFamily="34" charset="0"/>
            </a:endParaRPr>
          </a:p>
        </p:txBody>
      </p:sp>
      <p:sp>
        <p:nvSpPr>
          <p:cNvPr id="6" name="5 CuadroTexto"/>
          <p:cNvSpPr txBox="1"/>
          <p:nvPr/>
        </p:nvSpPr>
        <p:spPr>
          <a:xfrm>
            <a:off x="1587060" y="2375336"/>
            <a:ext cx="9038898" cy="3693319"/>
          </a:xfrm>
          <a:prstGeom prst="rect">
            <a:avLst/>
          </a:prstGeom>
          <a:noFill/>
        </p:spPr>
        <p:txBody>
          <a:bodyPr wrap="square" rtlCol="0">
            <a:spAutoFit/>
          </a:bodyPr>
          <a:lstStyle/>
          <a:p>
            <a:pPr algn="just"/>
            <a:r>
              <a:rPr lang="es-CO" dirty="0" smtClean="0">
                <a:latin typeface="Arial" pitchFamily="34" charset="0"/>
                <a:cs typeface="Arial" pitchFamily="34" charset="0"/>
              </a:rPr>
              <a:t>Decreto 1076 de 2015 define cada una de estas opciones de manejo externo como se indica a continuación.</a:t>
            </a:r>
          </a:p>
          <a:p>
            <a:pPr algn="just"/>
            <a:endParaRPr lang="es-CO" dirty="0" smtClean="0">
              <a:latin typeface="Arial" pitchFamily="34" charset="0"/>
              <a:cs typeface="Arial" pitchFamily="34" charset="0"/>
            </a:endParaRPr>
          </a:p>
          <a:p>
            <a:pPr algn="just"/>
            <a:r>
              <a:rPr lang="es-CO" b="1" dirty="0" smtClean="0">
                <a:latin typeface="Arial" pitchFamily="34" charset="0"/>
                <a:cs typeface="Arial" pitchFamily="34" charset="0"/>
              </a:rPr>
              <a:t>Aprovechamiento y/o valorización: </a:t>
            </a:r>
            <a:r>
              <a:rPr lang="es-CO" dirty="0" smtClean="0">
                <a:latin typeface="Arial" pitchFamily="34" charset="0"/>
                <a:cs typeface="Arial" pitchFamily="34" charset="0"/>
              </a:rPr>
              <a:t>Proceso de recuperar el valor remanente o el poder calorífico de por medio de la recuperación, el reciclado o la regeneración.</a:t>
            </a:r>
          </a:p>
          <a:p>
            <a:pPr algn="just"/>
            <a:endParaRPr lang="es-CO" dirty="0" smtClean="0">
              <a:latin typeface="Arial" pitchFamily="34" charset="0"/>
              <a:cs typeface="Arial" pitchFamily="34" charset="0"/>
            </a:endParaRPr>
          </a:p>
          <a:p>
            <a:pPr algn="just"/>
            <a:r>
              <a:rPr lang="es-CO" b="1" dirty="0" smtClean="0">
                <a:latin typeface="Arial" pitchFamily="34" charset="0"/>
                <a:cs typeface="Arial" pitchFamily="34" charset="0"/>
              </a:rPr>
              <a:t>Tratamiento: </a:t>
            </a:r>
            <a:r>
              <a:rPr lang="es-CO" dirty="0" smtClean="0">
                <a:latin typeface="Arial" pitchFamily="34" charset="0"/>
                <a:cs typeface="Arial" pitchFamily="34" charset="0"/>
              </a:rPr>
              <a:t>Conjunto de operaciones, procesos que modifican las características de los RESPEL para incrementar sus posibilidades de aprovechamiento o minimizar los riesgos a la salud y el ambiente.</a:t>
            </a:r>
          </a:p>
          <a:p>
            <a:pPr algn="just"/>
            <a:endParaRPr lang="es-CO" b="1" dirty="0" smtClean="0">
              <a:latin typeface="Arial" pitchFamily="34" charset="0"/>
              <a:cs typeface="Arial" pitchFamily="34" charset="0"/>
            </a:endParaRPr>
          </a:p>
          <a:p>
            <a:pPr algn="just"/>
            <a:r>
              <a:rPr lang="es-CO" b="1" dirty="0" smtClean="0">
                <a:latin typeface="Arial" pitchFamily="34" charset="0"/>
                <a:cs typeface="Arial" pitchFamily="34" charset="0"/>
              </a:rPr>
              <a:t>Disposición final: </a:t>
            </a:r>
            <a:r>
              <a:rPr lang="es-CO" dirty="0" smtClean="0">
                <a:latin typeface="Arial" pitchFamily="34" charset="0"/>
                <a:cs typeface="Arial" pitchFamily="34" charset="0"/>
              </a:rPr>
              <a:t>Consiste en aislar y confinar RESPEL, en lugares especialmente seleccionados, diseñados y autorizados, para evitar los daños o riesgos a la salud humana y al ambiente. </a:t>
            </a:r>
            <a:endParaRPr lang="es-CO"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l="35018" t="38362" r="36265" b="14655"/>
          <a:stretch>
            <a:fillRect/>
          </a:stretch>
        </p:blipFill>
        <p:spPr bwMode="auto">
          <a:xfrm>
            <a:off x="2396359" y="2632840"/>
            <a:ext cx="6858000" cy="3968919"/>
          </a:xfrm>
          <a:prstGeom prst="rect">
            <a:avLst/>
          </a:prstGeom>
          <a:noFill/>
          <a:ln w="9525">
            <a:noFill/>
            <a:miter lim="800000"/>
            <a:headEnd/>
            <a:tailEnd/>
          </a:ln>
        </p:spPr>
      </p:pic>
      <p:pic>
        <p:nvPicPr>
          <p:cNvPr id="3" name="Imagen 8">
            <a:extLst>
              <a:ext uri="{FF2B5EF4-FFF2-40B4-BE49-F238E27FC236}">
                <a16:creationId xmlns:a16="http://schemas.microsoft.com/office/drawing/2014/main" id="{5CAF06A0-E857-BB44-B05A-CBF9BCBA03A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4" name="3 CuadroTexto"/>
          <p:cNvSpPr txBox="1"/>
          <p:nvPr/>
        </p:nvSpPr>
        <p:spPr>
          <a:xfrm>
            <a:off x="4464152" y="584090"/>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5" name="4 CuadroTexto"/>
          <p:cNvSpPr txBox="1"/>
          <p:nvPr/>
        </p:nvSpPr>
        <p:spPr>
          <a:xfrm>
            <a:off x="4180351" y="1798028"/>
            <a:ext cx="408323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Tratamiento térmico - Incineración</a:t>
            </a:r>
            <a:endParaRPr lang="es-CO" b="1" dirty="0">
              <a:latin typeface="Arial" pitchFamily="34" charset="0"/>
              <a:cs typeface="Arial" pitchFamily="34" charset="0"/>
            </a:endParaRPr>
          </a:p>
        </p:txBody>
      </p:sp>
      <p:sp>
        <p:nvSpPr>
          <p:cNvPr id="6" name="5 CuadroTexto"/>
          <p:cNvSpPr txBox="1"/>
          <p:nvPr/>
        </p:nvSpPr>
        <p:spPr>
          <a:xfrm>
            <a:off x="3720663" y="1150876"/>
            <a:ext cx="46508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solidFill>
                  <a:schemeClr val="tx1"/>
                </a:solidFill>
                <a:latin typeface="Arial" pitchFamily="34" charset="0"/>
                <a:cs typeface="Arial" pitchFamily="34" charset="0"/>
              </a:rPr>
              <a:t>6. MANEJO EXTERNO - RESPEL</a:t>
            </a:r>
            <a:endParaRPr lang="es-CO"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cstate="print"/>
          <a:srcRect l="29565" t="27802" r="32630" b="9267"/>
          <a:stretch>
            <a:fillRect/>
          </a:stretch>
        </p:blipFill>
        <p:spPr bwMode="auto">
          <a:xfrm>
            <a:off x="3026980" y="2238703"/>
            <a:ext cx="6148552" cy="4303987"/>
          </a:xfrm>
          <a:prstGeom prst="rect">
            <a:avLst/>
          </a:prstGeom>
          <a:noFill/>
          <a:ln w="9525">
            <a:noFill/>
            <a:miter lim="800000"/>
            <a:headEnd/>
            <a:tailEnd/>
          </a:ln>
        </p:spPr>
      </p:pic>
      <p:pic>
        <p:nvPicPr>
          <p:cNvPr id="3" name="Imagen 8">
            <a:extLst>
              <a:ext uri="{FF2B5EF4-FFF2-40B4-BE49-F238E27FC236}">
                <a16:creationId xmlns:a16="http://schemas.microsoft.com/office/drawing/2014/main" id="{5CAF06A0-E857-BB44-B05A-CBF9BCBA03A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4" name="3 CuadroTexto"/>
          <p:cNvSpPr txBox="1"/>
          <p:nvPr/>
        </p:nvSpPr>
        <p:spPr>
          <a:xfrm>
            <a:off x="4464152" y="584090"/>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5" name="4 CuadroTexto"/>
          <p:cNvSpPr txBox="1"/>
          <p:nvPr/>
        </p:nvSpPr>
        <p:spPr>
          <a:xfrm>
            <a:off x="4148819" y="1687666"/>
            <a:ext cx="377539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Disposición celdas de seguridad</a:t>
            </a:r>
            <a:endParaRPr lang="es-CO" b="1" dirty="0">
              <a:latin typeface="Arial" pitchFamily="34" charset="0"/>
              <a:cs typeface="Arial" pitchFamily="34" charset="0"/>
            </a:endParaRPr>
          </a:p>
        </p:txBody>
      </p:sp>
      <p:sp>
        <p:nvSpPr>
          <p:cNvPr id="6" name="5 CuadroTexto"/>
          <p:cNvSpPr txBox="1"/>
          <p:nvPr/>
        </p:nvSpPr>
        <p:spPr>
          <a:xfrm>
            <a:off x="3720663" y="1150876"/>
            <a:ext cx="46508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solidFill>
                  <a:schemeClr val="tx1"/>
                </a:solidFill>
                <a:latin typeface="Arial" pitchFamily="34" charset="0"/>
                <a:cs typeface="Arial" pitchFamily="34" charset="0"/>
              </a:rPr>
              <a:t>6. MANEJO EXTERNO - RESPEL</a:t>
            </a:r>
            <a:endParaRPr lang="es-CO"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27627" t="31466" r="28631" b="16379"/>
          <a:stretch>
            <a:fillRect/>
          </a:stretch>
        </p:blipFill>
        <p:spPr bwMode="auto">
          <a:xfrm>
            <a:off x="2900854" y="2364828"/>
            <a:ext cx="6306207" cy="3815255"/>
          </a:xfrm>
          <a:prstGeom prst="rect">
            <a:avLst/>
          </a:prstGeom>
          <a:noFill/>
          <a:ln w="9525">
            <a:noFill/>
            <a:miter lim="800000"/>
            <a:headEnd/>
            <a:tailEnd/>
          </a:ln>
        </p:spPr>
      </p:pic>
      <p:pic>
        <p:nvPicPr>
          <p:cNvPr id="3" name="Imagen 8">
            <a:extLst>
              <a:ext uri="{FF2B5EF4-FFF2-40B4-BE49-F238E27FC236}">
                <a16:creationId xmlns:a16="http://schemas.microsoft.com/office/drawing/2014/main" id="{5CAF06A0-E857-BB44-B05A-CBF9BCBA03A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4" name="3 CuadroTexto"/>
          <p:cNvSpPr txBox="1"/>
          <p:nvPr/>
        </p:nvSpPr>
        <p:spPr>
          <a:xfrm>
            <a:off x="4464152" y="584090"/>
            <a:ext cx="3134256" cy="369332"/>
          </a:xfrm>
          <a:prstGeom prst="rect">
            <a:avLst/>
          </a:prstGeom>
          <a:noFill/>
        </p:spPr>
        <p:txBody>
          <a:bodyPr wrap="none" rtlCol="0">
            <a:spAutoFit/>
          </a:bodyPr>
          <a:lstStyle/>
          <a:p>
            <a:r>
              <a:rPr lang="es-CO" b="1" u="sng" dirty="0" smtClean="0">
                <a:latin typeface="Arial" pitchFamily="34" charset="0"/>
                <a:cs typeface="Arial" pitchFamily="34" charset="0"/>
              </a:rPr>
              <a:t>ESTRUCTURA  DEL PGIRS</a:t>
            </a:r>
            <a:endParaRPr lang="es-CO" b="1" u="sng" dirty="0">
              <a:latin typeface="Arial" pitchFamily="34" charset="0"/>
              <a:cs typeface="Arial" pitchFamily="34" charset="0"/>
            </a:endParaRPr>
          </a:p>
        </p:txBody>
      </p:sp>
      <p:sp>
        <p:nvSpPr>
          <p:cNvPr id="5" name="4 CuadroTexto"/>
          <p:cNvSpPr txBox="1"/>
          <p:nvPr/>
        </p:nvSpPr>
        <p:spPr>
          <a:xfrm>
            <a:off x="4180351" y="1798028"/>
            <a:ext cx="419858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CO" b="1" dirty="0" smtClean="0">
                <a:latin typeface="Arial" pitchFamily="34" charset="0"/>
                <a:cs typeface="Arial" pitchFamily="34" charset="0"/>
              </a:rPr>
              <a:t>Aprovechamientos (Aceites Usados)</a:t>
            </a:r>
            <a:endParaRPr lang="es-CO" b="1" dirty="0">
              <a:latin typeface="Arial" pitchFamily="34" charset="0"/>
              <a:cs typeface="Arial" pitchFamily="34" charset="0"/>
            </a:endParaRPr>
          </a:p>
        </p:txBody>
      </p:sp>
      <p:sp>
        <p:nvSpPr>
          <p:cNvPr id="6" name="5 CuadroTexto"/>
          <p:cNvSpPr txBox="1"/>
          <p:nvPr/>
        </p:nvSpPr>
        <p:spPr>
          <a:xfrm>
            <a:off x="3720663" y="1150876"/>
            <a:ext cx="46508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solidFill>
                  <a:schemeClr val="tx1"/>
                </a:solidFill>
                <a:latin typeface="Arial" pitchFamily="34" charset="0"/>
                <a:cs typeface="Arial" pitchFamily="34" charset="0"/>
              </a:rPr>
              <a:t>6. MANEJO EXTERNO - RESPEL</a:t>
            </a:r>
            <a:endParaRPr lang="es-CO"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240674" y="954240"/>
            <a:ext cx="3296736" cy="369332"/>
          </a:xfrm>
          <a:prstGeom prst="rect">
            <a:avLst/>
          </a:prstGeom>
        </p:spPr>
        <p:txBody>
          <a:bodyPr wrap="none">
            <a:spAutoFit/>
          </a:bodyPr>
          <a:lstStyle/>
          <a:p>
            <a:pPr algn="ctr"/>
            <a:r>
              <a:rPr lang="es-CO" b="1" u="sng" dirty="0" smtClean="0">
                <a:latin typeface="Arial" pitchFamily="34" charset="0"/>
                <a:cs typeface="Arial" pitchFamily="34" charset="0"/>
              </a:rPr>
              <a:t>COMPONENTES DEL PGIRP</a:t>
            </a:r>
            <a:endParaRPr lang="es-CO" b="1" u="sng" dirty="0">
              <a:latin typeface="Arial" pitchFamily="34" charset="0"/>
              <a:cs typeface="Arial" pitchFamily="34" charset="0"/>
            </a:endParaRPr>
          </a:p>
        </p:txBody>
      </p:sp>
      <p:pic>
        <p:nvPicPr>
          <p:cNvPr id="4" name="Imagen 8">
            <a:extLst>
              <a:ext uri="{FF2B5EF4-FFF2-40B4-BE49-F238E27FC236}">
                <a16:creationId xmlns:a16="http://schemas.microsoft.com/office/drawing/2014/main" id="{8B59A8F4-EF42-F044-91B8-B5B43C5A5806}"/>
              </a:ext>
            </a:extLst>
          </p:cNvPr>
          <p:cNvPicPr>
            <a:picLocks noChangeAspect="1"/>
          </p:cNvPicPr>
          <p:nvPr/>
        </p:nvPicPr>
        <p:blipFill>
          <a:blip r:embed="rId2" cstate="print"/>
          <a:stretch>
            <a:fillRect/>
          </a:stretch>
        </p:blipFill>
        <p:spPr>
          <a:xfrm>
            <a:off x="332469" y="418742"/>
            <a:ext cx="2192001" cy="1163316"/>
          </a:xfrm>
          <a:prstGeom prst="rect">
            <a:avLst/>
          </a:prstGeom>
        </p:spPr>
      </p:pic>
      <p:sp>
        <p:nvSpPr>
          <p:cNvPr id="5" name="4 Rectángulo"/>
          <p:cNvSpPr/>
          <p:nvPr/>
        </p:nvSpPr>
        <p:spPr>
          <a:xfrm>
            <a:off x="3838427" y="1490449"/>
            <a:ext cx="4657045" cy="400110"/>
          </a:xfrm>
          <a:prstGeom prst="rect">
            <a:avLst/>
          </a:prstGeom>
        </p:spPr>
        <p:txBody>
          <a:bodyPr wrap="none">
            <a:spAutoFit/>
          </a:bodyPr>
          <a:lstStyle/>
          <a:p>
            <a:pPr algn="ctr"/>
            <a:r>
              <a:rPr lang="es-CO" sz="2000" b="1" dirty="0" smtClean="0">
                <a:latin typeface="Arial" pitchFamily="34" charset="0"/>
                <a:cs typeface="Arial" pitchFamily="34" charset="0"/>
              </a:rPr>
              <a:t>Ejecución, evaluación y seguimiento</a:t>
            </a:r>
            <a:endParaRPr lang="es-CO" sz="2000" b="1" dirty="0">
              <a:latin typeface="Arial" pitchFamily="34" charset="0"/>
              <a:cs typeface="Arial" pitchFamily="34" charset="0"/>
            </a:endParaRPr>
          </a:p>
        </p:txBody>
      </p:sp>
      <p:graphicFrame>
        <p:nvGraphicFramePr>
          <p:cNvPr id="6" name="5 Tabla"/>
          <p:cNvGraphicFramePr>
            <a:graphicFrameLocks noGrp="1"/>
          </p:cNvGraphicFramePr>
          <p:nvPr/>
        </p:nvGraphicFramePr>
        <p:xfrm>
          <a:off x="2221186" y="2359291"/>
          <a:ext cx="8128000" cy="3540760"/>
        </p:xfrm>
        <a:graphic>
          <a:graphicData uri="http://schemas.openxmlformats.org/drawingml/2006/table">
            <a:tbl>
              <a:tblPr firstRow="1" bandRow="1">
                <a:tableStyleId>{5C22544A-7EE6-4342-B048-85BDC9FD1C3A}</a:tableStyleId>
              </a:tblPr>
              <a:tblGrid>
                <a:gridCol w="2193159">
                  <a:extLst>
                    <a:ext uri="{9D8B030D-6E8A-4147-A177-3AD203B41FA5}">
                      <a16:colId xmlns:a16="http://schemas.microsoft.com/office/drawing/2014/main" val="20000"/>
                    </a:ext>
                  </a:extLst>
                </a:gridCol>
                <a:gridCol w="5934841">
                  <a:extLst>
                    <a:ext uri="{9D8B030D-6E8A-4147-A177-3AD203B41FA5}">
                      <a16:colId xmlns:a16="http://schemas.microsoft.com/office/drawing/2014/main" val="20001"/>
                    </a:ext>
                  </a:extLst>
                </a:gridCol>
              </a:tblGrid>
              <a:tr h="370840">
                <a:tc>
                  <a:txBody>
                    <a:bodyPr/>
                    <a:lstStyle/>
                    <a:p>
                      <a:pPr algn="ctr"/>
                      <a:r>
                        <a:rPr lang="es-CO" sz="1800" dirty="0" smtClean="0">
                          <a:latin typeface="Arial" pitchFamily="34" charset="0"/>
                          <a:cs typeface="Arial" pitchFamily="34" charset="0"/>
                        </a:rPr>
                        <a:t>INDICADOR</a:t>
                      </a:r>
                      <a:endParaRPr lang="es-CO" sz="1800" dirty="0">
                        <a:latin typeface="Arial" pitchFamily="34" charset="0"/>
                        <a:cs typeface="Arial" pitchFamily="34" charset="0"/>
                      </a:endParaRPr>
                    </a:p>
                  </a:txBody>
                  <a:tcPr/>
                </a:tc>
                <a:tc>
                  <a:txBody>
                    <a:bodyPr/>
                    <a:lstStyle/>
                    <a:p>
                      <a:pPr algn="ctr"/>
                      <a:r>
                        <a:rPr lang="es-CO" sz="1800" dirty="0" smtClean="0">
                          <a:latin typeface="Arial" pitchFamily="34" charset="0"/>
                          <a:cs typeface="Arial" pitchFamily="34" charset="0"/>
                        </a:rPr>
                        <a:t>EJEMPLO</a:t>
                      </a:r>
                      <a:endParaRPr lang="es-CO" sz="1800" dirty="0">
                        <a:latin typeface="Arial" pitchFamily="34" charset="0"/>
                        <a:cs typeface="Arial" pitchFamily="34" charset="0"/>
                      </a:endParaRPr>
                    </a:p>
                  </a:txBody>
                  <a:tcPr/>
                </a:tc>
                <a:extLst>
                  <a:ext uri="{0D108BD9-81ED-4DB2-BD59-A6C34878D82A}">
                    <a16:rowId xmlns:a16="http://schemas.microsoft.com/office/drawing/2014/main" val="10000"/>
                  </a:ext>
                </a:extLst>
              </a:tr>
              <a:tr h="370840">
                <a:tc>
                  <a:txBody>
                    <a:bodyPr/>
                    <a:lstStyle/>
                    <a:p>
                      <a:pPr algn="ctr"/>
                      <a:r>
                        <a:rPr lang="es-CO" sz="1800" dirty="0" smtClean="0">
                          <a:latin typeface="Arial" pitchFamily="34" charset="0"/>
                          <a:cs typeface="Arial" pitchFamily="34" charset="0"/>
                        </a:rPr>
                        <a:t>Desempeño operacional</a:t>
                      </a:r>
                      <a:endParaRPr lang="es-CO" sz="1800" dirty="0">
                        <a:latin typeface="Arial" pitchFamily="34" charset="0"/>
                        <a:cs typeface="Arial" pitchFamily="34" charset="0"/>
                      </a:endParaRPr>
                    </a:p>
                  </a:txBody>
                  <a:tcPr/>
                </a:tc>
                <a:tc>
                  <a:txBody>
                    <a:bodyPr/>
                    <a:lstStyle/>
                    <a:p>
                      <a:pPr algn="l">
                        <a:buFont typeface="Arial" pitchFamily="34" charset="0"/>
                        <a:buChar char="•"/>
                      </a:pPr>
                      <a:r>
                        <a:rPr lang="es-CO" sz="1800" dirty="0" smtClean="0">
                          <a:latin typeface="Arial" pitchFamily="34" charset="0"/>
                          <a:cs typeface="Arial" pitchFamily="34" charset="0"/>
                        </a:rPr>
                        <a:t> Kg RESPEL</a:t>
                      </a:r>
                      <a:r>
                        <a:rPr lang="es-CO" sz="1800" baseline="0" dirty="0" smtClean="0">
                          <a:latin typeface="Arial" pitchFamily="34" charset="0"/>
                          <a:cs typeface="Arial" pitchFamily="34" charset="0"/>
                        </a:rPr>
                        <a:t> dispuesto / kg RESPEL producidos.</a:t>
                      </a:r>
                    </a:p>
                    <a:p>
                      <a:pPr algn="l">
                        <a:buFont typeface="Arial" pitchFamily="34" charset="0"/>
                        <a:buChar char="•"/>
                      </a:pPr>
                      <a:r>
                        <a:rPr lang="es-CO" sz="1800" baseline="0" dirty="0" smtClean="0">
                          <a:latin typeface="Arial" pitchFamily="34" charset="0"/>
                          <a:cs typeface="Arial" pitchFamily="34" charset="0"/>
                        </a:rPr>
                        <a:t> Kg RESPEL producidos / kg de producto.</a:t>
                      </a:r>
                      <a:endParaRPr lang="es-CO" sz="1800" dirty="0">
                        <a:latin typeface="Arial" pitchFamily="34" charset="0"/>
                        <a:cs typeface="Arial" pitchFamily="34" charset="0"/>
                      </a:endParaRPr>
                    </a:p>
                  </a:txBody>
                  <a:tcPr/>
                </a:tc>
                <a:extLst>
                  <a:ext uri="{0D108BD9-81ED-4DB2-BD59-A6C34878D82A}">
                    <a16:rowId xmlns:a16="http://schemas.microsoft.com/office/drawing/2014/main" val="10001"/>
                  </a:ext>
                </a:extLst>
              </a:tr>
              <a:tr h="370840">
                <a:tc>
                  <a:txBody>
                    <a:bodyPr/>
                    <a:lstStyle/>
                    <a:p>
                      <a:pPr algn="ctr"/>
                      <a:endParaRPr lang="es-CO" sz="1800" dirty="0" smtClean="0">
                        <a:latin typeface="Arial" pitchFamily="34" charset="0"/>
                        <a:cs typeface="Arial" pitchFamily="34" charset="0"/>
                      </a:endParaRPr>
                    </a:p>
                    <a:p>
                      <a:pPr algn="ctr"/>
                      <a:endParaRPr lang="es-CO" sz="1800" dirty="0" smtClean="0">
                        <a:latin typeface="Arial" pitchFamily="34" charset="0"/>
                        <a:cs typeface="Arial" pitchFamily="34" charset="0"/>
                      </a:endParaRPr>
                    </a:p>
                    <a:p>
                      <a:pPr algn="ctr"/>
                      <a:r>
                        <a:rPr lang="es-CO" sz="1800" dirty="0" smtClean="0">
                          <a:latin typeface="Arial" pitchFamily="34" charset="0"/>
                          <a:cs typeface="Arial" pitchFamily="34" charset="0"/>
                        </a:rPr>
                        <a:t>Desempeño de la gestión</a:t>
                      </a:r>
                      <a:endParaRPr lang="es-CO" sz="1800" dirty="0">
                        <a:latin typeface="Arial" pitchFamily="34" charset="0"/>
                        <a:cs typeface="Arial" pitchFamily="34" charset="0"/>
                      </a:endParaRPr>
                    </a:p>
                  </a:txBody>
                  <a:tcPr/>
                </a:tc>
                <a:tc>
                  <a:txBody>
                    <a:bodyPr/>
                    <a:lstStyle/>
                    <a:p>
                      <a:pPr algn="ctr">
                        <a:buFont typeface="Arial" pitchFamily="34" charset="0"/>
                        <a:buChar char="•"/>
                      </a:pPr>
                      <a:r>
                        <a:rPr lang="es-CO" sz="1800" dirty="0" smtClean="0">
                          <a:latin typeface="Arial" pitchFamily="34" charset="0"/>
                          <a:cs typeface="Arial" pitchFamily="34" charset="0"/>
                        </a:rPr>
                        <a:t>            </a:t>
                      </a:r>
                      <a:r>
                        <a:rPr lang="es-CO" sz="1400" dirty="0" smtClean="0">
                          <a:latin typeface="Arial" pitchFamily="34" charset="0"/>
                          <a:cs typeface="Arial" pitchFamily="34" charset="0"/>
                        </a:rPr>
                        <a:t>Alternativa de minimización implementadas</a:t>
                      </a:r>
                    </a:p>
                    <a:p>
                      <a:pPr algn="ctr">
                        <a:buFont typeface="Arial" pitchFamily="34" charset="0"/>
                        <a:buNone/>
                      </a:pPr>
                      <a:r>
                        <a:rPr lang="es-CO" sz="1800" dirty="0" smtClean="0">
                          <a:latin typeface="Arial" pitchFamily="34" charset="0"/>
                          <a:cs typeface="Arial" pitchFamily="34" charset="0"/>
                        </a:rPr>
                        <a:t>---------------------------------------------</a:t>
                      </a:r>
                    </a:p>
                    <a:p>
                      <a:pPr algn="ctr">
                        <a:buFont typeface="Arial" pitchFamily="34" charset="0"/>
                        <a:buNone/>
                      </a:pPr>
                      <a:r>
                        <a:rPr lang="es-CO" sz="1800" dirty="0" smtClean="0">
                          <a:latin typeface="Arial" pitchFamily="34" charset="0"/>
                          <a:cs typeface="Arial" pitchFamily="34" charset="0"/>
                        </a:rPr>
                        <a:t>       </a:t>
                      </a:r>
                      <a:r>
                        <a:rPr lang="es-CO" sz="1400" dirty="0" smtClean="0">
                          <a:latin typeface="Arial" pitchFamily="34" charset="0"/>
                          <a:cs typeface="Arial" pitchFamily="34" charset="0"/>
                        </a:rPr>
                        <a:t>Alternativa</a:t>
                      </a:r>
                      <a:r>
                        <a:rPr lang="es-CO" sz="1400" baseline="0" dirty="0" smtClean="0">
                          <a:latin typeface="Arial" pitchFamily="34" charset="0"/>
                          <a:cs typeface="Arial" pitchFamily="34" charset="0"/>
                        </a:rPr>
                        <a:t> de minimización propuestas</a:t>
                      </a:r>
                    </a:p>
                    <a:p>
                      <a:pPr algn="ctr">
                        <a:buFont typeface="Arial" pitchFamily="34" charset="0"/>
                        <a:buNone/>
                      </a:pPr>
                      <a:endParaRPr lang="es-CO" sz="1400" baseline="0" dirty="0" smtClean="0">
                        <a:latin typeface="Arial" pitchFamily="34" charset="0"/>
                        <a:cs typeface="Arial" pitchFamily="34" charset="0"/>
                      </a:endParaRPr>
                    </a:p>
                    <a:p>
                      <a:pPr algn="ctr">
                        <a:buFont typeface="Arial" pitchFamily="34" charset="0"/>
                        <a:buNone/>
                      </a:pPr>
                      <a:endParaRPr lang="es-CO" sz="1400" baseline="0" dirty="0" smtClean="0">
                        <a:latin typeface="Arial" pitchFamily="34" charset="0"/>
                        <a:cs typeface="Arial" pitchFamily="34" charset="0"/>
                      </a:endParaRPr>
                    </a:p>
                    <a:p>
                      <a:pPr algn="l">
                        <a:buFont typeface="Arial" pitchFamily="34" charset="0"/>
                        <a:buChar char="•"/>
                      </a:pPr>
                      <a:r>
                        <a:rPr lang="es-CO" sz="1800" baseline="0" dirty="0" smtClean="0">
                          <a:latin typeface="Arial" pitchFamily="34" charset="0"/>
                          <a:cs typeface="Arial" pitchFamily="34" charset="0"/>
                        </a:rPr>
                        <a:t> Presupuesto ejecutado / presupuesto asignado</a:t>
                      </a:r>
                      <a:endParaRPr lang="es-CO" sz="1800" dirty="0">
                        <a:latin typeface="Arial" pitchFamily="34" charset="0"/>
                        <a:cs typeface="Arial" pitchFamily="34" charset="0"/>
                      </a:endParaRPr>
                    </a:p>
                  </a:txBody>
                  <a:tcPr/>
                </a:tc>
                <a:extLst>
                  <a:ext uri="{0D108BD9-81ED-4DB2-BD59-A6C34878D82A}">
                    <a16:rowId xmlns:a16="http://schemas.microsoft.com/office/drawing/2014/main" val="10002"/>
                  </a:ext>
                </a:extLst>
              </a:tr>
              <a:tr h="370840">
                <a:tc>
                  <a:txBody>
                    <a:bodyPr/>
                    <a:lstStyle/>
                    <a:p>
                      <a:pPr algn="ctr"/>
                      <a:endParaRPr lang="es-CO" sz="1800" dirty="0" smtClean="0">
                        <a:latin typeface="Arial" pitchFamily="34" charset="0"/>
                        <a:cs typeface="Arial" pitchFamily="34" charset="0"/>
                      </a:endParaRPr>
                    </a:p>
                    <a:p>
                      <a:pPr algn="ctr"/>
                      <a:r>
                        <a:rPr lang="es-CO" sz="1800" dirty="0" smtClean="0">
                          <a:latin typeface="Arial" pitchFamily="34" charset="0"/>
                          <a:cs typeface="Arial" pitchFamily="34" charset="0"/>
                        </a:rPr>
                        <a:t>Calidad ambiental</a:t>
                      </a:r>
                      <a:endParaRPr lang="es-CO" sz="1800" dirty="0">
                        <a:latin typeface="Arial" pitchFamily="34" charset="0"/>
                        <a:cs typeface="Arial" pitchFamily="34" charset="0"/>
                      </a:endParaRPr>
                    </a:p>
                  </a:txBody>
                  <a:tcPr/>
                </a:tc>
                <a:tc>
                  <a:txBody>
                    <a:bodyPr/>
                    <a:lstStyle/>
                    <a:p>
                      <a:pPr algn="l">
                        <a:buFont typeface="Arial" pitchFamily="34" charset="0"/>
                        <a:buChar char="•"/>
                      </a:pPr>
                      <a:r>
                        <a:rPr lang="es-CO" sz="1800" dirty="0" smtClean="0">
                          <a:latin typeface="Arial" pitchFamily="34" charset="0"/>
                          <a:cs typeface="Arial" pitchFamily="34" charset="0"/>
                        </a:rPr>
                        <a:t> RESPEL reducidos por gestión / RESPEL generados antes</a:t>
                      </a:r>
                    </a:p>
                    <a:p>
                      <a:pPr algn="l">
                        <a:buFont typeface="Arial" pitchFamily="34" charset="0"/>
                        <a:buChar char="•"/>
                      </a:pPr>
                      <a:r>
                        <a:rPr lang="es-CO" sz="1800" dirty="0" smtClean="0">
                          <a:latin typeface="Arial" pitchFamily="34" charset="0"/>
                          <a:cs typeface="Arial" pitchFamily="34" charset="0"/>
                        </a:rPr>
                        <a:t> % aéreas rehabilitadas</a:t>
                      </a:r>
                      <a:endParaRPr lang="es-CO" sz="1800" dirty="0">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24850" y="1198737"/>
            <a:ext cx="12192000" cy="5478423"/>
          </a:xfrm>
          <a:prstGeom prst="rect">
            <a:avLst/>
          </a:prstGeom>
          <a:noFill/>
        </p:spPr>
        <p:txBody>
          <a:bodyPr wrap="square" rtlCol="0">
            <a:spAutoFit/>
          </a:bodyPr>
          <a:lstStyle/>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1). </a:t>
            </a:r>
            <a:r>
              <a:rPr lang="es-CO" sz="2500" dirty="0" smtClean="0">
                <a:latin typeface="Arial" pitchFamily="34" charset="0"/>
                <a:cs typeface="Arial" pitchFamily="34" charset="0"/>
              </a:rPr>
              <a:t>Como van a quedar las Canecas a partir del 1 de Enero del 2021?.</a:t>
            </a:r>
          </a:p>
          <a:p>
            <a:r>
              <a:rPr lang="es-CO" sz="2500" b="1" dirty="0" smtClean="0">
                <a:latin typeface="Arial" pitchFamily="34" charset="0"/>
                <a:cs typeface="Arial" pitchFamily="34" charset="0"/>
              </a:rPr>
              <a:t>A.</a:t>
            </a:r>
            <a:r>
              <a:rPr lang="es-CO" sz="2500" dirty="0" smtClean="0">
                <a:latin typeface="Arial" pitchFamily="34" charset="0"/>
                <a:cs typeface="Arial" pitchFamily="34" charset="0"/>
              </a:rPr>
              <a:t> Verde, Azul y Gris.</a:t>
            </a:r>
          </a:p>
          <a:p>
            <a:r>
              <a:rPr lang="es-CO" sz="2500" b="1" dirty="0" smtClean="0">
                <a:latin typeface="Arial" pitchFamily="34" charset="0"/>
                <a:cs typeface="Arial" pitchFamily="34" charset="0"/>
              </a:rPr>
              <a:t>B. </a:t>
            </a:r>
            <a:r>
              <a:rPr lang="es-CO" sz="2500" dirty="0" smtClean="0">
                <a:latin typeface="Arial" pitchFamily="34" charset="0"/>
                <a:cs typeface="Arial" pitchFamily="34" charset="0"/>
              </a:rPr>
              <a:t>Blanco, Verde y Negra.</a:t>
            </a:r>
          </a:p>
          <a:p>
            <a:r>
              <a:rPr lang="es-CO" sz="2500" b="1" dirty="0" smtClean="0">
                <a:latin typeface="Arial" pitchFamily="34" charset="0"/>
                <a:cs typeface="Arial" pitchFamily="34" charset="0"/>
              </a:rPr>
              <a:t>C. </a:t>
            </a:r>
            <a:r>
              <a:rPr lang="es-CO" sz="2500" dirty="0" smtClean="0">
                <a:latin typeface="Arial" pitchFamily="34" charset="0"/>
                <a:cs typeface="Arial" pitchFamily="34" charset="0"/>
              </a:rPr>
              <a:t>Verde, gris y Beige</a:t>
            </a:r>
            <a:r>
              <a:rPr lang="es-CO" sz="2500" b="1" dirty="0" smtClean="0">
                <a:latin typeface="Arial" pitchFamily="34" charset="0"/>
                <a:cs typeface="Arial" pitchFamily="34" charset="0"/>
              </a:rPr>
              <a:t>.</a:t>
            </a:r>
          </a:p>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2). </a:t>
            </a:r>
            <a:r>
              <a:rPr lang="es-CO" sz="2500" dirty="0" smtClean="0">
                <a:latin typeface="Arial" pitchFamily="34" charset="0"/>
                <a:cs typeface="Arial" pitchFamily="34" charset="0"/>
              </a:rPr>
              <a:t>Pictogramas, es conocido comúnmente como Simbología. (VERDADERO O FALSO)</a:t>
            </a:r>
          </a:p>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3). </a:t>
            </a:r>
            <a:r>
              <a:rPr lang="es-CO" sz="2500" dirty="0" smtClean="0">
                <a:latin typeface="Arial" pitchFamily="34" charset="0"/>
                <a:cs typeface="Arial" pitchFamily="34" charset="0"/>
              </a:rPr>
              <a:t>Que quiere decir EPP?: ____________________________________</a:t>
            </a:r>
          </a:p>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4). </a:t>
            </a:r>
            <a:r>
              <a:rPr lang="es-CO" sz="2500" dirty="0" smtClean="0">
                <a:latin typeface="Arial" pitchFamily="34" charset="0"/>
                <a:cs typeface="Arial" pitchFamily="34" charset="0"/>
              </a:rPr>
              <a:t>Que es RESPEL?: __________________________________</a:t>
            </a:r>
          </a:p>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5). </a:t>
            </a:r>
            <a:r>
              <a:rPr lang="es-CO" sz="2500" dirty="0" smtClean="0">
                <a:latin typeface="Arial" pitchFamily="34" charset="0"/>
                <a:cs typeface="Arial" pitchFamily="34" charset="0"/>
              </a:rPr>
              <a:t>Como se llama la caneca para los residuos Cortopunzantes?. ____________</a:t>
            </a:r>
          </a:p>
        </p:txBody>
      </p:sp>
      <p:pic>
        <p:nvPicPr>
          <p:cNvPr id="5" name="Imagen 8">
            <a:extLst>
              <a:ext uri="{FF2B5EF4-FFF2-40B4-BE49-F238E27FC236}">
                <a16:creationId xmlns:a16="http://schemas.microsoft.com/office/drawing/2014/main" id="{8B59A8F4-EF42-F044-91B8-B5B43C5A5806}"/>
              </a:ext>
            </a:extLst>
          </p:cNvPr>
          <p:cNvPicPr>
            <a:picLocks noChangeAspect="1"/>
          </p:cNvPicPr>
          <p:nvPr/>
        </p:nvPicPr>
        <p:blipFill>
          <a:blip r:embed="rId2" cstate="print"/>
          <a:stretch>
            <a:fillRect/>
          </a:stretch>
        </p:blipFill>
        <p:spPr>
          <a:xfrm>
            <a:off x="332469" y="418742"/>
            <a:ext cx="2192001" cy="1163316"/>
          </a:xfrm>
          <a:prstGeom prst="rect">
            <a:avLst/>
          </a:prstGeom>
        </p:spPr>
      </p:pic>
      <p:sp>
        <p:nvSpPr>
          <p:cNvPr id="6" name="5 CuadroTexto"/>
          <p:cNvSpPr txBox="1"/>
          <p:nvPr/>
        </p:nvSpPr>
        <p:spPr>
          <a:xfrm>
            <a:off x="4781862" y="689547"/>
            <a:ext cx="2337499" cy="523220"/>
          </a:xfrm>
          <a:prstGeom prst="rect">
            <a:avLst/>
          </a:prstGeom>
          <a:noFill/>
        </p:spPr>
        <p:txBody>
          <a:bodyPr wrap="none" rtlCol="0">
            <a:spAutoFit/>
          </a:bodyPr>
          <a:lstStyle/>
          <a:p>
            <a:r>
              <a:rPr lang="es-CO" sz="2800" b="1" dirty="0" smtClean="0">
                <a:solidFill>
                  <a:srgbClr val="FF0000"/>
                </a:solidFill>
                <a:latin typeface="Arial" pitchFamily="34" charset="0"/>
                <a:cs typeface="Arial" pitchFamily="34" charset="0"/>
              </a:rPr>
              <a:t>EJERCICIOS</a:t>
            </a:r>
            <a:endParaRPr lang="es-CO"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24850" y="1198737"/>
            <a:ext cx="12192000" cy="5478423"/>
          </a:xfrm>
          <a:prstGeom prst="rect">
            <a:avLst/>
          </a:prstGeom>
          <a:noFill/>
        </p:spPr>
        <p:txBody>
          <a:bodyPr wrap="square" rtlCol="0">
            <a:spAutoFit/>
          </a:bodyPr>
          <a:lstStyle/>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6). </a:t>
            </a:r>
            <a:r>
              <a:rPr lang="es-CO" sz="2500" dirty="0" smtClean="0">
                <a:latin typeface="Arial" pitchFamily="34" charset="0"/>
                <a:cs typeface="Arial" pitchFamily="34" charset="0"/>
              </a:rPr>
              <a:t>En el  Naso-bucal, que quiere decir N95?.</a:t>
            </a:r>
          </a:p>
          <a:p>
            <a:r>
              <a:rPr lang="es-CO" sz="2500" b="1" dirty="0" smtClean="0">
                <a:latin typeface="Arial" pitchFamily="34" charset="0"/>
                <a:cs typeface="Arial" pitchFamily="34" charset="0"/>
              </a:rPr>
              <a:t>A. No resiste al agua y 95 mil pesos de valor.</a:t>
            </a:r>
          </a:p>
          <a:p>
            <a:r>
              <a:rPr lang="es-CO" sz="2500" b="1" dirty="0" smtClean="0">
                <a:latin typeface="Arial" pitchFamily="34" charset="0"/>
                <a:cs typeface="Arial" pitchFamily="34" charset="0"/>
              </a:rPr>
              <a:t>B. No se usa mas 95 días.</a:t>
            </a:r>
          </a:p>
          <a:p>
            <a:r>
              <a:rPr lang="es-CO" sz="2500" b="1" dirty="0" smtClean="0">
                <a:latin typeface="Arial" pitchFamily="34" charset="0"/>
                <a:cs typeface="Arial" pitchFamily="34" charset="0"/>
              </a:rPr>
              <a:t>C. No resistente al aceite y 95% de protección.</a:t>
            </a:r>
          </a:p>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7). </a:t>
            </a:r>
            <a:r>
              <a:rPr lang="es-CO" sz="2500" dirty="0" smtClean="0">
                <a:latin typeface="Arial" pitchFamily="34" charset="0"/>
                <a:cs typeface="Arial" pitchFamily="34" charset="0"/>
              </a:rPr>
              <a:t>Los residuos Anatomopatológicos se almacenan al clima. </a:t>
            </a:r>
            <a:r>
              <a:rPr lang="es-CO" sz="2500" b="1" dirty="0" smtClean="0">
                <a:latin typeface="Arial" pitchFamily="34" charset="0"/>
                <a:cs typeface="Arial" pitchFamily="34" charset="0"/>
              </a:rPr>
              <a:t>(Verdadero o falso)</a:t>
            </a:r>
          </a:p>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8). </a:t>
            </a:r>
            <a:r>
              <a:rPr lang="es-CO" sz="2500" dirty="0" smtClean="0">
                <a:latin typeface="Arial" pitchFamily="34" charset="0"/>
                <a:cs typeface="Arial" pitchFamily="34" charset="0"/>
              </a:rPr>
              <a:t>Residuos Infecciosos son conocidos como Riesgos Biológicos. (</a:t>
            </a:r>
            <a:r>
              <a:rPr lang="es-CO" sz="2500" b="1" dirty="0" smtClean="0">
                <a:latin typeface="Arial" pitchFamily="34" charset="0"/>
                <a:cs typeface="Arial" pitchFamily="34" charset="0"/>
              </a:rPr>
              <a:t>Verdadero o falso</a:t>
            </a:r>
            <a:r>
              <a:rPr lang="es-CO" sz="2500" dirty="0" smtClean="0">
                <a:latin typeface="Arial" pitchFamily="34" charset="0"/>
                <a:cs typeface="Arial" pitchFamily="34" charset="0"/>
              </a:rPr>
              <a:t>)</a:t>
            </a:r>
          </a:p>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9). </a:t>
            </a:r>
            <a:r>
              <a:rPr lang="es-CO" sz="2500" dirty="0" smtClean="0">
                <a:latin typeface="Arial" pitchFamily="34" charset="0"/>
                <a:cs typeface="Arial" pitchFamily="34" charset="0"/>
              </a:rPr>
              <a:t>Simbología del Radiactivo ____________</a:t>
            </a:r>
            <a:r>
              <a:rPr lang="es-CO" sz="2500" b="1" dirty="0" smtClean="0">
                <a:latin typeface="Arial" pitchFamily="34" charset="0"/>
                <a:cs typeface="Arial" pitchFamily="34" charset="0"/>
              </a:rPr>
              <a:t>_____________</a:t>
            </a:r>
            <a:endParaRPr lang="es-CO" sz="2500" dirty="0" smtClean="0">
              <a:latin typeface="Arial" pitchFamily="34" charset="0"/>
              <a:cs typeface="Arial" pitchFamily="34" charset="0"/>
            </a:endParaRPr>
          </a:p>
          <a:p>
            <a:endParaRPr lang="es-CO" sz="2500" dirty="0" smtClean="0">
              <a:latin typeface="Arial" pitchFamily="34" charset="0"/>
              <a:cs typeface="Arial" pitchFamily="34" charset="0"/>
            </a:endParaRPr>
          </a:p>
          <a:p>
            <a:r>
              <a:rPr lang="es-CO" sz="2500" b="1" dirty="0" smtClean="0">
                <a:latin typeface="Arial" pitchFamily="34" charset="0"/>
                <a:cs typeface="Arial" pitchFamily="34" charset="0"/>
              </a:rPr>
              <a:t>10). </a:t>
            </a:r>
            <a:r>
              <a:rPr lang="es-CO" sz="2500" dirty="0" smtClean="0">
                <a:latin typeface="Arial" pitchFamily="34" charset="0"/>
                <a:cs typeface="Arial" pitchFamily="34" charset="0"/>
              </a:rPr>
              <a:t>Como se subdividen los residuos No peligrosos  </a:t>
            </a:r>
            <a:r>
              <a:rPr lang="es-CO" sz="2500" b="1" dirty="0" smtClean="0">
                <a:latin typeface="Arial" pitchFamily="34" charset="0"/>
                <a:cs typeface="Arial" pitchFamily="34" charset="0"/>
              </a:rPr>
              <a:t>A</a:t>
            </a:r>
            <a:r>
              <a:rPr lang="es-CO" sz="2500" dirty="0" smtClean="0">
                <a:latin typeface="Arial" pitchFamily="34" charset="0"/>
                <a:cs typeface="Arial" pitchFamily="34" charset="0"/>
              </a:rPr>
              <a:t>_________  y  </a:t>
            </a:r>
            <a:r>
              <a:rPr lang="es-CO" sz="2500" b="1" dirty="0" smtClean="0">
                <a:latin typeface="Arial" pitchFamily="34" charset="0"/>
                <a:cs typeface="Arial" pitchFamily="34" charset="0"/>
              </a:rPr>
              <a:t>N</a:t>
            </a:r>
            <a:r>
              <a:rPr lang="es-CO" sz="2500" dirty="0" smtClean="0">
                <a:latin typeface="Arial" pitchFamily="34" charset="0"/>
                <a:cs typeface="Arial" pitchFamily="34" charset="0"/>
              </a:rPr>
              <a:t>_________</a:t>
            </a:r>
          </a:p>
        </p:txBody>
      </p:sp>
      <p:pic>
        <p:nvPicPr>
          <p:cNvPr id="5" name="Imagen 8">
            <a:extLst>
              <a:ext uri="{FF2B5EF4-FFF2-40B4-BE49-F238E27FC236}">
                <a16:creationId xmlns:a16="http://schemas.microsoft.com/office/drawing/2014/main" id="{8B59A8F4-EF42-F044-91B8-B5B43C5A5806}"/>
              </a:ext>
            </a:extLst>
          </p:cNvPr>
          <p:cNvPicPr>
            <a:picLocks noChangeAspect="1"/>
          </p:cNvPicPr>
          <p:nvPr/>
        </p:nvPicPr>
        <p:blipFill>
          <a:blip r:embed="rId2" cstate="print"/>
          <a:stretch>
            <a:fillRect/>
          </a:stretch>
        </p:blipFill>
        <p:spPr>
          <a:xfrm>
            <a:off x="332469" y="418742"/>
            <a:ext cx="2192001" cy="1163316"/>
          </a:xfrm>
          <a:prstGeom prst="rect">
            <a:avLst/>
          </a:prstGeom>
        </p:spPr>
      </p:pic>
      <p:sp>
        <p:nvSpPr>
          <p:cNvPr id="6" name="5 CuadroTexto"/>
          <p:cNvSpPr txBox="1"/>
          <p:nvPr/>
        </p:nvSpPr>
        <p:spPr>
          <a:xfrm>
            <a:off x="4781862" y="689547"/>
            <a:ext cx="2337499" cy="523220"/>
          </a:xfrm>
          <a:prstGeom prst="rect">
            <a:avLst/>
          </a:prstGeom>
          <a:noFill/>
        </p:spPr>
        <p:txBody>
          <a:bodyPr wrap="none" rtlCol="0">
            <a:spAutoFit/>
          </a:bodyPr>
          <a:lstStyle/>
          <a:p>
            <a:r>
              <a:rPr lang="es-CO" sz="2800" b="1" dirty="0" smtClean="0">
                <a:solidFill>
                  <a:srgbClr val="FF0000"/>
                </a:solidFill>
                <a:latin typeface="Arial" pitchFamily="34" charset="0"/>
                <a:cs typeface="Arial" pitchFamily="34" charset="0"/>
              </a:rPr>
              <a:t>EJERCICIOS</a:t>
            </a:r>
            <a:endParaRPr lang="es-CO"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8">
            <a:extLst>
              <a:ext uri="{FF2B5EF4-FFF2-40B4-BE49-F238E27FC236}">
                <a16:creationId xmlns:a16="http://schemas.microsoft.com/office/drawing/2014/main" id="{E04BA0A4-FE83-9A48-9295-EFBADA57C240}"/>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8" name="CuadroTexto 7">
            <a:extLst>
              <a:ext uri="{FF2B5EF4-FFF2-40B4-BE49-F238E27FC236}">
                <a16:creationId xmlns:a16="http://schemas.microsoft.com/office/drawing/2014/main" id="{08BFE16A-8A9A-614F-855E-D4B7D3EC94B0}"/>
              </a:ext>
            </a:extLst>
          </p:cNvPr>
          <p:cNvSpPr txBox="1"/>
          <p:nvPr/>
        </p:nvSpPr>
        <p:spPr>
          <a:xfrm>
            <a:off x="1905000" y="2057400"/>
            <a:ext cx="6119812"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LEGISLACIÓN</a:t>
            </a:r>
            <a:endParaRPr lang="es-US" sz="2000" dirty="0"/>
          </a:p>
        </p:txBody>
      </p:sp>
      <p:sp>
        <p:nvSpPr>
          <p:cNvPr id="9" name="CuadroTexto 8">
            <a:extLst>
              <a:ext uri="{FF2B5EF4-FFF2-40B4-BE49-F238E27FC236}">
                <a16:creationId xmlns:a16="http://schemas.microsoft.com/office/drawing/2014/main" id="{85FE3D11-BCE0-3A45-89D8-2B5A8DAF4406}"/>
              </a:ext>
            </a:extLst>
          </p:cNvPr>
          <p:cNvSpPr txBox="1"/>
          <p:nvPr/>
        </p:nvSpPr>
        <p:spPr>
          <a:xfrm>
            <a:off x="1828800" y="3276600"/>
            <a:ext cx="6934200" cy="1323439"/>
          </a:xfrm>
          <a:prstGeom prst="rect">
            <a:avLst/>
          </a:prstGeom>
          <a:noFill/>
        </p:spPr>
        <p:txBody>
          <a:bodyPr wrap="square" rtlCol="0">
            <a:spAutoFit/>
          </a:bodyPr>
          <a:lstStyle/>
          <a:p>
            <a:pPr algn="ctr"/>
            <a:r>
              <a:rPr lang="es-US" sz="2000" dirty="0" smtClean="0">
                <a:latin typeface="Arial" panose="020B0604020202020204" pitchFamily="34" charset="0"/>
                <a:cs typeface="Arial" panose="020B0604020202020204" pitchFamily="34" charset="0"/>
              </a:rPr>
              <a:t>Con el fin de divulgar el riesgo que estos residuos representan para la salud y el ambiente, además, brindar el equipo para el manejo de estos y la protección personal necesaria para ello.</a:t>
            </a:r>
            <a:endParaRPr lang="es-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49228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Rectangle 1"/>
          <p:cNvSpPr>
            <a:spLocks noChangeArrowheads="1"/>
          </p:cNvSpPr>
          <p:nvPr/>
        </p:nvSpPr>
        <p:spPr bwMode="auto">
          <a:xfrm>
            <a:off x="1447800" y="2496979"/>
            <a:ext cx="8610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ea typeface="Times New Roman" pitchFamily="18" charset="0"/>
                <a:cs typeface="Arial" pitchFamily="34" charset="0"/>
              </a:rPr>
              <a:t>TEMA 12</a:t>
            </a: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endParaRPr lang="es-CO" sz="3200" b="1" dirty="0" smtClean="0">
              <a:solidFill>
                <a:srgbClr val="FF0000"/>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TECNOLOGIAS</a:t>
            </a:r>
            <a:r>
              <a:rPr lang="es-CO" sz="3200" b="1" dirty="0" smtClean="0">
                <a:solidFill>
                  <a:srgbClr val="FF0000"/>
                </a:solidFill>
                <a:latin typeface="Arial" pitchFamily="34" charset="0"/>
                <a:ea typeface="Times New Roman" pitchFamily="18" charset="0"/>
                <a:cs typeface="Arial" pitchFamily="34" charset="0"/>
              </a:rPr>
              <a:t>, APROVECHAMIENTO DE RESIDUOS ORGANICOS</a:t>
            </a:r>
            <a:endPar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Rectángulo redondeado"/>
          <p:cNvSpPr/>
          <p:nvPr/>
        </p:nvSpPr>
        <p:spPr>
          <a:xfrm>
            <a:off x="6139542" y="2905737"/>
            <a:ext cx="5747657" cy="309872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CO" sz="1600" b="1" dirty="0" smtClean="0">
                <a:latin typeface="Arial" pitchFamily="34" charset="0"/>
                <a:cs typeface="Arial" pitchFamily="34" charset="0"/>
              </a:rPr>
              <a:t>Desventajas</a:t>
            </a:r>
            <a:r>
              <a:rPr lang="es-CO" sz="1600" dirty="0" smtClean="0">
                <a:latin typeface="Arial" pitchFamily="34" charset="0"/>
                <a:cs typeface="Arial" pitchFamily="34" charset="0"/>
              </a:rPr>
              <a:t/>
            </a:r>
            <a:br>
              <a:rPr lang="es-CO" sz="1600" dirty="0" smtClean="0">
                <a:latin typeface="Arial" pitchFamily="34" charset="0"/>
                <a:cs typeface="Arial" pitchFamily="34" charset="0"/>
              </a:rPr>
            </a:br>
            <a:r>
              <a:rPr lang="es-CO" sz="1600" dirty="0" smtClean="0">
                <a:latin typeface="Arial" pitchFamily="34" charset="0"/>
                <a:cs typeface="Arial" pitchFamily="34" charset="0"/>
              </a:rPr>
              <a:t>Requiere una gran inversión inicial. </a:t>
            </a:r>
            <a:br>
              <a:rPr lang="es-CO" sz="1600" dirty="0" smtClean="0">
                <a:latin typeface="Arial" pitchFamily="34" charset="0"/>
                <a:cs typeface="Arial" pitchFamily="34" charset="0"/>
              </a:rPr>
            </a:br>
            <a:r>
              <a:rPr lang="es-CO" sz="1600" dirty="0" smtClean="0">
                <a:latin typeface="Arial" pitchFamily="34" charset="0"/>
                <a:cs typeface="Arial" pitchFamily="34" charset="0"/>
              </a:rPr>
              <a:t>Se necesita que la cantidad de basura que se trate sea grande para que la planta sea rentable.</a:t>
            </a:r>
            <a:br>
              <a:rPr lang="es-CO" sz="1600" dirty="0" smtClean="0">
                <a:latin typeface="Arial" pitchFamily="34" charset="0"/>
                <a:cs typeface="Arial" pitchFamily="34" charset="0"/>
              </a:rPr>
            </a:br>
            <a:r>
              <a:rPr lang="es-CO" sz="1600" dirty="0" smtClean="0">
                <a:latin typeface="Arial" pitchFamily="34" charset="0"/>
                <a:cs typeface="Arial" pitchFamily="34" charset="0"/>
              </a:rPr>
              <a:t>Se produce un residuo secundario en forma de ceniza, que tiene que ser dispuesto en algún lugar.</a:t>
            </a:r>
            <a:br>
              <a:rPr lang="es-CO" sz="1600" dirty="0" smtClean="0">
                <a:latin typeface="Arial" pitchFamily="34" charset="0"/>
                <a:cs typeface="Arial" pitchFamily="34" charset="0"/>
              </a:rPr>
            </a:br>
            <a:r>
              <a:rPr lang="es-CO" sz="1600" dirty="0" smtClean="0">
                <a:latin typeface="Arial" pitchFamily="34" charset="0"/>
                <a:cs typeface="Arial" pitchFamily="34" charset="0"/>
              </a:rPr>
              <a:t>La emisión de dioxinas, las cuales en grandes cantidades son tóxicas. Con las nuevas plantas se han reducido estas emisiones, pero son más costosas.</a:t>
            </a:r>
            <a:br>
              <a:rPr lang="es-CO" sz="1600" dirty="0" smtClean="0">
                <a:latin typeface="Arial" pitchFamily="34" charset="0"/>
                <a:cs typeface="Arial" pitchFamily="34" charset="0"/>
              </a:rPr>
            </a:br>
            <a:r>
              <a:rPr lang="es-CO" sz="1600" dirty="0" smtClean="0">
                <a:latin typeface="Arial" pitchFamily="34" charset="0"/>
                <a:cs typeface="Arial" pitchFamily="34" charset="0"/>
              </a:rPr>
              <a:t>Genera rechazo entre la comunidad, especialmente entre los vecinos a la planta. </a:t>
            </a:r>
            <a:endParaRPr lang="es-CO" sz="1600" dirty="0">
              <a:latin typeface="Arial" pitchFamily="34" charset="0"/>
              <a:cs typeface="Arial" pitchFamily="34" charset="0"/>
            </a:endParaRPr>
          </a:p>
        </p:txBody>
      </p:sp>
      <p:sp>
        <p:nvSpPr>
          <p:cNvPr id="9" name="8 Rectángulo redondeado"/>
          <p:cNvSpPr/>
          <p:nvPr/>
        </p:nvSpPr>
        <p:spPr>
          <a:xfrm>
            <a:off x="304797" y="2902857"/>
            <a:ext cx="5355771" cy="2826306"/>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CO" sz="1600" b="1" dirty="0" smtClean="0">
                <a:latin typeface="Arial" pitchFamily="34" charset="0"/>
                <a:cs typeface="Arial" pitchFamily="34" charset="0"/>
              </a:rPr>
              <a:t>Ventajas</a:t>
            </a:r>
            <a:r>
              <a:rPr lang="es-CO" sz="1600" dirty="0" smtClean="0">
                <a:latin typeface="Arial" pitchFamily="34" charset="0"/>
                <a:cs typeface="Arial" pitchFamily="34" charset="0"/>
              </a:rPr>
              <a:t/>
            </a:r>
            <a:br>
              <a:rPr lang="es-CO" sz="1600" dirty="0" smtClean="0">
                <a:latin typeface="Arial" pitchFamily="34" charset="0"/>
                <a:cs typeface="Arial" pitchFamily="34" charset="0"/>
              </a:rPr>
            </a:br>
            <a:r>
              <a:rPr lang="es-CO" sz="1600" dirty="0" smtClean="0">
                <a:latin typeface="Arial" pitchFamily="34" charset="0"/>
                <a:cs typeface="Arial" pitchFamily="34" charset="0"/>
              </a:rPr>
              <a:t>Requiere poco pre-tratamiento de las basuras (separación previa de residuos).</a:t>
            </a:r>
            <a:br>
              <a:rPr lang="es-CO" sz="1600" dirty="0" smtClean="0">
                <a:latin typeface="Arial" pitchFamily="34" charset="0"/>
                <a:cs typeface="Arial" pitchFamily="34" charset="0"/>
              </a:rPr>
            </a:br>
            <a:r>
              <a:rPr lang="es-CO" sz="1600" dirty="0" smtClean="0">
                <a:latin typeface="Arial" pitchFamily="34" charset="0"/>
                <a:cs typeface="Arial" pitchFamily="34" charset="0"/>
              </a:rPr>
              <a:t>Se recupera energía a través de la planta.</a:t>
            </a:r>
            <a:br>
              <a:rPr lang="es-CO" sz="1600" dirty="0" smtClean="0">
                <a:latin typeface="Arial" pitchFamily="34" charset="0"/>
                <a:cs typeface="Arial" pitchFamily="34" charset="0"/>
              </a:rPr>
            </a:br>
            <a:r>
              <a:rPr lang="es-CO" sz="1600" dirty="0" smtClean="0">
                <a:latin typeface="Arial" pitchFamily="34" charset="0"/>
                <a:cs typeface="Arial" pitchFamily="34" charset="0"/>
              </a:rPr>
              <a:t>Es una tecnología que ha sido ampliamente probada.</a:t>
            </a:r>
            <a:br>
              <a:rPr lang="es-CO" sz="1600" dirty="0" smtClean="0">
                <a:latin typeface="Arial" pitchFamily="34" charset="0"/>
                <a:cs typeface="Arial" pitchFamily="34" charset="0"/>
              </a:rPr>
            </a:br>
            <a:r>
              <a:rPr lang="es-CO" sz="1600" dirty="0" smtClean="0">
                <a:latin typeface="Arial" pitchFamily="34" charset="0"/>
                <a:cs typeface="Arial" pitchFamily="34" charset="0"/>
              </a:rPr>
              <a:t>Reduce el volumen de la basura más o menos un 90%.</a:t>
            </a:r>
            <a:br>
              <a:rPr lang="es-CO" sz="1600" dirty="0" smtClean="0">
                <a:latin typeface="Arial" pitchFamily="34" charset="0"/>
                <a:cs typeface="Arial" pitchFamily="34" charset="0"/>
              </a:rPr>
            </a:br>
            <a:r>
              <a:rPr lang="es-CO" sz="1600" dirty="0" smtClean="0">
                <a:latin typeface="Arial" pitchFamily="34" charset="0"/>
                <a:cs typeface="Arial" pitchFamily="34" charset="0"/>
              </a:rPr>
              <a:t>Hay una gran variedad de empresas que ofrecen la tecnología, en algunos casos con menores impactos ambientales que otros.</a:t>
            </a:r>
            <a:endParaRPr lang="es-CO" sz="1600" dirty="0">
              <a:latin typeface="Arial" pitchFamily="34" charset="0"/>
              <a:cs typeface="Arial" pitchFamily="34" charset="0"/>
            </a:endParaRPr>
          </a:p>
        </p:txBody>
      </p:sp>
      <p:sp>
        <p:nvSpPr>
          <p:cNvPr id="12" name="11 Rectángulo"/>
          <p:cNvSpPr/>
          <p:nvPr/>
        </p:nvSpPr>
        <p:spPr>
          <a:xfrm>
            <a:off x="2888343" y="1828578"/>
            <a:ext cx="6096000" cy="677108"/>
          </a:xfrm>
          <a:prstGeom prst="rect">
            <a:avLst/>
          </a:prstGeom>
        </p:spPr>
        <p:txBody>
          <a:bodyPr>
            <a:spAutoFit/>
          </a:bodyPr>
          <a:lstStyle/>
          <a:p>
            <a:pPr algn="ctr"/>
            <a:r>
              <a:rPr lang="es-CO" sz="2000" b="1" dirty="0" smtClean="0">
                <a:latin typeface="Arial" pitchFamily="34" charset="0"/>
                <a:cs typeface="Arial" pitchFamily="34" charset="0"/>
              </a:rPr>
              <a:t>Incineración con valor energético</a:t>
            </a:r>
            <a:r>
              <a:rPr lang="es-CO" dirty="0" smtClean="0">
                <a:latin typeface="Arial" pitchFamily="34" charset="0"/>
                <a:cs typeface="Arial" pitchFamily="34" charset="0"/>
              </a:rPr>
              <a:t/>
            </a:r>
            <a:br>
              <a:rPr lang="es-CO" dirty="0" smtClean="0">
                <a:latin typeface="Arial" pitchFamily="34" charset="0"/>
                <a:cs typeface="Arial" pitchFamily="34" charset="0"/>
              </a:rPr>
            </a:br>
            <a:endParaRPr lang="es-CO" dirty="0" smtClean="0">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Rectángulo redondeado"/>
          <p:cNvSpPr/>
          <p:nvPr/>
        </p:nvSpPr>
        <p:spPr>
          <a:xfrm>
            <a:off x="6139542" y="2905737"/>
            <a:ext cx="5747657" cy="2553891"/>
          </a:xfrm>
          <a:prstGeom prst="roundRect">
            <a:avLst/>
          </a:prstGeom>
          <a:solidFill>
            <a:schemeClr val="accent2">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s-CO" sz="1600" b="1" dirty="0" smtClean="0">
                <a:latin typeface="Arial" pitchFamily="34" charset="0"/>
                <a:cs typeface="Arial" pitchFamily="34" charset="0"/>
              </a:rPr>
              <a:t>Desventajas</a:t>
            </a:r>
            <a:r>
              <a:rPr lang="es-CO" sz="1600" dirty="0" smtClean="0">
                <a:latin typeface="Arial" pitchFamily="34" charset="0"/>
                <a:cs typeface="Arial" pitchFamily="34" charset="0"/>
              </a:rPr>
              <a:t/>
            </a:r>
            <a:br>
              <a:rPr lang="es-CO" sz="1600" dirty="0" smtClean="0">
                <a:latin typeface="Arial" pitchFamily="34" charset="0"/>
                <a:cs typeface="Arial" pitchFamily="34" charset="0"/>
              </a:rPr>
            </a:br>
            <a:r>
              <a:rPr lang="es-CO" sz="1600" dirty="0" smtClean="0">
                <a:latin typeface="Arial" pitchFamily="34" charset="0"/>
                <a:cs typeface="Arial" pitchFamily="34" charset="0"/>
              </a:rPr>
              <a:t>Producción de malos olores y gases.</a:t>
            </a:r>
            <a:br>
              <a:rPr lang="es-CO" sz="1600" dirty="0" smtClean="0">
                <a:latin typeface="Arial" pitchFamily="34" charset="0"/>
                <a:cs typeface="Arial" pitchFamily="34" charset="0"/>
              </a:rPr>
            </a:br>
            <a:r>
              <a:rPr lang="es-CO" sz="1600" dirty="0" smtClean="0">
                <a:latin typeface="Arial" pitchFamily="34" charset="0"/>
                <a:cs typeface="Arial" pitchFamily="34" charset="0"/>
              </a:rPr>
              <a:t>Solo permite tratar los residuos orgánicos y es necesario combinar esta técnica con otras tecnologías o métodos de disposición.</a:t>
            </a:r>
            <a:br>
              <a:rPr lang="es-CO" sz="1600" dirty="0" smtClean="0">
                <a:latin typeface="Arial" pitchFamily="34" charset="0"/>
                <a:cs typeface="Arial" pitchFamily="34" charset="0"/>
              </a:rPr>
            </a:br>
            <a:r>
              <a:rPr lang="es-CO" sz="1600" dirty="0" smtClean="0">
                <a:latin typeface="Arial" pitchFamily="34" charset="0"/>
                <a:cs typeface="Arial" pitchFamily="34" charset="0"/>
              </a:rPr>
              <a:t>La presencia de materiales como vidrios o plástico en la materia orgánica afecta la calidad del compost y, como consecuencia, la rentabilidad de su comercialización. </a:t>
            </a:r>
          </a:p>
          <a:p>
            <a:endParaRPr lang="es-CO" sz="1600" dirty="0">
              <a:latin typeface="Arial" pitchFamily="34" charset="0"/>
              <a:cs typeface="Arial" pitchFamily="34" charset="0"/>
            </a:endParaRPr>
          </a:p>
        </p:txBody>
      </p:sp>
      <p:sp>
        <p:nvSpPr>
          <p:cNvPr id="9" name="8 Rectángulo redondeado"/>
          <p:cNvSpPr/>
          <p:nvPr/>
        </p:nvSpPr>
        <p:spPr>
          <a:xfrm>
            <a:off x="304797" y="2902857"/>
            <a:ext cx="5355771" cy="2826306"/>
          </a:xfrm>
          <a:prstGeom prst="roundRect">
            <a:avLst/>
          </a:prstGeom>
          <a:solidFill>
            <a:schemeClr val="accent1">
              <a:lumMod val="60000"/>
              <a:lumOff val="40000"/>
            </a:schemeClr>
          </a:solidFill>
        </p:spPr>
        <p:style>
          <a:lnRef idx="1">
            <a:schemeClr val="dk1"/>
          </a:lnRef>
          <a:fillRef idx="2">
            <a:schemeClr val="dk1"/>
          </a:fillRef>
          <a:effectRef idx="1">
            <a:schemeClr val="dk1"/>
          </a:effectRef>
          <a:fontRef idx="minor">
            <a:schemeClr val="dk1"/>
          </a:fontRef>
        </p:style>
        <p:txBody>
          <a:bodyPr wrap="square">
            <a:spAutoFit/>
          </a:bodyPr>
          <a:lstStyle/>
          <a:p>
            <a:r>
              <a:rPr lang="es-CO" sz="1600" b="1" dirty="0" smtClean="0">
                <a:latin typeface="Arial" pitchFamily="34" charset="0"/>
                <a:cs typeface="Arial" pitchFamily="34" charset="0"/>
              </a:rPr>
              <a:t>Ventajas</a:t>
            </a:r>
          </a:p>
          <a:p>
            <a:r>
              <a:rPr lang="es-CO" sz="1600" dirty="0" smtClean="0">
                <a:latin typeface="Arial" pitchFamily="34" charset="0"/>
                <a:cs typeface="Arial" pitchFamily="34" charset="0"/>
              </a:rPr>
              <a:t>Permite reducir la cantidad de basura entre 25% y 50%.</a:t>
            </a:r>
            <a:br>
              <a:rPr lang="es-CO" sz="1600" dirty="0" smtClean="0">
                <a:latin typeface="Arial" pitchFamily="34" charset="0"/>
                <a:cs typeface="Arial" pitchFamily="34" charset="0"/>
              </a:rPr>
            </a:br>
            <a:r>
              <a:rPr lang="es-CO" sz="1600" dirty="0" smtClean="0">
                <a:latin typeface="Arial" pitchFamily="34" charset="0"/>
                <a:cs typeface="Arial" pitchFamily="34" charset="0"/>
              </a:rPr>
              <a:t>Se obtiene un producto que es comercial y que se aplica como abono.</a:t>
            </a:r>
            <a:br>
              <a:rPr lang="es-CO" sz="1600" dirty="0" smtClean="0">
                <a:latin typeface="Arial" pitchFamily="34" charset="0"/>
                <a:cs typeface="Arial" pitchFamily="34" charset="0"/>
              </a:rPr>
            </a:br>
            <a:r>
              <a:rPr lang="es-CO" sz="1600" dirty="0" smtClean="0">
                <a:latin typeface="Arial" pitchFamily="34" charset="0"/>
                <a:cs typeface="Arial" pitchFamily="34" charset="0"/>
              </a:rPr>
              <a:t>Reduce la cantidad de gases y lixiviados que se producen en los rellenos sanitarios.</a:t>
            </a:r>
            <a:br>
              <a:rPr lang="es-CO" sz="1600" dirty="0" smtClean="0">
                <a:latin typeface="Arial" pitchFamily="34" charset="0"/>
                <a:cs typeface="Arial" pitchFamily="34" charset="0"/>
              </a:rPr>
            </a:br>
            <a:r>
              <a:rPr lang="es-CO" sz="1600" dirty="0" smtClean="0">
                <a:latin typeface="Arial" pitchFamily="34" charset="0"/>
                <a:cs typeface="Arial" pitchFamily="34" charset="0"/>
              </a:rPr>
              <a:t>Es una estrategia muy usada y probada para la disposición de residuos orgánicos.</a:t>
            </a:r>
            <a:br>
              <a:rPr lang="es-CO" sz="1600" dirty="0" smtClean="0">
                <a:latin typeface="Arial" pitchFamily="34" charset="0"/>
                <a:cs typeface="Arial" pitchFamily="34" charset="0"/>
              </a:rPr>
            </a:br>
            <a:endParaRPr lang="es-CO" sz="1600" dirty="0">
              <a:latin typeface="Arial" pitchFamily="34" charset="0"/>
              <a:cs typeface="Arial" pitchFamily="34" charset="0"/>
            </a:endParaRPr>
          </a:p>
        </p:txBody>
      </p:sp>
      <p:sp>
        <p:nvSpPr>
          <p:cNvPr id="12" name="11 Rectángulo"/>
          <p:cNvSpPr/>
          <p:nvPr/>
        </p:nvSpPr>
        <p:spPr>
          <a:xfrm>
            <a:off x="2888343" y="1828578"/>
            <a:ext cx="6096000" cy="677108"/>
          </a:xfrm>
          <a:prstGeom prst="rect">
            <a:avLst/>
          </a:prstGeom>
        </p:spPr>
        <p:txBody>
          <a:bodyPr>
            <a:spAutoFit/>
          </a:bodyPr>
          <a:lstStyle/>
          <a:p>
            <a:pPr algn="ctr"/>
            <a:r>
              <a:rPr lang="es-CO" sz="2000" b="1" dirty="0" smtClean="0">
                <a:latin typeface="Arial" pitchFamily="34" charset="0"/>
                <a:cs typeface="Arial" pitchFamily="34" charset="0"/>
              </a:rPr>
              <a:t>Compostaje</a:t>
            </a:r>
            <a:r>
              <a:rPr lang="es-CO" dirty="0" smtClean="0">
                <a:latin typeface="Arial" pitchFamily="34" charset="0"/>
                <a:cs typeface="Arial" pitchFamily="34" charset="0"/>
              </a:rPr>
              <a:t/>
            </a:r>
            <a:br>
              <a:rPr lang="es-CO" dirty="0" smtClean="0">
                <a:latin typeface="Arial" pitchFamily="34" charset="0"/>
                <a:cs typeface="Arial" pitchFamily="34" charset="0"/>
              </a:rPr>
            </a:br>
            <a:endParaRPr lang="es-CO" dirty="0" smtClean="0">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Rectángulo redondeado"/>
          <p:cNvSpPr/>
          <p:nvPr/>
        </p:nvSpPr>
        <p:spPr>
          <a:xfrm>
            <a:off x="6139542" y="2905737"/>
            <a:ext cx="5747657" cy="3643551"/>
          </a:xfrm>
          <a:prstGeom prst="roundRect">
            <a:avLst/>
          </a:prstGeom>
          <a:solidFill>
            <a:schemeClr val="accent3">
              <a:lumMod val="60000"/>
              <a:lumOff val="4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s-CO" sz="1600" b="1" dirty="0" smtClean="0">
                <a:latin typeface="Arial" pitchFamily="34" charset="0"/>
                <a:cs typeface="Arial" pitchFamily="34" charset="0"/>
              </a:rPr>
              <a:t>Desventajas</a:t>
            </a:r>
            <a:r>
              <a:rPr lang="es-CO" sz="1600" dirty="0" smtClean="0">
                <a:latin typeface="Arial" pitchFamily="34" charset="0"/>
                <a:cs typeface="Arial" pitchFamily="34" charset="0"/>
              </a:rPr>
              <a:t/>
            </a:r>
            <a:br>
              <a:rPr lang="es-CO" sz="1600" dirty="0" smtClean="0">
                <a:latin typeface="Arial" pitchFamily="34" charset="0"/>
                <a:cs typeface="Arial" pitchFamily="34" charset="0"/>
              </a:rPr>
            </a:br>
            <a:r>
              <a:rPr lang="es-CO" sz="1600" dirty="0" smtClean="0">
                <a:latin typeface="Arial" pitchFamily="34" charset="0"/>
                <a:cs typeface="Arial" pitchFamily="34" charset="0"/>
              </a:rPr>
              <a:t>Aunque en teoría es una técnica más limpia, puede haber una percepción negativa de la comunidad porque se asemeja a la incineración.</a:t>
            </a:r>
            <a:br>
              <a:rPr lang="es-CO" sz="1600" dirty="0" smtClean="0">
                <a:latin typeface="Arial" pitchFamily="34" charset="0"/>
                <a:cs typeface="Arial" pitchFamily="34" charset="0"/>
              </a:rPr>
            </a:br>
            <a:r>
              <a:rPr lang="es-CO" sz="1600" dirty="0" smtClean="0">
                <a:latin typeface="Arial" pitchFamily="34" charset="0"/>
                <a:cs typeface="Arial" pitchFamily="34" charset="0"/>
              </a:rPr>
              <a:t>Se genera un pequeño residuo que tendría que ser dispuesto en algún lugar.</a:t>
            </a:r>
            <a:br>
              <a:rPr lang="es-CO" sz="1600" dirty="0" smtClean="0">
                <a:latin typeface="Arial" pitchFamily="34" charset="0"/>
                <a:cs typeface="Arial" pitchFamily="34" charset="0"/>
              </a:rPr>
            </a:br>
            <a:r>
              <a:rPr lang="es-CO" sz="1600" dirty="0" smtClean="0">
                <a:latin typeface="Arial" pitchFamily="34" charset="0"/>
                <a:cs typeface="Arial" pitchFamily="34" charset="0"/>
              </a:rPr>
              <a:t>Requiere un pre-tratamiento extensivo; es decir, que haya separación previa de los residuos.</a:t>
            </a:r>
            <a:br>
              <a:rPr lang="es-CO" sz="1600" dirty="0" smtClean="0">
                <a:latin typeface="Arial" pitchFamily="34" charset="0"/>
                <a:cs typeface="Arial" pitchFamily="34" charset="0"/>
              </a:rPr>
            </a:br>
            <a:r>
              <a:rPr lang="es-CO" sz="1600" dirty="0" smtClean="0">
                <a:latin typeface="Arial" pitchFamily="34" charset="0"/>
                <a:cs typeface="Arial" pitchFamily="34" charset="0"/>
              </a:rPr>
              <a:t>Es más cara que la incineración con valor energético.</a:t>
            </a:r>
            <a:br>
              <a:rPr lang="es-CO" sz="1600" dirty="0" smtClean="0">
                <a:latin typeface="Arial" pitchFamily="34" charset="0"/>
                <a:cs typeface="Arial" pitchFamily="34" charset="0"/>
              </a:rPr>
            </a:br>
            <a:r>
              <a:rPr lang="es-CO" sz="1600" dirty="0" smtClean="0">
                <a:latin typeface="Arial" pitchFamily="34" charset="0"/>
                <a:cs typeface="Arial" pitchFamily="34" charset="0"/>
              </a:rPr>
              <a:t>Es una tecnología nueva que casi no se ha aplicado en el mundo, por lo que hay dudas sobre su viabilidad en el mediano plazo. </a:t>
            </a:r>
          </a:p>
          <a:p>
            <a:endParaRPr lang="es-CO" sz="1600" dirty="0">
              <a:latin typeface="Arial" pitchFamily="34" charset="0"/>
              <a:cs typeface="Arial" pitchFamily="34" charset="0"/>
            </a:endParaRPr>
          </a:p>
        </p:txBody>
      </p:sp>
      <p:sp>
        <p:nvSpPr>
          <p:cNvPr id="9" name="8 Rectángulo redondeado"/>
          <p:cNvSpPr/>
          <p:nvPr/>
        </p:nvSpPr>
        <p:spPr>
          <a:xfrm>
            <a:off x="304798" y="2902859"/>
            <a:ext cx="5326746" cy="3643551"/>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s-CO" sz="1600" b="1" dirty="0" smtClean="0">
                <a:latin typeface="Arial" pitchFamily="34" charset="0"/>
                <a:cs typeface="Arial" pitchFamily="34" charset="0"/>
              </a:rPr>
              <a:t>Ventajas</a:t>
            </a:r>
          </a:p>
          <a:p>
            <a:r>
              <a:rPr lang="es-CO" sz="1600" dirty="0" smtClean="0">
                <a:latin typeface="Arial" pitchFamily="34" charset="0"/>
                <a:cs typeface="Arial" pitchFamily="34" charset="0"/>
              </a:rPr>
              <a:t>Puede ser una forma eficiente de generación de energía.</a:t>
            </a:r>
            <a:br>
              <a:rPr lang="es-CO" sz="1600" dirty="0" smtClean="0">
                <a:latin typeface="Arial" pitchFamily="34" charset="0"/>
                <a:cs typeface="Arial" pitchFamily="34" charset="0"/>
              </a:rPr>
            </a:br>
            <a:r>
              <a:rPr lang="es-CO" sz="1600" dirty="0" smtClean="0">
                <a:latin typeface="Arial" pitchFamily="34" charset="0"/>
                <a:cs typeface="Arial" pitchFamily="34" charset="0"/>
              </a:rPr>
              <a:t>Posibilidad de reciclar una gran cantidad de residuos en todo el proceso.</a:t>
            </a:r>
            <a:br>
              <a:rPr lang="es-CO" sz="1600" dirty="0" smtClean="0">
                <a:latin typeface="Arial" pitchFamily="34" charset="0"/>
                <a:cs typeface="Arial" pitchFamily="34" charset="0"/>
              </a:rPr>
            </a:br>
            <a:r>
              <a:rPr lang="es-CO" sz="1600" dirty="0" smtClean="0">
                <a:latin typeface="Arial" pitchFamily="34" charset="0"/>
                <a:cs typeface="Arial" pitchFamily="34" charset="0"/>
              </a:rPr>
              <a:t>Se considera una tecnología mucho más limpia que la incineración.</a:t>
            </a:r>
            <a:br>
              <a:rPr lang="es-CO" sz="1600" dirty="0" smtClean="0">
                <a:latin typeface="Arial" pitchFamily="34" charset="0"/>
                <a:cs typeface="Arial" pitchFamily="34" charset="0"/>
              </a:rPr>
            </a:br>
            <a:r>
              <a:rPr lang="es-CO" sz="1600" dirty="0" smtClean="0">
                <a:latin typeface="Arial" pitchFamily="34" charset="0"/>
                <a:cs typeface="Arial" pitchFamily="34" charset="0"/>
              </a:rPr>
              <a:t>El uso de altas temperaturas permite un sistema efectivo para otros tipos de residuos.</a:t>
            </a:r>
            <a:br>
              <a:rPr lang="es-CO" sz="1600" dirty="0" smtClean="0">
                <a:latin typeface="Arial" pitchFamily="34" charset="0"/>
                <a:cs typeface="Arial" pitchFamily="34" charset="0"/>
              </a:rPr>
            </a:br>
            <a:r>
              <a:rPr lang="es-CO" sz="1600" dirty="0" smtClean="0">
                <a:latin typeface="Arial" pitchFamily="34" charset="0"/>
                <a:cs typeface="Arial" pitchFamily="34" charset="0"/>
              </a:rPr>
              <a:t>Se puede combinar con otras técnicas.</a:t>
            </a:r>
            <a:br>
              <a:rPr lang="es-CO" sz="1600" dirty="0" smtClean="0">
                <a:latin typeface="Arial" pitchFamily="34" charset="0"/>
                <a:cs typeface="Arial" pitchFamily="34" charset="0"/>
              </a:rPr>
            </a:br>
            <a:r>
              <a:rPr lang="es-CO" sz="1600" dirty="0" smtClean="0">
                <a:latin typeface="Arial" pitchFamily="34" charset="0"/>
                <a:cs typeface="Arial" pitchFamily="34" charset="0"/>
              </a:rPr>
              <a:t>La maquinaria necesaria es relativamente pequeña.</a:t>
            </a:r>
            <a:endParaRPr lang="es-CO" sz="1600" b="1" dirty="0" smtClean="0">
              <a:latin typeface="Arial" pitchFamily="34" charset="0"/>
              <a:cs typeface="Arial" pitchFamily="34" charset="0"/>
            </a:endParaRPr>
          </a:p>
          <a:p>
            <a:r>
              <a:rPr lang="es-CO" sz="1600" dirty="0" smtClean="0">
                <a:latin typeface="Arial" pitchFamily="34" charset="0"/>
                <a:cs typeface="Arial" pitchFamily="34" charset="0"/>
              </a:rPr>
              <a:t/>
            </a:r>
            <a:br>
              <a:rPr lang="es-CO" sz="1600" dirty="0" smtClean="0">
                <a:latin typeface="Arial" pitchFamily="34" charset="0"/>
                <a:cs typeface="Arial" pitchFamily="34" charset="0"/>
              </a:rPr>
            </a:br>
            <a:endParaRPr lang="es-CO" sz="1600" dirty="0">
              <a:latin typeface="Arial" pitchFamily="34" charset="0"/>
              <a:cs typeface="Arial" pitchFamily="34" charset="0"/>
            </a:endParaRPr>
          </a:p>
        </p:txBody>
      </p:sp>
      <p:sp>
        <p:nvSpPr>
          <p:cNvPr id="12" name="11 Rectángulo"/>
          <p:cNvSpPr/>
          <p:nvPr/>
        </p:nvSpPr>
        <p:spPr>
          <a:xfrm>
            <a:off x="2888343" y="1828578"/>
            <a:ext cx="6096000" cy="707886"/>
          </a:xfrm>
          <a:prstGeom prst="rect">
            <a:avLst/>
          </a:prstGeom>
        </p:spPr>
        <p:txBody>
          <a:bodyPr>
            <a:spAutoFit/>
          </a:bodyPr>
          <a:lstStyle/>
          <a:p>
            <a:pPr algn="ctr"/>
            <a:r>
              <a:rPr lang="es-CO" sz="2000" b="1" dirty="0" smtClean="0">
                <a:latin typeface="Arial" pitchFamily="34" charset="0"/>
                <a:cs typeface="Arial" pitchFamily="34" charset="0"/>
              </a:rPr>
              <a:t>Pirólisis y gasificación</a:t>
            </a:r>
            <a:r>
              <a:rPr lang="es-CO" sz="2000" dirty="0" smtClean="0">
                <a:latin typeface="Arial" pitchFamily="34" charset="0"/>
                <a:cs typeface="Arial" pitchFamily="34" charset="0"/>
              </a:rPr>
              <a:t/>
            </a:r>
            <a:br>
              <a:rPr lang="es-CO" sz="2000" dirty="0" smtClean="0">
                <a:latin typeface="Arial" pitchFamily="34" charset="0"/>
                <a:cs typeface="Arial" pitchFamily="34" charset="0"/>
              </a:rPr>
            </a:br>
            <a:endParaRPr lang="es-CO" sz="2000" dirty="0" smtClean="0">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Rectángulo redondeado"/>
          <p:cNvSpPr/>
          <p:nvPr/>
        </p:nvSpPr>
        <p:spPr>
          <a:xfrm>
            <a:off x="6357258" y="2397737"/>
            <a:ext cx="5428342" cy="3371136"/>
          </a:xfrm>
          <a:prstGeom prst="roundRect">
            <a:avLst/>
          </a:prstGeom>
          <a:solidFill>
            <a:schemeClr val="accent3">
              <a:lumMod val="60000"/>
              <a:lumOff val="4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s-CO" sz="1600" b="1" dirty="0" smtClean="0">
                <a:latin typeface="Arial" pitchFamily="34" charset="0"/>
                <a:cs typeface="Arial" pitchFamily="34" charset="0"/>
              </a:rPr>
              <a:t>Desventajas</a:t>
            </a:r>
          </a:p>
          <a:p>
            <a:r>
              <a:rPr lang="es-CO" sz="1600" dirty="0" smtClean="0">
                <a:latin typeface="Arial" pitchFamily="34" charset="0"/>
                <a:cs typeface="Arial" pitchFamily="34" charset="0"/>
              </a:rPr>
              <a:t>Es una de las técnicas que más genera los gases que causan el efecto invernadero. No obstante, si se incluye una planta para producir energía a través del gas, se reducen tales emisiones.</a:t>
            </a:r>
            <a:br>
              <a:rPr lang="es-CO" sz="1600" dirty="0" smtClean="0">
                <a:latin typeface="Arial" pitchFamily="34" charset="0"/>
                <a:cs typeface="Arial" pitchFamily="34" charset="0"/>
              </a:rPr>
            </a:br>
            <a:r>
              <a:rPr lang="es-CO" sz="1600" dirty="0" smtClean="0">
                <a:latin typeface="Arial" pitchFamily="34" charset="0"/>
                <a:cs typeface="Arial" pitchFamily="34" charset="0"/>
              </a:rPr>
              <a:t>El impacto ambiental por los malos olores, los gases y líquidos que se producen. Estos, sin embargo, se pueden mitigar con la ayuda de otras técnicas.</a:t>
            </a:r>
            <a:br>
              <a:rPr lang="es-CO" sz="1600" dirty="0" smtClean="0">
                <a:latin typeface="Arial" pitchFamily="34" charset="0"/>
                <a:cs typeface="Arial" pitchFamily="34" charset="0"/>
              </a:rPr>
            </a:br>
            <a:r>
              <a:rPr lang="es-CO" sz="1600" dirty="0" smtClean="0">
                <a:latin typeface="Arial" pitchFamily="34" charset="0"/>
                <a:cs typeface="Arial" pitchFamily="34" charset="0"/>
              </a:rPr>
              <a:t>Gran rechazo entre la comunidad, especialmente entre las personas que viven cerca al relleno sanitario. </a:t>
            </a:r>
            <a:br>
              <a:rPr lang="es-CO" sz="1600" dirty="0" smtClean="0">
                <a:latin typeface="Arial" pitchFamily="34" charset="0"/>
                <a:cs typeface="Arial" pitchFamily="34" charset="0"/>
              </a:rPr>
            </a:br>
            <a:endParaRPr lang="es-CO" sz="1600" dirty="0" smtClean="0">
              <a:latin typeface="Arial" pitchFamily="34" charset="0"/>
              <a:cs typeface="Arial" pitchFamily="34" charset="0"/>
            </a:endParaRPr>
          </a:p>
          <a:p>
            <a:endParaRPr lang="es-CO" sz="1600" dirty="0">
              <a:latin typeface="Arial" pitchFamily="34" charset="0"/>
              <a:cs typeface="Arial" pitchFamily="34" charset="0"/>
            </a:endParaRPr>
          </a:p>
        </p:txBody>
      </p:sp>
      <p:sp>
        <p:nvSpPr>
          <p:cNvPr id="9" name="8 Rectángulo redondeado"/>
          <p:cNvSpPr/>
          <p:nvPr/>
        </p:nvSpPr>
        <p:spPr>
          <a:xfrm>
            <a:off x="304800" y="1849018"/>
            <a:ext cx="5733146" cy="4733211"/>
          </a:xfrm>
          <a:prstGeom prst="roundRect">
            <a:avLst>
              <a:gd name="adj" fmla="val 16667"/>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CO" sz="1600" b="1" dirty="0" smtClean="0">
                <a:latin typeface="Arial" pitchFamily="34" charset="0"/>
                <a:cs typeface="Arial" pitchFamily="34" charset="0"/>
              </a:rPr>
              <a:t>Ventajas</a:t>
            </a:r>
          </a:p>
          <a:p>
            <a:r>
              <a:rPr lang="es-CO" sz="1600" dirty="0" smtClean="0">
                <a:latin typeface="Arial" pitchFamily="34" charset="0"/>
                <a:cs typeface="Arial" pitchFamily="34" charset="0"/>
              </a:rPr>
              <a:t>El relleno sanitario es la técnica más usada y probada en el mundo.</a:t>
            </a:r>
            <a:br>
              <a:rPr lang="es-CO" sz="1600" dirty="0" smtClean="0">
                <a:latin typeface="Arial" pitchFamily="34" charset="0"/>
                <a:cs typeface="Arial" pitchFamily="34" charset="0"/>
              </a:rPr>
            </a:br>
            <a:r>
              <a:rPr lang="es-CO" sz="1600" dirty="0" smtClean="0">
                <a:latin typeface="Arial" pitchFamily="34" charset="0"/>
                <a:cs typeface="Arial" pitchFamily="34" charset="0"/>
              </a:rPr>
              <a:t>Es la tecnología de disposición de residuos más económica; sin embargo requiere que se combine con otras técnicas para mitigar el impacto ambiental, las cuales generan costos extra. Usualmente se combina con el reciclaje o la gasificación (producción de energía a partir del gas).</a:t>
            </a:r>
            <a:br>
              <a:rPr lang="es-CO" sz="1600" dirty="0" smtClean="0">
                <a:latin typeface="Arial" pitchFamily="34" charset="0"/>
                <a:cs typeface="Arial" pitchFamily="34" charset="0"/>
              </a:rPr>
            </a:br>
            <a:r>
              <a:rPr lang="es-CO" sz="1600" dirty="0" smtClean="0">
                <a:latin typeface="Arial" pitchFamily="34" charset="0"/>
                <a:cs typeface="Arial" pitchFamily="34" charset="0"/>
              </a:rPr>
              <a:t>Si se combina con las tecnologías adecuadas o con una agresiva campaña de reutilización y reaprovechamiento de los residuos sólidos, puede ser un método muy efectivo.</a:t>
            </a:r>
            <a:br>
              <a:rPr lang="es-CO" sz="1600" dirty="0" smtClean="0">
                <a:latin typeface="Arial" pitchFamily="34" charset="0"/>
                <a:cs typeface="Arial" pitchFamily="34" charset="0"/>
              </a:rPr>
            </a:br>
            <a:r>
              <a:rPr lang="es-CO" sz="1600" dirty="0" smtClean="0">
                <a:latin typeface="Arial" pitchFamily="34" charset="0"/>
                <a:cs typeface="Arial" pitchFamily="34" charset="0"/>
              </a:rPr>
              <a:t>Se puede producir una porción pequeña de energía a través de los gases.</a:t>
            </a:r>
            <a:endParaRPr lang="es-CO" sz="1600" b="1" dirty="0" smtClean="0">
              <a:latin typeface="Arial" pitchFamily="34" charset="0"/>
              <a:cs typeface="Arial" pitchFamily="34" charset="0"/>
            </a:endParaRPr>
          </a:p>
          <a:p>
            <a:r>
              <a:rPr lang="es-CO" sz="1600" dirty="0" smtClean="0">
                <a:latin typeface="Arial" pitchFamily="34" charset="0"/>
                <a:cs typeface="Arial" pitchFamily="34" charset="0"/>
              </a:rPr>
              <a:t/>
            </a:r>
            <a:br>
              <a:rPr lang="es-CO" sz="1600" dirty="0" smtClean="0">
                <a:latin typeface="Arial" pitchFamily="34" charset="0"/>
                <a:cs typeface="Arial" pitchFamily="34" charset="0"/>
              </a:rPr>
            </a:br>
            <a:endParaRPr lang="es-CO" sz="1600" dirty="0">
              <a:latin typeface="Arial" pitchFamily="34" charset="0"/>
              <a:cs typeface="Arial" pitchFamily="34" charset="0"/>
            </a:endParaRPr>
          </a:p>
        </p:txBody>
      </p:sp>
      <p:sp>
        <p:nvSpPr>
          <p:cNvPr id="12" name="11 Rectángulo"/>
          <p:cNvSpPr/>
          <p:nvPr/>
        </p:nvSpPr>
        <p:spPr>
          <a:xfrm>
            <a:off x="2873828" y="957721"/>
            <a:ext cx="6096000" cy="707886"/>
          </a:xfrm>
          <a:prstGeom prst="rect">
            <a:avLst/>
          </a:prstGeom>
        </p:spPr>
        <p:txBody>
          <a:bodyPr>
            <a:spAutoFit/>
          </a:bodyPr>
          <a:lstStyle/>
          <a:p>
            <a:pPr algn="ctr"/>
            <a:r>
              <a:rPr lang="es-CO" sz="2000" b="1" dirty="0" smtClean="0">
                <a:latin typeface="Arial" pitchFamily="34" charset="0"/>
                <a:cs typeface="Arial" pitchFamily="34" charset="0"/>
              </a:rPr>
              <a:t>Rellenos Sanitarios</a:t>
            </a:r>
            <a:r>
              <a:rPr lang="es-CO" sz="2000" dirty="0" smtClean="0">
                <a:latin typeface="Arial" pitchFamily="34" charset="0"/>
                <a:cs typeface="Arial" pitchFamily="34" charset="0"/>
              </a:rPr>
              <a:t/>
            </a:r>
            <a:br>
              <a:rPr lang="es-CO" sz="2000" dirty="0" smtClean="0">
                <a:latin typeface="Arial" pitchFamily="34" charset="0"/>
                <a:cs typeface="Arial" pitchFamily="34" charset="0"/>
              </a:rPr>
            </a:br>
            <a:endParaRPr lang="es-CO" sz="2000" dirty="0" smtClean="0">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Rectángulo redondeado"/>
          <p:cNvSpPr/>
          <p:nvPr/>
        </p:nvSpPr>
        <p:spPr>
          <a:xfrm>
            <a:off x="6139542" y="2905737"/>
            <a:ext cx="5747657" cy="337113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CO" sz="1600" b="1" dirty="0" smtClean="0">
                <a:latin typeface="Arial" pitchFamily="34" charset="0"/>
                <a:cs typeface="Arial" pitchFamily="34" charset="0"/>
              </a:rPr>
              <a:t>Desventajas</a:t>
            </a:r>
          </a:p>
          <a:p>
            <a:r>
              <a:rPr lang="es-CO" sz="1600" dirty="0" smtClean="0">
                <a:latin typeface="Arial" pitchFamily="34" charset="0"/>
                <a:cs typeface="Arial" pitchFamily="34" charset="0"/>
              </a:rPr>
              <a:t>Es más caro que el compostaje.</a:t>
            </a:r>
            <a:br>
              <a:rPr lang="es-CO" sz="1600" dirty="0" smtClean="0">
                <a:latin typeface="Arial" pitchFamily="34" charset="0"/>
                <a:cs typeface="Arial" pitchFamily="34" charset="0"/>
              </a:rPr>
            </a:br>
            <a:r>
              <a:rPr lang="es-CO" sz="1600" dirty="0" smtClean="0">
                <a:latin typeface="Arial" pitchFamily="34" charset="0"/>
                <a:cs typeface="Arial" pitchFamily="34" charset="0"/>
              </a:rPr>
              <a:t>Puede haber generación de malos olores en una pequeña parte del proceso.</a:t>
            </a:r>
            <a:br>
              <a:rPr lang="es-CO" sz="1600" dirty="0" smtClean="0">
                <a:latin typeface="Arial" pitchFamily="34" charset="0"/>
                <a:cs typeface="Arial" pitchFamily="34" charset="0"/>
              </a:rPr>
            </a:br>
            <a:r>
              <a:rPr lang="es-CO" sz="1600" dirty="0" smtClean="0">
                <a:latin typeface="Arial" pitchFamily="34" charset="0"/>
                <a:cs typeface="Arial" pitchFamily="34" charset="0"/>
              </a:rPr>
              <a:t>Se requieren plantas para controlar el gas, el almacenamiento del residuo y su limpieza. Esto puede generar costos extras.</a:t>
            </a:r>
            <a:br>
              <a:rPr lang="es-CO" sz="1600" dirty="0" smtClean="0">
                <a:latin typeface="Arial" pitchFamily="34" charset="0"/>
                <a:cs typeface="Arial" pitchFamily="34" charset="0"/>
              </a:rPr>
            </a:br>
            <a:r>
              <a:rPr lang="es-CO" sz="1600" dirty="0" smtClean="0">
                <a:latin typeface="Arial" pitchFamily="34" charset="0"/>
                <a:cs typeface="Arial" pitchFamily="34" charset="0"/>
              </a:rPr>
              <a:t>Solo permite tratar la parte orgánica de los residuos sólidos de una ciudad. Es decir, tiene que ser combinada con otra tecnología o método que permita el tratamiento de materiales como metal, vidrio, plástico, entre otros.</a:t>
            </a:r>
            <a:br>
              <a:rPr lang="es-CO" sz="1600" dirty="0" smtClean="0">
                <a:latin typeface="Arial" pitchFamily="34" charset="0"/>
                <a:cs typeface="Arial" pitchFamily="34" charset="0"/>
              </a:rPr>
            </a:br>
            <a:endParaRPr lang="es-CO" sz="1600" dirty="0">
              <a:latin typeface="Arial" pitchFamily="34" charset="0"/>
              <a:cs typeface="Arial" pitchFamily="34" charset="0"/>
            </a:endParaRPr>
          </a:p>
        </p:txBody>
      </p:sp>
      <p:sp>
        <p:nvSpPr>
          <p:cNvPr id="9" name="8 Rectángulo redondeado"/>
          <p:cNvSpPr/>
          <p:nvPr/>
        </p:nvSpPr>
        <p:spPr>
          <a:xfrm>
            <a:off x="304797" y="2902857"/>
            <a:ext cx="5355771" cy="3098721"/>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CO" sz="1600" b="1" dirty="0" smtClean="0">
                <a:latin typeface="Arial" pitchFamily="34" charset="0"/>
                <a:cs typeface="Arial" pitchFamily="34" charset="0"/>
              </a:rPr>
              <a:t>Ventajas</a:t>
            </a:r>
          </a:p>
          <a:p>
            <a:r>
              <a:rPr lang="es-CO" sz="1600" dirty="0" smtClean="0">
                <a:latin typeface="Arial" pitchFamily="34" charset="0"/>
                <a:cs typeface="Arial" pitchFamily="34" charset="0"/>
              </a:rPr>
              <a:t>Se puede implementar en residuos orgánicos húmedos</a:t>
            </a:r>
            <a:br>
              <a:rPr lang="es-CO" sz="1600" dirty="0" smtClean="0">
                <a:latin typeface="Arial" pitchFamily="34" charset="0"/>
                <a:cs typeface="Arial" pitchFamily="34" charset="0"/>
              </a:rPr>
            </a:br>
            <a:r>
              <a:rPr lang="es-CO" sz="1600" dirty="0" smtClean="0">
                <a:latin typeface="Arial" pitchFamily="34" charset="0"/>
                <a:cs typeface="Arial" pitchFamily="34" charset="0"/>
              </a:rPr>
              <a:t>Reduce la emisión de gases que generan el efecto de invernadero. Como se hace en un sitio cerrado, se reduce el impacto ambiental.</a:t>
            </a:r>
            <a:br>
              <a:rPr lang="es-CO" sz="1600" dirty="0" smtClean="0">
                <a:latin typeface="Arial" pitchFamily="34" charset="0"/>
                <a:cs typeface="Arial" pitchFamily="34" charset="0"/>
              </a:rPr>
            </a:br>
            <a:r>
              <a:rPr lang="es-CO" sz="1600" dirty="0" smtClean="0">
                <a:latin typeface="Arial" pitchFamily="34" charset="0"/>
                <a:cs typeface="Arial" pitchFamily="34" charset="0"/>
              </a:rPr>
              <a:t>Es efectiva cuando se combina con estrategias como el reciclaje y la reutilización de los residuos sólidos.</a:t>
            </a:r>
            <a:br>
              <a:rPr lang="es-CO" sz="1600" dirty="0" smtClean="0">
                <a:latin typeface="Arial" pitchFamily="34" charset="0"/>
                <a:cs typeface="Arial" pitchFamily="34" charset="0"/>
              </a:rPr>
            </a:br>
            <a:r>
              <a:rPr lang="es-CO" sz="1600" dirty="0" smtClean="0">
                <a:latin typeface="Arial" pitchFamily="34" charset="0"/>
                <a:cs typeface="Arial" pitchFamily="34" charset="0"/>
              </a:rPr>
              <a:t>Reduce la cantidad de residuos que tienen que disponerse luego</a:t>
            </a:r>
            <a:r>
              <a:rPr lang="es-CO" sz="1600" dirty="0" smtClean="0"/>
              <a:t>.</a:t>
            </a:r>
            <a:r>
              <a:rPr lang="es-CO" sz="1600" dirty="0" smtClean="0">
                <a:latin typeface="Arial" pitchFamily="34" charset="0"/>
                <a:cs typeface="Arial" pitchFamily="34" charset="0"/>
              </a:rPr>
              <a:t/>
            </a:r>
            <a:br>
              <a:rPr lang="es-CO" sz="1600" dirty="0" smtClean="0">
                <a:latin typeface="Arial" pitchFamily="34" charset="0"/>
                <a:cs typeface="Arial" pitchFamily="34" charset="0"/>
              </a:rPr>
            </a:br>
            <a:endParaRPr lang="es-CO" sz="1600" dirty="0">
              <a:latin typeface="Arial" pitchFamily="34" charset="0"/>
              <a:cs typeface="Arial" pitchFamily="34" charset="0"/>
            </a:endParaRPr>
          </a:p>
        </p:txBody>
      </p:sp>
      <p:sp>
        <p:nvSpPr>
          <p:cNvPr id="12" name="11 Rectángulo"/>
          <p:cNvSpPr/>
          <p:nvPr/>
        </p:nvSpPr>
        <p:spPr>
          <a:xfrm>
            <a:off x="2888343" y="1828578"/>
            <a:ext cx="6096000" cy="677108"/>
          </a:xfrm>
          <a:prstGeom prst="rect">
            <a:avLst/>
          </a:prstGeom>
        </p:spPr>
        <p:txBody>
          <a:bodyPr>
            <a:spAutoFit/>
          </a:bodyPr>
          <a:lstStyle/>
          <a:p>
            <a:pPr algn="ctr"/>
            <a:r>
              <a:rPr lang="es-CO" sz="2000" b="1" dirty="0" smtClean="0">
                <a:latin typeface="Arial" pitchFamily="34" charset="0"/>
                <a:cs typeface="Arial" pitchFamily="34" charset="0"/>
              </a:rPr>
              <a:t>Digestión Anaeróbica</a:t>
            </a:r>
            <a:r>
              <a:rPr lang="es-CO" dirty="0" smtClean="0">
                <a:latin typeface="Arial" pitchFamily="34" charset="0"/>
                <a:cs typeface="Arial" pitchFamily="34" charset="0"/>
              </a:rPr>
              <a:t/>
            </a:r>
            <a:br>
              <a:rPr lang="es-CO" dirty="0" smtClean="0">
                <a:latin typeface="Arial" pitchFamily="34" charset="0"/>
                <a:cs typeface="Arial" pitchFamily="34" charset="0"/>
              </a:rPr>
            </a:br>
            <a:endParaRPr lang="es-CO" dirty="0" smtClean="0">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6 Rectángulo redondeado"/>
          <p:cNvSpPr/>
          <p:nvPr/>
        </p:nvSpPr>
        <p:spPr>
          <a:xfrm>
            <a:off x="2815770" y="1904251"/>
            <a:ext cx="5747657" cy="646986"/>
          </a:xfrm>
          <a:prstGeom prst="roundRect">
            <a:avLst/>
          </a:prstGeom>
          <a:solidFill>
            <a:schemeClr val="accent2">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CO" sz="1600" b="1" dirty="0" smtClean="0">
                <a:latin typeface="Arial" pitchFamily="34" charset="0"/>
                <a:cs typeface="Arial" pitchFamily="34" charset="0"/>
              </a:rPr>
              <a:t>Las tres ‘R’ hacen referencia a los procesos reducir, reutilizar y reciclar la basura</a:t>
            </a:r>
            <a:endParaRPr lang="es-CO" sz="1600" b="1" dirty="0">
              <a:latin typeface="Arial" pitchFamily="34" charset="0"/>
              <a:cs typeface="Arial" pitchFamily="34" charset="0"/>
            </a:endParaRPr>
          </a:p>
        </p:txBody>
      </p:sp>
      <p:sp>
        <p:nvSpPr>
          <p:cNvPr id="12" name="11 Rectángulo"/>
          <p:cNvSpPr/>
          <p:nvPr/>
        </p:nvSpPr>
        <p:spPr>
          <a:xfrm>
            <a:off x="3556000" y="856122"/>
            <a:ext cx="444137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CO" b="1" dirty="0" smtClean="0">
                <a:latin typeface="Arial" pitchFamily="34" charset="0"/>
                <a:cs typeface="Arial" pitchFamily="34" charset="0"/>
              </a:rPr>
              <a:t>El método más económico y efectivo: el de las 3R</a:t>
            </a:r>
            <a:r>
              <a:rPr lang="es-CO" dirty="0" smtClean="0">
                <a:latin typeface="Arial" pitchFamily="34" charset="0"/>
                <a:cs typeface="Arial" pitchFamily="34" charset="0"/>
              </a:rPr>
              <a:t/>
            </a:r>
            <a:br>
              <a:rPr lang="es-CO" dirty="0" smtClean="0">
                <a:latin typeface="Arial" pitchFamily="34" charset="0"/>
                <a:cs typeface="Arial" pitchFamily="34" charset="0"/>
              </a:rPr>
            </a:br>
            <a:endParaRPr lang="es-CO" dirty="0" smtClean="0">
              <a:latin typeface="Arial" pitchFamily="34" charset="0"/>
              <a:cs typeface="Arial" pitchFamily="34" charset="0"/>
            </a:endParaRPr>
          </a:p>
        </p:txBody>
      </p:sp>
      <p:pic>
        <p:nvPicPr>
          <p:cNvPr id="8" name="7 Imagen" descr="3erres.png"/>
          <p:cNvPicPr>
            <a:picLocks noChangeAspect="1"/>
          </p:cNvPicPr>
          <p:nvPr/>
        </p:nvPicPr>
        <p:blipFill>
          <a:blip r:embed="rId3" cstate="print"/>
          <a:stretch>
            <a:fillRect/>
          </a:stretch>
        </p:blipFill>
        <p:spPr>
          <a:xfrm>
            <a:off x="3556002" y="2602904"/>
            <a:ext cx="4397826" cy="3940452"/>
          </a:xfrm>
          <a:prstGeom prst="rect">
            <a:avLst/>
          </a:prstGeom>
        </p:spPr>
      </p:pic>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Rectangle 1"/>
          <p:cNvSpPr>
            <a:spLocks noChangeArrowheads="1"/>
          </p:cNvSpPr>
          <p:nvPr/>
        </p:nvSpPr>
        <p:spPr bwMode="auto">
          <a:xfrm>
            <a:off x="1447800" y="2743200"/>
            <a:ext cx="86106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ea typeface="Times New Roman" pitchFamily="18" charset="0"/>
                <a:cs typeface="Arial" pitchFamily="34" charset="0"/>
              </a:rPr>
              <a:t>TEMA 13</a:t>
            </a: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RELLENOS</a:t>
            </a:r>
            <a:r>
              <a:rPr kumimoji="0" lang="es-CO" sz="3200" b="1" i="0" u="none" strike="noStrike" cap="none" normalizeH="0" dirty="0" smtClean="0">
                <a:ln>
                  <a:noFill/>
                </a:ln>
                <a:solidFill>
                  <a:srgbClr val="FF0000"/>
                </a:solidFill>
                <a:effectLst/>
                <a:latin typeface="Arial" pitchFamily="34" charset="0"/>
                <a:ea typeface="Times New Roman" pitchFamily="18" charset="0"/>
                <a:cs typeface="Arial" pitchFamily="34" charset="0"/>
              </a:rPr>
              <a:t> SANITARIOS</a:t>
            </a:r>
            <a:endParaRPr lang="es-CO" sz="32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1134616" y="2753643"/>
            <a:ext cx="5283200"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CO" dirty="0" smtClean="0">
                <a:latin typeface="Arial" pitchFamily="34" charset="0"/>
                <a:cs typeface="Arial" pitchFamily="34" charset="0"/>
              </a:rPr>
              <a:t>	Se denomina relleno sanitario al espacio donde se depositan los residuos sólidos de una ciudad después de haber recibido determinados tratamientos. Para impedir que se contamine el subsuelo, se impermeabiliza el terreno con polietileno de alta densidad u otra sustancia y se coloca arcilla.</a:t>
            </a:r>
            <a:endParaRPr lang="es-CO" dirty="0">
              <a:latin typeface="Arial" pitchFamily="34" charset="0"/>
              <a:cs typeface="Arial" pitchFamily="34" charset="0"/>
            </a:endParaRPr>
          </a:p>
        </p:txBody>
      </p:sp>
      <p:pic>
        <p:nvPicPr>
          <p:cNvPr id="8" name="7 Imagen" descr="20150513_110323-15be4b9c54b3ad.jpg"/>
          <p:cNvPicPr>
            <a:picLocks noChangeAspect="1"/>
          </p:cNvPicPr>
          <p:nvPr/>
        </p:nvPicPr>
        <p:blipFill>
          <a:blip r:embed="rId3" cstate="print"/>
          <a:stretch>
            <a:fillRect/>
          </a:stretch>
        </p:blipFill>
        <p:spPr>
          <a:xfrm>
            <a:off x="6476599" y="3367314"/>
            <a:ext cx="4786487" cy="2670629"/>
          </a:xfrm>
          <a:prstGeom prst="rect">
            <a:avLst/>
          </a:prstGeom>
          <a:ln>
            <a:noFill/>
          </a:ln>
          <a:effectLst>
            <a:softEdge rad="112500"/>
          </a:effectLst>
        </p:spPr>
      </p:pic>
      <p:sp>
        <p:nvSpPr>
          <p:cNvPr id="6" name="5 Rectángulo"/>
          <p:cNvSpPr/>
          <p:nvPr/>
        </p:nvSpPr>
        <p:spPr>
          <a:xfrm>
            <a:off x="2888343" y="1828578"/>
            <a:ext cx="6096000" cy="677108"/>
          </a:xfrm>
          <a:prstGeom prst="rect">
            <a:avLst/>
          </a:prstGeom>
        </p:spPr>
        <p:txBody>
          <a:bodyPr>
            <a:spAutoFit/>
          </a:bodyPr>
          <a:lstStyle/>
          <a:p>
            <a:pPr algn="ctr"/>
            <a:r>
              <a:rPr lang="es-CO" sz="2000" b="1" dirty="0" smtClean="0">
                <a:latin typeface="Arial" pitchFamily="34" charset="0"/>
                <a:cs typeface="Arial" pitchFamily="34" charset="0"/>
              </a:rPr>
              <a:t>RELLENO SANITARIO</a:t>
            </a:r>
            <a:r>
              <a:rPr lang="es-CO" dirty="0" smtClean="0">
                <a:latin typeface="Arial" pitchFamily="34" charset="0"/>
                <a:cs typeface="Arial" pitchFamily="34" charset="0"/>
              </a:rPr>
              <a:t/>
            </a:r>
            <a:br>
              <a:rPr lang="es-CO" dirty="0" smtClean="0">
                <a:latin typeface="Arial" pitchFamily="34" charset="0"/>
                <a:cs typeface="Arial" pitchFamily="34" charset="0"/>
              </a:rPr>
            </a:br>
            <a:endParaRPr lang="es-CO" dirty="0" smtClean="0">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Rectangle 1"/>
          <p:cNvSpPr>
            <a:spLocks noChangeArrowheads="1"/>
          </p:cNvSpPr>
          <p:nvPr/>
        </p:nvSpPr>
        <p:spPr bwMode="auto">
          <a:xfrm>
            <a:off x="1388806" y="1224116"/>
            <a:ext cx="86106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ea typeface="Times New Roman" pitchFamily="18" charset="0"/>
                <a:cs typeface="Arial" pitchFamily="34" charset="0"/>
              </a:rPr>
              <a:t>TEMA 15</a:t>
            </a: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cs typeface="Arial" pitchFamily="34" charset="0"/>
              </a:rPr>
              <a:t>CONPES</a:t>
            </a:r>
            <a:endParaRPr kumimoji="0" lang="es-CO" sz="32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5" name="4 Imagen" descr="gio.jpg"/>
          <p:cNvPicPr>
            <a:picLocks noChangeAspect="1"/>
          </p:cNvPicPr>
          <p:nvPr/>
        </p:nvPicPr>
        <p:blipFill>
          <a:blip r:embed="rId3" cstate="print"/>
          <a:stretch>
            <a:fillRect/>
          </a:stretch>
        </p:blipFill>
        <p:spPr>
          <a:xfrm>
            <a:off x="3701843" y="2688281"/>
            <a:ext cx="4010947" cy="2745270"/>
          </a:xfrm>
          <a:prstGeom prst="rect">
            <a:avLst/>
          </a:prstGeom>
        </p:spPr>
      </p:pic>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447800" y="2496979"/>
            <a:ext cx="8610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ea typeface="Times New Roman" pitchFamily="18" charset="0"/>
                <a:cs typeface="Arial" pitchFamily="34" charset="0"/>
              </a:rPr>
              <a:t>TEMA 3</a:t>
            </a: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MANEJO INTEGRAL DE RESIDUOS SOLIDOS</a:t>
            </a:r>
            <a:endParaRPr kumimoji="0" lang="es-CO" sz="32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3" name="Imagen 8">
            <a:extLst>
              <a:ext uri="{FF2B5EF4-FFF2-40B4-BE49-F238E27FC236}">
                <a16:creationId xmlns:a16="http://schemas.microsoft.com/office/drawing/2014/main" id="{B274B5DC-3E31-E046-AE2E-851ED7AAD9FC}"/>
              </a:ext>
            </a:extLst>
          </p:cNvPr>
          <p:cNvPicPr>
            <a:picLocks noChangeAspect="1"/>
          </p:cNvPicPr>
          <p:nvPr/>
        </p:nvPicPr>
        <p:blipFill>
          <a:blip r:embed="rId2"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298556043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7" name="6 Imagen" descr="ESDdYDzXUAA8SuQ.jpg"/>
          <p:cNvPicPr>
            <a:picLocks noChangeAspect="1"/>
          </p:cNvPicPr>
          <p:nvPr/>
        </p:nvPicPr>
        <p:blipFill>
          <a:blip r:embed="rId3" cstate="print"/>
          <a:stretch>
            <a:fillRect/>
          </a:stretch>
        </p:blipFill>
        <p:spPr>
          <a:xfrm>
            <a:off x="3834579" y="899652"/>
            <a:ext cx="7108723" cy="5456903"/>
          </a:xfrm>
          <a:prstGeom prst="rect">
            <a:avLst/>
          </a:prstGeom>
        </p:spPr>
      </p:pic>
      <p:sp>
        <p:nvSpPr>
          <p:cNvPr id="8" name="7 Flecha derecha"/>
          <p:cNvSpPr/>
          <p:nvPr/>
        </p:nvSpPr>
        <p:spPr>
          <a:xfrm>
            <a:off x="781665" y="2728452"/>
            <a:ext cx="2639961" cy="109138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5" name="4 Imagen" descr="Gráfico 5 Pasos para un Conpes.jpg"/>
          <p:cNvPicPr>
            <a:picLocks noChangeAspect="1"/>
          </p:cNvPicPr>
          <p:nvPr/>
        </p:nvPicPr>
        <p:blipFill>
          <a:blip r:embed="rId3" cstate="print"/>
          <a:stretch>
            <a:fillRect/>
          </a:stretch>
        </p:blipFill>
        <p:spPr>
          <a:xfrm>
            <a:off x="1639614" y="1923392"/>
            <a:ext cx="8734095" cy="4619298"/>
          </a:xfrm>
          <a:prstGeom prst="rect">
            <a:avLst/>
          </a:prstGeom>
        </p:spPr>
      </p:pic>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zmat Emergency Response Services - Hazmat Incident Management - ChemCentre"/>
          <p:cNvPicPr>
            <a:picLocks noChangeAspect="1" noChangeArrowheads="1"/>
          </p:cNvPicPr>
          <p:nvPr/>
        </p:nvPicPr>
        <p:blipFill>
          <a:blip r:embed="rId2" cstate="print"/>
          <a:srcRect/>
          <a:stretch>
            <a:fillRect/>
          </a:stretch>
        </p:blipFill>
        <p:spPr bwMode="auto">
          <a:xfrm>
            <a:off x="3452649" y="1545020"/>
            <a:ext cx="6053957" cy="3745789"/>
          </a:xfrm>
          <a:prstGeom prst="rect">
            <a:avLst/>
          </a:prstGeom>
          <a:ln>
            <a:noFill/>
          </a:ln>
          <a:effectLst>
            <a:softEdge rad="112500"/>
          </a:effectLst>
        </p:spPr>
      </p:pic>
      <p:pic>
        <p:nvPicPr>
          <p:cNvPr id="8" name="Imagen 8">
            <a:extLst>
              <a:ext uri="{FF2B5EF4-FFF2-40B4-BE49-F238E27FC236}">
                <a16:creationId xmlns:a16="http://schemas.microsoft.com/office/drawing/2014/main" id="{CAE6B6A9-7F60-904C-85BB-76DAEEE6CA3F}"/>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6" name="CuadroTexto 5"/>
          <p:cNvSpPr txBox="1"/>
          <p:nvPr/>
        </p:nvSpPr>
        <p:spPr>
          <a:xfrm>
            <a:off x="3698081" y="2437537"/>
            <a:ext cx="5638800" cy="1754326"/>
          </a:xfrm>
          <a:prstGeom prst="rect">
            <a:avLst/>
          </a:prstGeom>
          <a:noFill/>
        </p:spPr>
        <p:txBody>
          <a:bodyPr wrap="square" rtlCol="0">
            <a:spAutoFit/>
          </a:bodyPr>
          <a:lstStyle/>
          <a:p>
            <a:pPr algn="ctr"/>
            <a:r>
              <a:rPr lang="es-ES" sz="5400" b="1" dirty="0" smtClean="0">
                <a:solidFill>
                  <a:srgbClr val="FFFF00"/>
                </a:solidFill>
                <a:latin typeface="Times New Roman" panose="02020603050405020304" pitchFamily="18" charset="0"/>
                <a:cs typeface="Times New Roman" panose="02020603050405020304" pitchFamily="18" charset="0"/>
              </a:rPr>
              <a:t>EN TUS MANOS CONFIAMOS</a:t>
            </a:r>
            <a:endParaRPr lang="en-US" sz="5400" b="1" dirty="0">
              <a:solidFill>
                <a:srgbClr val="FFFF00"/>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7155723" y="5343435"/>
            <a:ext cx="4362316" cy="1200329"/>
          </a:xfrm>
          <a:prstGeom prst="rect">
            <a:avLst/>
          </a:prstGeom>
          <a:noFill/>
        </p:spPr>
        <p:txBody>
          <a:bodyPr wrap="square" rtlCol="0">
            <a:spAutoFit/>
          </a:bodyPr>
          <a:lstStyle/>
          <a:p>
            <a:r>
              <a:rPr lang="es-ES" b="1" i="1" dirty="0" smtClean="0">
                <a:latin typeface="Arial" panose="020B0604020202020204" pitchFamily="34" charset="0"/>
                <a:cs typeface="Arial" panose="020B0604020202020204" pitchFamily="34" charset="0"/>
              </a:rPr>
              <a:t>“Hace mas daño la irresponsabilidad que el desconocimiento”.</a:t>
            </a:r>
          </a:p>
          <a:p>
            <a:endParaRPr lang="es-ES" dirty="0">
              <a:latin typeface="Arial" panose="020B0604020202020204" pitchFamily="34" charset="0"/>
              <a:cs typeface="Arial" panose="020B0604020202020204" pitchFamily="34" charset="0"/>
            </a:endParaRPr>
          </a:p>
          <a:p>
            <a:pPr algn="r"/>
            <a:r>
              <a:rPr lang="es-ES" dirty="0" smtClean="0">
                <a:latin typeface="Arial" panose="020B0604020202020204" pitchFamily="34" charset="0"/>
                <a:cs typeface="Arial" panose="020B0604020202020204" pitchFamily="34" charset="0"/>
              </a:rPr>
              <a:t>Anónimo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746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41109D9D-073A-DC4B-A6B5-136391C28FF9}"/>
              </a:ext>
            </a:extLst>
          </p:cNvPr>
          <p:cNvPicPr>
            <a:picLocks noChangeAspect="1"/>
          </p:cNvPicPr>
          <p:nvPr/>
        </p:nvPicPr>
        <p:blipFill>
          <a:blip r:embed="rId2" cstate="print"/>
          <a:stretch>
            <a:fillRect/>
          </a:stretch>
        </p:blipFill>
        <p:spPr>
          <a:xfrm>
            <a:off x="2249155" y="2351564"/>
            <a:ext cx="6437645" cy="3797409"/>
          </a:xfrm>
          <a:prstGeom prst="rect">
            <a:avLst/>
          </a:prstGeom>
        </p:spPr>
      </p:pic>
      <p:sp>
        <p:nvSpPr>
          <p:cNvPr id="6" name="CuadroTexto 5">
            <a:extLst>
              <a:ext uri="{FF2B5EF4-FFF2-40B4-BE49-F238E27FC236}">
                <a16:creationId xmlns:a16="http://schemas.microsoft.com/office/drawing/2014/main" id="{A5CFD5F5-7782-8A45-A0DB-B12FF39D829B}"/>
              </a:ext>
            </a:extLst>
          </p:cNvPr>
          <p:cNvSpPr txBox="1"/>
          <p:nvPr/>
        </p:nvSpPr>
        <p:spPr>
          <a:xfrm>
            <a:off x="2667000" y="2057400"/>
            <a:ext cx="6934200" cy="400110"/>
          </a:xfrm>
          <a:prstGeom prst="rect">
            <a:avLst/>
          </a:prstGeom>
          <a:noFill/>
        </p:spPr>
        <p:txBody>
          <a:bodyPr wrap="square" rtlCol="0">
            <a:spAutoFit/>
          </a:bodyPr>
          <a:lstStyle/>
          <a:p>
            <a:pPr algn="just"/>
            <a:r>
              <a:rPr lang="es-US" sz="2000" b="1" dirty="0">
                <a:latin typeface="Arial" panose="020B0604020202020204" pitchFamily="34" charset="0"/>
                <a:cs typeface="Arial" panose="020B0604020202020204" pitchFamily="34" charset="0"/>
              </a:rPr>
              <a:t>MANEJO INTEGRAL </a:t>
            </a:r>
            <a:r>
              <a:rPr lang="es-US" sz="2000" b="1" dirty="0" smtClean="0">
                <a:latin typeface="Arial" panose="020B0604020202020204" pitchFamily="34" charset="0"/>
                <a:cs typeface="Arial" panose="020B0604020202020204" pitchFamily="34" charset="0"/>
              </a:rPr>
              <a:t>DE RESIDUOS O DESECHOS</a:t>
            </a:r>
            <a:endParaRPr lang="es-US" sz="2000" b="1" dirty="0">
              <a:latin typeface="Arial" panose="020B0604020202020204" pitchFamily="34" charset="0"/>
              <a:cs typeface="Arial" panose="020B0604020202020204" pitchFamily="34" charset="0"/>
            </a:endParaRPr>
          </a:p>
        </p:txBody>
      </p:sp>
      <p:pic>
        <p:nvPicPr>
          <p:cNvPr id="8" name="Imagen 8">
            <a:extLst>
              <a:ext uri="{FF2B5EF4-FFF2-40B4-BE49-F238E27FC236}">
                <a16:creationId xmlns:a16="http://schemas.microsoft.com/office/drawing/2014/main" id="{B1BC7A7F-B15F-874D-99BD-BCB77E6EA0EF}"/>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908056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14A91BB-763A-F942-8F1C-C27511841E54}"/>
              </a:ext>
            </a:extLst>
          </p:cNvPr>
          <p:cNvSpPr txBox="1"/>
          <p:nvPr/>
        </p:nvSpPr>
        <p:spPr>
          <a:xfrm>
            <a:off x="1828069" y="1992610"/>
            <a:ext cx="7511706" cy="1077218"/>
          </a:xfrm>
          <a:prstGeom prst="rect">
            <a:avLst/>
          </a:prstGeom>
          <a:noFill/>
        </p:spPr>
        <p:txBody>
          <a:bodyPr wrap="square" rtlCol="0">
            <a:spAutoFit/>
          </a:bodyPr>
          <a:lstStyle/>
          <a:p>
            <a:pPr algn="ctr"/>
            <a:r>
              <a:rPr lang="es-US" sz="3200" b="1" dirty="0">
                <a:solidFill>
                  <a:srgbClr val="FF0000"/>
                </a:solidFill>
                <a:latin typeface="Arial" panose="020B0604020202020204" pitchFamily="34" charset="0"/>
                <a:cs typeface="Arial" panose="020B0604020202020204" pitchFamily="34" charset="0"/>
              </a:rPr>
              <a:t>TEMA 1.CLIMA LABORAL Y SERVICIO</a:t>
            </a:r>
          </a:p>
        </p:txBody>
      </p:sp>
      <p:sp>
        <p:nvSpPr>
          <p:cNvPr id="5" name="CuadroTexto 4">
            <a:extLst>
              <a:ext uri="{FF2B5EF4-FFF2-40B4-BE49-F238E27FC236}">
                <a16:creationId xmlns:a16="http://schemas.microsoft.com/office/drawing/2014/main" id="{FC799B96-87FE-5D4B-B9E3-8033593484C8}"/>
              </a:ext>
            </a:extLst>
          </p:cNvPr>
          <p:cNvSpPr txBox="1"/>
          <p:nvPr/>
        </p:nvSpPr>
        <p:spPr>
          <a:xfrm>
            <a:off x="1219200" y="3352800"/>
            <a:ext cx="7924800" cy="1015663"/>
          </a:xfrm>
          <a:prstGeom prst="rect">
            <a:avLst/>
          </a:prstGeom>
          <a:noFill/>
        </p:spPr>
        <p:txBody>
          <a:bodyPr wrap="square" rtlCol="0">
            <a:spAutoFit/>
          </a:bodyPr>
          <a:lstStyle/>
          <a:p>
            <a:pPr algn="ctr"/>
            <a:r>
              <a:rPr lang="es-US" sz="2000" dirty="0">
                <a:latin typeface="Arial" panose="020B0604020202020204" pitchFamily="34" charset="0"/>
                <a:cs typeface="Arial" panose="020B0604020202020204" pitchFamily="34" charset="0"/>
              </a:rPr>
              <a:t>Ambiente generado por las emociones de los miembros de un grupo, el cual está relacionado con la motivación de los empleados. Se refiere tanto a la parte física como emocional y mental.</a:t>
            </a:r>
          </a:p>
        </p:txBody>
      </p:sp>
      <p:pic>
        <p:nvPicPr>
          <p:cNvPr id="2" name="Imagen 8">
            <a:extLst>
              <a:ext uri="{FF2B5EF4-FFF2-40B4-BE49-F238E27FC236}">
                <a16:creationId xmlns:a16="http://schemas.microsoft.com/office/drawing/2014/main" id="{68F04381-E5E8-A740-B8A4-FC63C7C8F944}"/>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CuadroTexto 4">
            <a:extLst>
              <a:ext uri="{FF2B5EF4-FFF2-40B4-BE49-F238E27FC236}">
                <a16:creationId xmlns:a16="http://schemas.microsoft.com/office/drawing/2014/main" id="{FC799B96-87FE-5D4B-B9E3-8033593484C8}"/>
              </a:ext>
            </a:extLst>
          </p:cNvPr>
          <p:cNvSpPr txBox="1"/>
          <p:nvPr/>
        </p:nvSpPr>
        <p:spPr>
          <a:xfrm>
            <a:off x="1828800" y="3048000"/>
            <a:ext cx="2895600" cy="400110"/>
          </a:xfrm>
          <a:prstGeom prst="rect">
            <a:avLst/>
          </a:prstGeom>
          <a:noFill/>
        </p:spPr>
        <p:txBody>
          <a:bodyPr wrap="square" rtlCol="0">
            <a:spAutoFit/>
          </a:bodyPr>
          <a:lstStyle/>
          <a:p>
            <a:pPr algn="just"/>
            <a:r>
              <a:rPr lang="es-US" sz="2000" b="1" dirty="0" smtClean="0">
                <a:latin typeface="Arial" panose="020B0604020202020204" pitchFamily="34" charset="0"/>
                <a:cs typeface="Arial" panose="020B0604020202020204" pitchFamily="34" charset="0"/>
              </a:rPr>
              <a:t>CLIMA LABORAL</a:t>
            </a:r>
            <a:r>
              <a:rPr lang="es-US" sz="2000" dirty="0" smtClean="0">
                <a:latin typeface="Arial" panose="020B0604020202020204" pitchFamily="34" charset="0"/>
                <a:cs typeface="Arial" panose="020B0604020202020204" pitchFamily="34" charset="0"/>
              </a:rPr>
              <a:t>:</a:t>
            </a:r>
            <a:endParaRPr lang="es-US" sz="2000" dirty="0">
              <a:latin typeface="Arial" panose="020B0604020202020204" pitchFamily="34" charset="0"/>
              <a:cs typeface="Arial" panose="020B0604020202020204" pitchFamily="34" charset="0"/>
            </a:endParaRPr>
          </a:p>
        </p:txBody>
      </p:sp>
      <p:pic>
        <p:nvPicPr>
          <p:cNvPr id="7" name="6 Imagen" descr="indexCV.png"/>
          <p:cNvPicPr>
            <a:picLocks noChangeAspect="1"/>
          </p:cNvPicPr>
          <p:nvPr/>
        </p:nvPicPr>
        <p:blipFill>
          <a:blip r:embed="rId3" cstate="print"/>
          <a:stretch>
            <a:fillRect/>
          </a:stretch>
        </p:blipFill>
        <p:spPr>
          <a:xfrm>
            <a:off x="3755122" y="4648200"/>
            <a:ext cx="3657600" cy="1650737"/>
          </a:xfrm>
          <a:prstGeom prst="rect">
            <a:avLst/>
          </a:prstGeom>
          <a:ln>
            <a:noFill/>
          </a:ln>
          <a:effectLst>
            <a:softEdge rad="112500"/>
          </a:effectLst>
        </p:spPr>
      </p:pic>
    </p:spTree>
    <p:extLst>
      <p:ext uri="{BB962C8B-B14F-4D97-AF65-F5344CB8AC3E}">
        <p14:creationId xmlns:p14="http://schemas.microsoft.com/office/powerpoint/2010/main" val="3378047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0DC06F58-B716-F040-83E2-971DADB045FB}"/>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6" name="Imagen 6">
            <a:extLst>
              <a:ext uri="{FF2B5EF4-FFF2-40B4-BE49-F238E27FC236}">
                <a16:creationId xmlns:a16="http://schemas.microsoft.com/office/drawing/2014/main" id="{F6173C90-9357-6D49-8761-DA65D644DA7D}"/>
              </a:ext>
            </a:extLst>
          </p:cNvPr>
          <p:cNvPicPr>
            <a:picLocks noChangeAspect="1"/>
          </p:cNvPicPr>
          <p:nvPr/>
        </p:nvPicPr>
        <p:blipFill>
          <a:blip r:embed="rId3" cstate="print"/>
          <a:srcRect l="59062" t="5172"/>
          <a:stretch>
            <a:fillRect/>
          </a:stretch>
        </p:blipFill>
        <p:spPr>
          <a:xfrm>
            <a:off x="6629400" y="2895600"/>
            <a:ext cx="3327400" cy="2794492"/>
          </a:xfrm>
          <a:prstGeom prst="rect">
            <a:avLst/>
          </a:prstGeom>
        </p:spPr>
      </p:pic>
      <p:sp>
        <p:nvSpPr>
          <p:cNvPr id="9" name="CuadroTexto 8">
            <a:extLst>
              <a:ext uri="{FF2B5EF4-FFF2-40B4-BE49-F238E27FC236}">
                <a16:creationId xmlns:a16="http://schemas.microsoft.com/office/drawing/2014/main" id="{11CC60C4-70B2-C344-85D9-8F50AD7F3406}"/>
              </a:ext>
            </a:extLst>
          </p:cNvPr>
          <p:cNvSpPr txBox="1"/>
          <p:nvPr/>
        </p:nvSpPr>
        <p:spPr>
          <a:xfrm>
            <a:off x="1219200" y="1936898"/>
            <a:ext cx="6799209" cy="1015663"/>
          </a:xfrm>
          <a:prstGeom prst="rect">
            <a:avLst/>
          </a:prstGeom>
          <a:noFill/>
        </p:spPr>
        <p:txBody>
          <a:bodyPr wrap="square" rtlCol="0">
            <a:spAutoFit/>
          </a:bodyPr>
          <a:lstStyle/>
          <a:p>
            <a:pPr algn="just"/>
            <a:r>
              <a:rPr lang="es-US" sz="2000" b="1" dirty="0">
                <a:latin typeface="Arial" panose="020B0604020202020204" pitchFamily="34" charset="0"/>
                <a:cs typeface="Arial" panose="020B0604020202020204" pitchFamily="34" charset="0"/>
              </a:rPr>
              <a:t>DEFINICIONES</a:t>
            </a:r>
          </a:p>
          <a:p>
            <a:pPr algn="just"/>
            <a:endParaRPr lang="es-US" sz="2000" b="1" dirty="0">
              <a:latin typeface="Arial" panose="020B0604020202020204" pitchFamily="34" charset="0"/>
              <a:cs typeface="Arial" panose="020B0604020202020204" pitchFamily="34" charset="0"/>
            </a:endParaRPr>
          </a:p>
          <a:p>
            <a:pPr algn="ctr"/>
            <a:r>
              <a:rPr lang="es-US" sz="2000" dirty="0">
                <a:latin typeface="Arial" panose="020B0604020202020204" pitchFamily="34" charset="0"/>
                <a:cs typeface="Arial" panose="020B0604020202020204" pitchFamily="34" charset="0"/>
              </a:rPr>
              <a:t>DESECHO Ó RESIDUO SÓLIDO</a:t>
            </a:r>
          </a:p>
        </p:txBody>
      </p:sp>
      <p:sp>
        <p:nvSpPr>
          <p:cNvPr id="7" name="6 CuadroTexto"/>
          <p:cNvSpPr txBox="1"/>
          <p:nvPr/>
        </p:nvSpPr>
        <p:spPr>
          <a:xfrm>
            <a:off x="990600" y="3245584"/>
            <a:ext cx="5715000" cy="1631216"/>
          </a:xfrm>
          <a:prstGeom prst="rect">
            <a:avLst/>
          </a:prstGeom>
          <a:noFill/>
        </p:spPr>
        <p:txBody>
          <a:bodyPr wrap="square" rtlCol="0">
            <a:spAutoFit/>
          </a:bodyPr>
          <a:lstStyle/>
          <a:p>
            <a:r>
              <a:rPr lang="es-CO" sz="2000" dirty="0" smtClean="0">
                <a:latin typeface="Arial" pitchFamily="34" charset="0"/>
                <a:cs typeface="Arial" pitchFamily="34" charset="0"/>
              </a:rPr>
              <a:t>Es cualquier objeto, material, sustancia o elemento sólido resultante del consumo o uso de un bien en actividades domésticas, industriales, comerciales, institucionales , de servicios, que el generador abandona, rechaza o entrega.</a:t>
            </a:r>
            <a:endParaRPr lang="es-CO" sz="2000" dirty="0">
              <a:latin typeface="Arial" pitchFamily="34" charset="0"/>
              <a:cs typeface="Arial" pitchFamily="34" charset="0"/>
            </a:endParaRPr>
          </a:p>
        </p:txBody>
      </p:sp>
    </p:spTree>
    <p:extLst>
      <p:ext uri="{BB962C8B-B14F-4D97-AF65-F5344CB8AC3E}">
        <p14:creationId xmlns:p14="http://schemas.microsoft.com/office/powerpoint/2010/main" val="412277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186BCE5D-F5F8-0F42-AC19-30C64C5B95AD}"/>
              </a:ext>
            </a:extLst>
          </p:cNvPr>
          <p:cNvPicPr>
            <a:picLocks noChangeAspect="1"/>
          </p:cNvPicPr>
          <p:nvPr/>
        </p:nvPicPr>
        <p:blipFill>
          <a:blip r:embed="rId2" cstate="print"/>
          <a:srcRect l="74062" t="58856"/>
          <a:stretch>
            <a:fillRect/>
          </a:stretch>
        </p:blipFill>
        <p:spPr>
          <a:xfrm>
            <a:off x="6477000" y="3200400"/>
            <a:ext cx="2819400" cy="2137111"/>
          </a:xfrm>
          <a:prstGeom prst="rect">
            <a:avLst/>
          </a:prstGeom>
        </p:spPr>
      </p:pic>
      <p:pic>
        <p:nvPicPr>
          <p:cNvPr id="9" name="Imagen 8">
            <a:extLst>
              <a:ext uri="{FF2B5EF4-FFF2-40B4-BE49-F238E27FC236}">
                <a16:creationId xmlns:a16="http://schemas.microsoft.com/office/drawing/2014/main" id="{B274B5DC-3E31-E046-AE2E-851ED7AAD9FC}"/>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6" name="5 CuadroTexto"/>
          <p:cNvSpPr txBox="1"/>
          <p:nvPr/>
        </p:nvSpPr>
        <p:spPr>
          <a:xfrm>
            <a:off x="3124200" y="1905000"/>
            <a:ext cx="4419600" cy="400110"/>
          </a:xfrm>
          <a:prstGeom prst="rect">
            <a:avLst/>
          </a:prstGeom>
          <a:noFill/>
        </p:spPr>
        <p:txBody>
          <a:bodyPr wrap="square" rtlCol="0">
            <a:spAutoFit/>
          </a:bodyPr>
          <a:lstStyle/>
          <a:p>
            <a:pPr algn="ctr"/>
            <a:r>
              <a:rPr lang="es-CO" sz="2000" b="1" dirty="0" smtClean="0">
                <a:latin typeface="Arial" pitchFamily="34" charset="0"/>
                <a:cs typeface="Arial" pitchFamily="34" charset="0"/>
              </a:rPr>
              <a:t>MANEJO DE RESIDUOS SÓLIDOS</a:t>
            </a:r>
            <a:endParaRPr lang="es-CO" sz="2000" b="1" dirty="0">
              <a:latin typeface="Arial" pitchFamily="34" charset="0"/>
              <a:cs typeface="Arial" pitchFamily="34" charset="0"/>
            </a:endParaRPr>
          </a:p>
        </p:txBody>
      </p:sp>
      <p:sp>
        <p:nvSpPr>
          <p:cNvPr id="8" name="7 Rectángulo"/>
          <p:cNvSpPr/>
          <p:nvPr/>
        </p:nvSpPr>
        <p:spPr>
          <a:xfrm>
            <a:off x="1752600" y="2413338"/>
            <a:ext cx="7543800" cy="2031325"/>
          </a:xfrm>
          <a:prstGeom prst="rect">
            <a:avLst/>
          </a:prstGeom>
        </p:spPr>
        <p:txBody>
          <a:bodyPr wrap="square">
            <a:spAutoFit/>
          </a:bodyPr>
          <a:lstStyle/>
          <a:p>
            <a:r>
              <a:rPr lang="es-CO" dirty="0" smtClean="0">
                <a:latin typeface="Arial" pitchFamily="34" charset="0"/>
                <a:cs typeface="Arial" pitchFamily="34" charset="0"/>
              </a:rPr>
              <a:t>IMPORTANCIA DEL MANEJO DE DESECHOS SÓLIDOS:</a:t>
            </a:r>
          </a:p>
          <a:p>
            <a:endParaRPr lang="es-CO" dirty="0" smtClean="0">
              <a:latin typeface="Arial" pitchFamily="34" charset="0"/>
              <a:cs typeface="Arial" pitchFamily="34" charset="0"/>
            </a:endParaRPr>
          </a:p>
          <a:p>
            <a:r>
              <a:rPr lang="es-CO" dirty="0" smtClean="0">
                <a:latin typeface="Arial" pitchFamily="34" charset="0"/>
                <a:cs typeface="Arial" pitchFamily="34" charset="0"/>
              </a:rPr>
              <a:t>Con el manejo adecuado de residuos sólidos:</a:t>
            </a:r>
          </a:p>
          <a:p>
            <a:endParaRPr lang="es-CO" dirty="0" smtClean="0">
              <a:latin typeface="Arial" pitchFamily="34" charset="0"/>
              <a:cs typeface="Arial" pitchFamily="34" charset="0"/>
            </a:endParaRPr>
          </a:p>
          <a:p>
            <a:pPr>
              <a:buFont typeface="Arial" pitchFamily="34" charset="0"/>
              <a:buChar char="•"/>
            </a:pPr>
            <a:r>
              <a:rPr lang="es-CO" dirty="0" smtClean="0">
                <a:latin typeface="Arial" pitchFamily="34" charset="0"/>
                <a:cs typeface="Arial" pitchFamily="34" charset="0"/>
              </a:rPr>
              <a:t>Se disminuye el impacto negativo ambiental.</a:t>
            </a:r>
          </a:p>
          <a:p>
            <a:pPr>
              <a:buFont typeface="Arial" pitchFamily="34" charset="0"/>
              <a:buChar char="•"/>
            </a:pPr>
            <a:r>
              <a:rPr lang="es-CO" dirty="0" smtClean="0">
                <a:latin typeface="Arial" pitchFamily="34" charset="0"/>
                <a:cs typeface="Arial" pitchFamily="34" charset="0"/>
              </a:rPr>
              <a:t>Se generan beneficios en salubridad.</a:t>
            </a:r>
          </a:p>
          <a:p>
            <a:pPr>
              <a:buFont typeface="Arial" pitchFamily="34" charset="0"/>
              <a:buChar char="•"/>
            </a:pPr>
            <a:r>
              <a:rPr lang="es-CO" dirty="0" smtClean="0">
                <a:latin typeface="Arial" pitchFamily="34" charset="0"/>
                <a:cs typeface="Arial" pitchFamily="34" charset="0"/>
              </a:rPr>
              <a:t>Se generan beneficios sociales y económicos</a:t>
            </a:r>
            <a:endParaRPr lang="es-CO" dirty="0"/>
          </a:p>
        </p:txBody>
      </p:sp>
    </p:spTree>
    <p:extLst>
      <p:ext uri="{BB962C8B-B14F-4D97-AF65-F5344CB8AC3E}">
        <p14:creationId xmlns:p14="http://schemas.microsoft.com/office/powerpoint/2010/main" val="1712834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id="{D3F2B3F4-3D53-774C-950B-151CF3EA66D4}"/>
              </a:ext>
            </a:extLst>
          </p:cNvPr>
          <p:cNvPicPr>
            <a:picLocks noChangeAspect="1"/>
          </p:cNvPicPr>
          <p:nvPr/>
        </p:nvPicPr>
        <p:blipFill>
          <a:blip r:embed="rId2" cstate="print"/>
          <a:srcRect l="59062" t="54986" r="3438"/>
          <a:stretch>
            <a:fillRect/>
          </a:stretch>
        </p:blipFill>
        <p:spPr>
          <a:xfrm>
            <a:off x="6019800" y="2819400"/>
            <a:ext cx="4038600" cy="2514600"/>
          </a:xfrm>
          <a:prstGeom prst="rect">
            <a:avLst/>
          </a:prstGeom>
        </p:spPr>
      </p:pic>
      <p:pic>
        <p:nvPicPr>
          <p:cNvPr id="5" name="Imagen 8">
            <a:extLst>
              <a:ext uri="{FF2B5EF4-FFF2-40B4-BE49-F238E27FC236}">
                <a16:creationId xmlns:a16="http://schemas.microsoft.com/office/drawing/2014/main" id="{430A4F5C-0FDD-A24F-BBE3-47A4AC7AB055}"/>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9" name="CuadroTexto 8">
            <a:extLst>
              <a:ext uri="{FF2B5EF4-FFF2-40B4-BE49-F238E27FC236}">
                <a16:creationId xmlns:a16="http://schemas.microsoft.com/office/drawing/2014/main" id="{53FCEF69-CAE6-ED4C-ACC8-D31133C057B7}"/>
              </a:ext>
            </a:extLst>
          </p:cNvPr>
          <p:cNvSpPr txBox="1"/>
          <p:nvPr/>
        </p:nvSpPr>
        <p:spPr>
          <a:xfrm>
            <a:off x="3198770" y="1752600"/>
            <a:ext cx="5794460" cy="400110"/>
          </a:xfrm>
          <a:prstGeom prst="rect">
            <a:avLst/>
          </a:prstGeom>
          <a:noFill/>
        </p:spPr>
        <p:txBody>
          <a:bodyPr wrap="square" rtlCol="0">
            <a:spAutoFit/>
          </a:bodyPr>
          <a:lstStyle/>
          <a:p>
            <a:pPr algn="just"/>
            <a:r>
              <a:rPr lang="es-US" sz="2000" b="1" dirty="0">
                <a:latin typeface="Arial" panose="020B0604020202020204" pitchFamily="34" charset="0"/>
                <a:cs typeface="Arial" panose="020B0604020202020204" pitchFamily="34" charset="0"/>
              </a:rPr>
              <a:t>MANEJO DE DESECHOS SÓLIDOS</a:t>
            </a:r>
          </a:p>
        </p:txBody>
      </p:sp>
      <p:sp>
        <p:nvSpPr>
          <p:cNvPr id="7" name="6 CuadroTexto"/>
          <p:cNvSpPr txBox="1"/>
          <p:nvPr/>
        </p:nvSpPr>
        <p:spPr>
          <a:xfrm>
            <a:off x="685800" y="2286000"/>
            <a:ext cx="6629400" cy="3970318"/>
          </a:xfrm>
          <a:prstGeom prst="rect">
            <a:avLst/>
          </a:prstGeom>
          <a:noFill/>
        </p:spPr>
        <p:txBody>
          <a:bodyPr wrap="square" rtlCol="0">
            <a:spAutoFit/>
          </a:bodyPr>
          <a:lstStyle/>
          <a:p>
            <a:r>
              <a:rPr lang="es-CO" sz="2000" dirty="0" smtClean="0">
                <a:latin typeface="Arial" pitchFamily="34" charset="0"/>
                <a:cs typeface="Arial" pitchFamily="34" charset="0"/>
              </a:rPr>
              <a:t>CONSECUENCIA DEL MANEJO INADECUADO DE RESIDUOS.</a:t>
            </a:r>
          </a:p>
          <a:p>
            <a:pPr algn="just"/>
            <a:endParaRPr lang="es-CO" sz="2000" dirty="0" smtClean="0">
              <a:latin typeface="Arial" pitchFamily="34" charset="0"/>
              <a:cs typeface="Arial" pitchFamily="34" charset="0"/>
            </a:endParaRPr>
          </a:p>
          <a:p>
            <a:pPr algn="just"/>
            <a:r>
              <a:rPr lang="es-CO" sz="2000" dirty="0" smtClean="0">
                <a:latin typeface="Arial" pitchFamily="34" charset="0"/>
                <a:cs typeface="Arial" pitchFamily="34" charset="0"/>
              </a:rPr>
              <a:t>Los problemas más representativos son:</a:t>
            </a:r>
          </a:p>
          <a:p>
            <a:pPr algn="just"/>
            <a:endParaRPr lang="es-CO" sz="2000" dirty="0" smtClean="0">
              <a:latin typeface="Arial" pitchFamily="34" charset="0"/>
              <a:cs typeface="Arial" pitchFamily="34" charset="0"/>
            </a:endParaRPr>
          </a:p>
          <a:p>
            <a:pPr algn="just">
              <a:buFont typeface="Arial" pitchFamily="34" charset="0"/>
              <a:buChar char="•"/>
            </a:pPr>
            <a:r>
              <a:rPr lang="es-CO" sz="2000" dirty="0" smtClean="0">
                <a:latin typeface="Arial" pitchFamily="34" charset="0"/>
                <a:cs typeface="Arial" pitchFamily="34" charset="0"/>
              </a:rPr>
              <a:t>Problemas sanitarios, sociales y económicos</a:t>
            </a:r>
          </a:p>
          <a:p>
            <a:pPr algn="just">
              <a:buFont typeface="Arial" pitchFamily="34" charset="0"/>
              <a:buChar char="•"/>
            </a:pPr>
            <a:r>
              <a:rPr lang="es-CO" sz="2000" dirty="0" smtClean="0">
                <a:latin typeface="Arial" pitchFamily="34" charset="0"/>
                <a:cs typeface="Arial" pitchFamily="34" charset="0"/>
              </a:rPr>
              <a:t>Deterioro del medio ambiente.</a:t>
            </a:r>
          </a:p>
          <a:p>
            <a:pPr algn="just">
              <a:buFont typeface="Arial" pitchFamily="34" charset="0"/>
              <a:buChar char="•"/>
            </a:pPr>
            <a:r>
              <a:rPr lang="es-CO" sz="2000" dirty="0" smtClean="0">
                <a:latin typeface="Arial" pitchFamily="34" charset="0"/>
                <a:cs typeface="Arial" pitchFamily="34" charset="0"/>
              </a:rPr>
              <a:t>Contaminación del agua.</a:t>
            </a:r>
          </a:p>
          <a:p>
            <a:pPr algn="just">
              <a:buFont typeface="Arial" pitchFamily="34" charset="0"/>
              <a:buChar char="•"/>
            </a:pPr>
            <a:r>
              <a:rPr lang="es-CO" sz="2000" dirty="0" smtClean="0">
                <a:latin typeface="Arial" pitchFamily="34" charset="0"/>
                <a:cs typeface="Arial" pitchFamily="34" charset="0"/>
              </a:rPr>
              <a:t>Influencia en el cambio climático.</a:t>
            </a:r>
          </a:p>
          <a:p>
            <a:pPr>
              <a:buFont typeface="Arial" pitchFamily="34" charset="0"/>
              <a:buChar char="•"/>
            </a:pPr>
            <a:endParaRPr lang="es-CO" dirty="0" smtClean="0"/>
          </a:p>
          <a:p>
            <a:pPr>
              <a:buFont typeface="Arial" pitchFamily="34" charset="0"/>
              <a:buChar char="•"/>
            </a:pPr>
            <a:endParaRPr lang="es-CO" dirty="0" smtClean="0"/>
          </a:p>
          <a:p>
            <a:pPr>
              <a:buFont typeface="Arial" pitchFamily="34" charset="0"/>
              <a:buChar char="•"/>
            </a:pPr>
            <a:endParaRPr lang="es-CO" dirty="0" smtClean="0"/>
          </a:p>
          <a:p>
            <a:pPr>
              <a:buFont typeface="Arial" pitchFamily="34" charset="0"/>
              <a:buChar char="•"/>
            </a:pPr>
            <a:endParaRPr lang="es-CO" dirty="0"/>
          </a:p>
        </p:txBody>
      </p:sp>
    </p:spTree>
    <p:extLst>
      <p:ext uri="{BB962C8B-B14F-4D97-AF65-F5344CB8AC3E}">
        <p14:creationId xmlns:p14="http://schemas.microsoft.com/office/powerpoint/2010/main" val="2733359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733800" y="1143000"/>
            <a:ext cx="3657600" cy="381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s-CO" sz="2000" b="1" dirty="0" smtClean="0">
                <a:solidFill>
                  <a:srgbClr val="FF0000"/>
                </a:solidFill>
                <a:latin typeface="Arial" pitchFamily="34" charset="0"/>
                <a:cs typeface="Arial" pitchFamily="34" charset="0"/>
              </a:rPr>
              <a:t>RESIDUOS</a:t>
            </a:r>
            <a:endParaRPr lang="es-CO" sz="2000" b="1" dirty="0">
              <a:solidFill>
                <a:srgbClr val="FF0000"/>
              </a:solidFill>
              <a:latin typeface="Arial" pitchFamily="34" charset="0"/>
              <a:cs typeface="Arial" pitchFamily="34" charset="0"/>
            </a:endParaRPr>
          </a:p>
        </p:txBody>
      </p:sp>
      <p:sp>
        <p:nvSpPr>
          <p:cNvPr id="7" name="6 Flecha abajo"/>
          <p:cNvSpPr/>
          <p:nvPr/>
        </p:nvSpPr>
        <p:spPr>
          <a:xfrm>
            <a:off x="3735050" y="1554481"/>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8 Rectángulo"/>
          <p:cNvSpPr/>
          <p:nvPr/>
        </p:nvSpPr>
        <p:spPr>
          <a:xfrm>
            <a:off x="1822550" y="2026671"/>
            <a:ext cx="32004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CO" sz="2000" b="1" dirty="0">
                <a:latin typeface="Arial" pitchFamily="34" charset="0"/>
                <a:cs typeface="Arial" pitchFamily="34" charset="0"/>
              </a:rPr>
              <a:t>Residuos </a:t>
            </a:r>
            <a:r>
              <a:rPr lang="es-CO" sz="2000" b="1" dirty="0" smtClean="0">
                <a:latin typeface="Arial" pitchFamily="34" charset="0"/>
                <a:cs typeface="Arial" pitchFamily="34" charset="0"/>
              </a:rPr>
              <a:t>No </a:t>
            </a:r>
            <a:r>
              <a:rPr lang="es-CO" sz="2000" b="1" dirty="0">
                <a:latin typeface="Arial" pitchFamily="34" charset="0"/>
                <a:cs typeface="Arial" pitchFamily="34" charset="0"/>
              </a:rPr>
              <a:t>Peligrosos</a:t>
            </a:r>
          </a:p>
        </p:txBody>
      </p:sp>
      <p:sp>
        <p:nvSpPr>
          <p:cNvPr id="21" name="20 Rectángulo"/>
          <p:cNvSpPr/>
          <p:nvPr/>
        </p:nvSpPr>
        <p:spPr>
          <a:xfrm>
            <a:off x="442220" y="3031021"/>
            <a:ext cx="2819400" cy="381000"/>
          </a:xfrm>
          <a:prstGeom prst="rect">
            <a:avLst/>
          </a:prstGeom>
          <a:solidFill>
            <a:schemeClr val="bg2">
              <a:lumMod val="5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CO" dirty="0" smtClean="0">
                <a:latin typeface="Arial" pitchFamily="34" charset="0"/>
                <a:cs typeface="Arial" pitchFamily="34" charset="0"/>
              </a:rPr>
              <a:t>Aprovechables</a:t>
            </a:r>
            <a:endParaRPr lang="es-CO" dirty="0">
              <a:latin typeface="Arial" pitchFamily="34" charset="0"/>
              <a:cs typeface="Arial" pitchFamily="34" charset="0"/>
            </a:endParaRPr>
          </a:p>
        </p:txBody>
      </p:sp>
      <p:sp>
        <p:nvSpPr>
          <p:cNvPr id="23" name="22 Rectángulo"/>
          <p:cNvSpPr/>
          <p:nvPr/>
        </p:nvSpPr>
        <p:spPr>
          <a:xfrm>
            <a:off x="3605109" y="3054761"/>
            <a:ext cx="2301007" cy="381000"/>
          </a:xfrm>
          <a:prstGeom prst="rect">
            <a:avLst/>
          </a:prstGeom>
          <a:solidFill>
            <a:schemeClr val="accent6"/>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CO" dirty="0" smtClean="0">
                <a:latin typeface="Arial" pitchFamily="34" charset="0"/>
                <a:cs typeface="Arial" pitchFamily="34" charset="0"/>
              </a:rPr>
              <a:t>No Aprovechables</a:t>
            </a:r>
            <a:endParaRPr lang="es-CO" dirty="0">
              <a:latin typeface="Arial" pitchFamily="34" charset="0"/>
              <a:cs typeface="Arial" pitchFamily="34" charset="0"/>
            </a:endParaRPr>
          </a:p>
        </p:txBody>
      </p:sp>
      <p:sp>
        <p:nvSpPr>
          <p:cNvPr id="25" name="24 Rectángulo"/>
          <p:cNvSpPr/>
          <p:nvPr/>
        </p:nvSpPr>
        <p:spPr>
          <a:xfrm>
            <a:off x="7343491" y="1944414"/>
            <a:ext cx="3200400" cy="381000"/>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2000" b="1" dirty="0">
                <a:latin typeface="Arial" pitchFamily="34" charset="0"/>
                <a:cs typeface="Arial" pitchFamily="34" charset="0"/>
              </a:rPr>
              <a:t>Residuos Peligrosos</a:t>
            </a:r>
          </a:p>
        </p:txBody>
      </p:sp>
      <p:sp>
        <p:nvSpPr>
          <p:cNvPr id="28" name="27 Flecha abajo"/>
          <p:cNvSpPr/>
          <p:nvPr/>
        </p:nvSpPr>
        <p:spPr>
          <a:xfrm>
            <a:off x="10475811" y="2351164"/>
            <a:ext cx="76200" cy="7015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28 Rectángulo"/>
          <p:cNvSpPr/>
          <p:nvPr/>
        </p:nvSpPr>
        <p:spPr>
          <a:xfrm>
            <a:off x="6713760" y="3078481"/>
            <a:ext cx="1860600" cy="414227"/>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2000" b="1" dirty="0" smtClean="0">
                <a:latin typeface="Arial" pitchFamily="34" charset="0"/>
                <a:cs typeface="Arial" pitchFamily="34" charset="0"/>
              </a:rPr>
              <a:t>Industriales </a:t>
            </a:r>
            <a:endParaRPr lang="es-CO" sz="2000" b="1" dirty="0">
              <a:latin typeface="Arial" pitchFamily="34" charset="0"/>
              <a:cs typeface="Arial" pitchFamily="34" charset="0"/>
            </a:endParaRPr>
          </a:p>
        </p:txBody>
      </p:sp>
      <p:sp>
        <p:nvSpPr>
          <p:cNvPr id="30" name="29 Rectángulo"/>
          <p:cNvSpPr/>
          <p:nvPr/>
        </p:nvSpPr>
        <p:spPr>
          <a:xfrm>
            <a:off x="9672380" y="3078481"/>
            <a:ext cx="1840066" cy="381000"/>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2000" b="1" dirty="0" smtClean="0">
                <a:latin typeface="Arial" pitchFamily="34" charset="0"/>
                <a:cs typeface="Arial" pitchFamily="34" charset="0"/>
              </a:rPr>
              <a:t>Hospitalarios</a:t>
            </a:r>
            <a:endParaRPr lang="es-CO" sz="2000" b="1" dirty="0">
              <a:latin typeface="Arial" pitchFamily="34" charset="0"/>
              <a:cs typeface="Arial" pitchFamily="34" charset="0"/>
            </a:endParaRPr>
          </a:p>
        </p:txBody>
      </p:sp>
      <p:sp>
        <p:nvSpPr>
          <p:cNvPr id="49" name="27 Flecha abajo"/>
          <p:cNvSpPr/>
          <p:nvPr/>
        </p:nvSpPr>
        <p:spPr>
          <a:xfrm>
            <a:off x="7330891" y="2334347"/>
            <a:ext cx="76200" cy="7015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6 Flecha abajo"/>
          <p:cNvSpPr/>
          <p:nvPr/>
        </p:nvSpPr>
        <p:spPr>
          <a:xfrm>
            <a:off x="7328457" y="1538714"/>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2"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3" name="52 Flecha abajo"/>
          <p:cNvSpPr/>
          <p:nvPr/>
        </p:nvSpPr>
        <p:spPr>
          <a:xfrm>
            <a:off x="1833820" y="2411410"/>
            <a:ext cx="84921" cy="5416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6 Flecha abajo"/>
          <p:cNvSpPr/>
          <p:nvPr/>
        </p:nvSpPr>
        <p:spPr>
          <a:xfrm>
            <a:off x="4977527" y="2425624"/>
            <a:ext cx="74158" cy="5274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26" name="Picture 2"/>
          <p:cNvPicPr>
            <a:picLocks noChangeAspect="1" noChangeArrowheads="1"/>
          </p:cNvPicPr>
          <p:nvPr/>
        </p:nvPicPr>
        <p:blipFill>
          <a:blip r:embed="rId3" cstate="print"/>
          <a:srcRect l="16014" t="71722" r="71543" b="11680"/>
          <a:stretch>
            <a:fillRect/>
          </a:stretch>
        </p:blipFill>
        <p:spPr bwMode="auto">
          <a:xfrm>
            <a:off x="1004341" y="4062334"/>
            <a:ext cx="1618937" cy="121420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2181" t="68699" r="51459" b="9375"/>
          <a:stretch>
            <a:fillRect/>
          </a:stretch>
        </p:blipFill>
        <p:spPr bwMode="auto">
          <a:xfrm>
            <a:off x="3462727" y="3822491"/>
            <a:ext cx="2128604" cy="160394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54186" t="71363" r="31067" b="13678"/>
          <a:stretch>
            <a:fillRect/>
          </a:stretch>
        </p:blipFill>
        <p:spPr bwMode="auto">
          <a:xfrm>
            <a:off x="6610662" y="4197246"/>
            <a:ext cx="1918741" cy="1094282"/>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l="74233" t="67060" r="18509" b="14088"/>
          <a:stretch>
            <a:fillRect/>
          </a:stretch>
        </p:blipFill>
        <p:spPr bwMode="auto">
          <a:xfrm>
            <a:off x="10028420" y="4017363"/>
            <a:ext cx="944380" cy="1379094"/>
          </a:xfrm>
          <a:prstGeom prst="rect">
            <a:avLst/>
          </a:prstGeom>
          <a:noFill/>
          <a:ln w="9525">
            <a:noFill/>
            <a:miter lim="800000"/>
            <a:headEnd/>
            <a:tailEnd/>
          </a:ln>
        </p:spPr>
      </p:pic>
    </p:spTree>
    <p:extLst>
      <p:ext uri="{BB962C8B-B14F-4D97-AF65-F5344CB8AC3E}">
        <p14:creationId xmlns:p14="http://schemas.microsoft.com/office/powerpoint/2010/main" val="2769727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173368AA-C1C3-EF4C-AFBF-E5BB5E57935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9" name="CuadroTexto 8">
            <a:extLst>
              <a:ext uri="{FF2B5EF4-FFF2-40B4-BE49-F238E27FC236}">
                <a16:creationId xmlns:a16="http://schemas.microsoft.com/office/drawing/2014/main" id="{3729819A-3024-8B42-BDEE-6BFBEA361C8B}"/>
              </a:ext>
            </a:extLst>
          </p:cNvPr>
          <p:cNvSpPr txBox="1"/>
          <p:nvPr/>
        </p:nvSpPr>
        <p:spPr>
          <a:xfrm>
            <a:off x="2739940" y="2057400"/>
            <a:ext cx="5794460" cy="707886"/>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DESECHO Ó RESIDUO </a:t>
            </a:r>
            <a:r>
              <a:rPr lang="es-US" sz="2000" b="1" dirty="0" smtClean="0">
                <a:latin typeface="Arial" panose="020B0604020202020204" pitchFamily="34" charset="0"/>
                <a:cs typeface="Arial" panose="020B0604020202020204" pitchFamily="34" charset="0"/>
              </a:rPr>
              <a:t>SÓLIDO</a:t>
            </a:r>
          </a:p>
          <a:p>
            <a:pPr algn="ctr"/>
            <a:r>
              <a:rPr lang="es-US" sz="2000" dirty="0" smtClean="0">
                <a:latin typeface="Arial" panose="020B0604020202020204" pitchFamily="34" charset="0"/>
                <a:cs typeface="Arial" panose="020B0604020202020204" pitchFamily="34" charset="0"/>
              </a:rPr>
              <a:t>(NO PELIGROSOS)</a:t>
            </a:r>
            <a:endParaRPr lang="es-US" sz="2000" dirty="0">
              <a:latin typeface="Arial" panose="020B0604020202020204" pitchFamily="34" charset="0"/>
              <a:cs typeface="Arial" panose="020B0604020202020204" pitchFamily="34" charset="0"/>
            </a:endParaRPr>
          </a:p>
        </p:txBody>
      </p:sp>
      <p:sp>
        <p:nvSpPr>
          <p:cNvPr id="7" name="6 CuadroTexto"/>
          <p:cNvSpPr txBox="1"/>
          <p:nvPr/>
        </p:nvSpPr>
        <p:spPr>
          <a:xfrm>
            <a:off x="3200400" y="2771745"/>
            <a:ext cx="5105400" cy="400110"/>
          </a:xfrm>
          <a:prstGeom prst="rect">
            <a:avLst/>
          </a:prstGeom>
          <a:noFill/>
        </p:spPr>
        <p:txBody>
          <a:bodyPr wrap="square" rtlCol="0">
            <a:spAutoFit/>
          </a:bodyPr>
          <a:lstStyle/>
          <a:p>
            <a:pPr algn="ctr"/>
            <a:r>
              <a:rPr lang="es-CO" sz="2000" dirty="0" smtClean="0">
                <a:latin typeface="Arial" pitchFamily="34" charset="0"/>
                <a:cs typeface="Arial" pitchFamily="34" charset="0"/>
              </a:rPr>
              <a:t>Se dividen en:</a:t>
            </a:r>
            <a:endParaRPr lang="es-CO" sz="2000" dirty="0">
              <a:latin typeface="Arial" pitchFamily="34" charset="0"/>
              <a:cs typeface="Arial" pitchFamily="34" charset="0"/>
            </a:endParaRPr>
          </a:p>
        </p:txBody>
      </p:sp>
      <p:sp>
        <p:nvSpPr>
          <p:cNvPr id="10" name="9 Flecha curvada hacia la derecha"/>
          <p:cNvSpPr/>
          <p:nvPr/>
        </p:nvSpPr>
        <p:spPr>
          <a:xfrm>
            <a:off x="3429000" y="2971800"/>
            <a:ext cx="838200" cy="1447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1" name="10 Flecha curvada hacia la izquierda"/>
          <p:cNvSpPr/>
          <p:nvPr/>
        </p:nvSpPr>
        <p:spPr>
          <a:xfrm>
            <a:off x="7086600" y="3048000"/>
            <a:ext cx="762000" cy="1371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2" name="11 CuadroTexto"/>
          <p:cNvSpPr txBox="1"/>
          <p:nvPr/>
        </p:nvSpPr>
        <p:spPr>
          <a:xfrm>
            <a:off x="1676400" y="4495800"/>
            <a:ext cx="3657600" cy="400110"/>
          </a:xfrm>
          <a:prstGeom prst="rect">
            <a:avLst/>
          </a:prstGeom>
          <a:noFill/>
        </p:spPr>
        <p:txBody>
          <a:bodyPr wrap="square" rtlCol="0">
            <a:spAutoFit/>
          </a:bodyPr>
          <a:lstStyle/>
          <a:p>
            <a:pPr algn="ctr"/>
            <a:r>
              <a:rPr lang="es-CO" sz="2000" dirty="0" smtClean="0">
                <a:solidFill>
                  <a:schemeClr val="bg1">
                    <a:lumMod val="65000"/>
                  </a:schemeClr>
                </a:solidFill>
                <a:latin typeface="Arial" pitchFamily="34" charset="0"/>
                <a:cs typeface="Arial" pitchFamily="34" charset="0"/>
              </a:rPr>
              <a:t>Aprovechables</a:t>
            </a:r>
            <a:endParaRPr lang="es-CO" sz="2000" dirty="0">
              <a:solidFill>
                <a:schemeClr val="bg1">
                  <a:lumMod val="65000"/>
                </a:schemeClr>
              </a:solidFill>
              <a:latin typeface="Arial" pitchFamily="34" charset="0"/>
              <a:cs typeface="Arial" pitchFamily="34" charset="0"/>
            </a:endParaRPr>
          </a:p>
        </p:txBody>
      </p:sp>
      <p:sp>
        <p:nvSpPr>
          <p:cNvPr id="13" name="12 CuadroTexto"/>
          <p:cNvSpPr txBox="1"/>
          <p:nvPr/>
        </p:nvSpPr>
        <p:spPr>
          <a:xfrm>
            <a:off x="5638800" y="4495800"/>
            <a:ext cx="3657600" cy="400110"/>
          </a:xfrm>
          <a:prstGeom prst="rect">
            <a:avLst/>
          </a:prstGeom>
          <a:noFill/>
        </p:spPr>
        <p:txBody>
          <a:bodyPr wrap="square" rtlCol="0">
            <a:spAutoFit/>
          </a:bodyPr>
          <a:lstStyle/>
          <a:p>
            <a:pPr algn="ctr"/>
            <a:r>
              <a:rPr lang="es-CO" sz="2000" dirty="0" smtClean="0">
                <a:solidFill>
                  <a:srgbClr val="00B050"/>
                </a:solidFill>
                <a:latin typeface="Arial" pitchFamily="34" charset="0"/>
                <a:cs typeface="Arial" pitchFamily="34" charset="0"/>
              </a:rPr>
              <a:t>No Aprovechables</a:t>
            </a:r>
            <a:endParaRPr lang="es-CO" sz="2000" dirty="0">
              <a:solidFill>
                <a:srgbClr val="00B050"/>
              </a:solidFill>
              <a:latin typeface="Arial" pitchFamily="34" charset="0"/>
              <a:cs typeface="Arial" pitchFamily="34" charset="0"/>
            </a:endParaRPr>
          </a:p>
        </p:txBody>
      </p:sp>
    </p:spTree>
    <p:extLst>
      <p:ext uri="{BB962C8B-B14F-4D97-AF65-F5344CB8AC3E}">
        <p14:creationId xmlns:p14="http://schemas.microsoft.com/office/powerpoint/2010/main" val="678848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8">
            <a:extLst>
              <a:ext uri="{FF2B5EF4-FFF2-40B4-BE49-F238E27FC236}">
                <a16:creationId xmlns:a16="http://schemas.microsoft.com/office/drawing/2014/main" id="{2D2ED69D-9DB0-2948-A4F5-099F50E0FC5C}"/>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9" name="CuadroTexto 8">
            <a:extLst>
              <a:ext uri="{FF2B5EF4-FFF2-40B4-BE49-F238E27FC236}">
                <a16:creationId xmlns:a16="http://schemas.microsoft.com/office/drawing/2014/main" id="{FEEC54F5-BDDC-7641-9EA8-D805A1ED8FDA}"/>
              </a:ext>
            </a:extLst>
          </p:cNvPr>
          <p:cNvSpPr txBox="1"/>
          <p:nvPr/>
        </p:nvSpPr>
        <p:spPr>
          <a:xfrm>
            <a:off x="2110781" y="2213595"/>
            <a:ext cx="579446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SÓLIDO APROVECHABLE</a:t>
            </a:r>
          </a:p>
        </p:txBody>
      </p:sp>
      <p:sp>
        <p:nvSpPr>
          <p:cNvPr id="5" name="4 CuadroTexto"/>
          <p:cNvSpPr txBox="1"/>
          <p:nvPr/>
        </p:nvSpPr>
        <p:spPr>
          <a:xfrm>
            <a:off x="1981200" y="3048000"/>
            <a:ext cx="6553200" cy="1323439"/>
          </a:xfrm>
          <a:prstGeom prst="rect">
            <a:avLst/>
          </a:prstGeom>
          <a:noFill/>
        </p:spPr>
        <p:txBody>
          <a:bodyPr wrap="square" rtlCol="0">
            <a:spAutoFit/>
          </a:bodyPr>
          <a:lstStyle/>
          <a:p>
            <a:pPr algn="ctr"/>
            <a:r>
              <a:rPr lang="es-CO" sz="2000" dirty="0" smtClean="0">
                <a:latin typeface="Arial" pitchFamily="34" charset="0"/>
                <a:cs typeface="Arial" pitchFamily="34" charset="0"/>
              </a:rPr>
              <a:t>Es cualquier material, objeto, sustancia o elemento sólido que no tiene valor de uso directo o indirecto para quien lo genere, pero que es susceptible de incorporación a un proceso productivo</a:t>
            </a:r>
            <a:endParaRPr lang="es-CO" sz="2000" dirty="0">
              <a:latin typeface="Arial" pitchFamily="34" charset="0"/>
              <a:cs typeface="Arial" pitchFamily="34" charset="0"/>
            </a:endParaRPr>
          </a:p>
        </p:txBody>
      </p:sp>
      <p:pic>
        <p:nvPicPr>
          <p:cNvPr id="6" name="Imagen 6">
            <a:extLst>
              <a:ext uri="{FF2B5EF4-FFF2-40B4-BE49-F238E27FC236}">
                <a16:creationId xmlns:a16="http://schemas.microsoft.com/office/drawing/2014/main" id="{76CECDC0-2AAA-BF4D-AEFF-543DA6BC9683}"/>
              </a:ext>
            </a:extLst>
          </p:cNvPr>
          <p:cNvPicPr>
            <a:picLocks noChangeAspect="1"/>
          </p:cNvPicPr>
          <p:nvPr/>
        </p:nvPicPr>
        <p:blipFill>
          <a:blip r:embed="rId3" cstate="print"/>
          <a:srcRect l="16875" t="34573" r="14687"/>
          <a:stretch>
            <a:fillRect/>
          </a:stretch>
        </p:blipFill>
        <p:spPr>
          <a:xfrm>
            <a:off x="5257800" y="4380693"/>
            <a:ext cx="3429000" cy="2092271"/>
          </a:xfrm>
          <a:prstGeom prst="rect">
            <a:avLst/>
          </a:prstGeom>
        </p:spPr>
      </p:pic>
    </p:spTree>
    <p:extLst>
      <p:ext uri="{BB962C8B-B14F-4D97-AF65-F5344CB8AC3E}">
        <p14:creationId xmlns:p14="http://schemas.microsoft.com/office/powerpoint/2010/main" val="3111831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3076D394-E6D2-3E4E-B3FC-E456B2036577}"/>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6" name="5 Imagen" descr="index.png"/>
          <p:cNvPicPr>
            <a:picLocks noChangeAspect="1"/>
          </p:cNvPicPr>
          <p:nvPr/>
        </p:nvPicPr>
        <p:blipFill>
          <a:blip r:embed="rId3" cstate="print"/>
          <a:stretch>
            <a:fillRect/>
          </a:stretch>
        </p:blipFill>
        <p:spPr>
          <a:xfrm>
            <a:off x="4343400" y="1092894"/>
            <a:ext cx="3124200" cy="2412306"/>
          </a:xfrm>
          <a:prstGeom prst="rect">
            <a:avLst/>
          </a:prstGeom>
        </p:spPr>
      </p:pic>
      <p:sp>
        <p:nvSpPr>
          <p:cNvPr id="7" name="6 Rectángulo"/>
          <p:cNvSpPr/>
          <p:nvPr/>
        </p:nvSpPr>
        <p:spPr>
          <a:xfrm>
            <a:off x="762000" y="3733800"/>
            <a:ext cx="10287000" cy="1754326"/>
          </a:xfrm>
          <a:prstGeom prst="rect">
            <a:avLst/>
          </a:prstGeom>
        </p:spPr>
        <p:txBody>
          <a:bodyPr wrap="square">
            <a:spAutoFit/>
          </a:bodyPr>
          <a:lstStyle/>
          <a:p>
            <a:pPr algn="ctr"/>
            <a:r>
              <a:rPr lang="es-CO" sz="2000" b="1" dirty="0" smtClean="0">
                <a:latin typeface="Arial" pitchFamily="34" charset="0"/>
                <a:cs typeface="Arial" pitchFamily="34" charset="0"/>
              </a:rPr>
              <a:t>MATERIAL RECICLAJE: </a:t>
            </a:r>
            <a:r>
              <a:rPr lang="es-CO" sz="2000" dirty="0" smtClean="0">
                <a:latin typeface="Arial" pitchFamily="34" charset="0"/>
                <a:cs typeface="Arial" pitchFamily="34" charset="0"/>
              </a:rPr>
              <a:t>Es el proceso mediante el cual, se aprovechan y transforman los residuos sólidos recuperados y se devuelve a los materiales su potencialidad de reincorporación como materia prima para la fabricación de nuevos productos.</a:t>
            </a:r>
          </a:p>
          <a:p>
            <a:pPr algn="just"/>
            <a:endParaRPr lang="es-CO" sz="2000" dirty="0" smtClean="0">
              <a:latin typeface="Arial" pitchFamily="34" charset="0"/>
              <a:cs typeface="Arial" pitchFamily="34" charset="0"/>
            </a:endParaRPr>
          </a:p>
          <a:p>
            <a:pPr algn="r"/>
            <a:r>
              <a:rPr lang="es-CO" sz="1400" i="1" dirty="0" smtClean="0">
                <a:latin typeface="Arial" pitchFamily="34" charset="0"/>
                <a:cs typeface="Arial" pitchFamily="34" charset="0"/>
              </a:rPr>
              <a:t>FUENTE: Decreto 1713 de 2002</a:t>
            </a:r>
            <a:r>
              <a:rPr lang="es-CO" sz="1400" dirty="0" smtClean="0">
                <a:latin typeface="Arial" pitchFamily="34" charset="0"/>
                <a:cs typeface="Arial" pitchFamily="34" charset="0"/>
              </a:rPr>
              <a:t> </a:t>
            </a:r>
          </a:p>
          <a:p>
            <a:pPr algn="r"/>
            <a:endParaRPr lang="es-CO" sz="1400" dirty="0">
              <a:latin typeface="Arial" pitchFamily="34" charset="0"/>
              <a:cs typeface="Arial" pitchFamily="34" charset="0"/>
            </a:endParaRPr>
          </a:p>
        </p:txBody>
      </p:sp>
    </p:spTree>
    <p:extLst>
      <p:ext uri="{BB962C8B-B14F-4D97-AF65-F5344CB8AC3E}">
        <p14:creationId xmlns:p14="http://schemas.microsoft.com/office/powerpoint/2010/main" val="26493065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2FF5665-1DA8-B24D-80EB-1BE23D8C61AF}"/>
              </a:ext>
            </a:extLst>
          </p:cNvPr>
          <p:cNvSpPr txBox="1"/>
          <p:nvPr/>
        </p:nvSpPr>
        <p:spPr>
          <a:xfrm>
            <a:off x="2929829" y="2140025"/>
            <a:ext cx="5794460"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RESIDUO NO APROVECHABLE</a:t>
            </a:r>
          </a:p>
        </p:txBody>
      </p:sp>
      <p:pic>
        <p:nvPicPr>
          <p:cNvPr id="9" name="Imagen 8">
            <a:extLst>
              <a:ext uri="{FF2B5EF4-FFF2-40B4-BE49-F238E27FC236}">
                <a16:creationId xmlns:a16="http://schemas.microsoft.com/office/drawing/2014/main" id="{4ACA194C-F094-9343-B053-273E441BBB34}"/>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CuadroTexto"/>
          <p:cNvSpPr txBox="1"/>
          <p:nvPr/>
        </p:nvSpPr>
        <p:spPr>
          <a:xfrm>
            <a:off x="2286000" y="3048000"/>
            <a:ext cx="6553200" cy="1323439"/>
          </a:xfrm>
          <a:prstGeom prst="rect">
            <a:avLst/>
          </a:prstGeom>
          <a:noFill/>
        </p:spPr>
        <p:txBody>
          <a:bodyPr wrap="square" rtlCol="0">
            <a:spAutoFit/>
          </a:bodyPr>
          <a:lstStyle/>
          <a:p>
            <a:pPr algn="ctr"/>
            <a:r>
              <a:rPr lang="es-CO" sz="2000" dirty="0" smtClean="0">
                <a:latin typeface="Arial" pitchFamily="34" charset="0"/>
                <a:cs typeface="Arial" pitchFamily="34" charset="0"/>
              </a:rPr>
              <a:t>Es todo material o sustancia sólida o semisólida de origen orgánico e inorgánico, putrescible o no, que no ofrece ninguna posibilidad de aprovechamiento, reutilización o reincorporación en un proceso.</a:t>
            </a:r>
            <a:endParaRPr lang="es-CO" sz="2000" dirty="0">
              <a:latin typeface="Arial" pitchFamily="34" charset="0"/>
              <a:cs typeface="Arial" pitchFamily="34" charset="0"/>
            </a:endParaRPr>
          </a:p>
        </p:txBody>
      </p:sp>
      <p:pic>
        <p:nvPicPr>
          <p:cNvPr id="6" name="Picture 2" descr="Resultado de imagen para ordinarios no reciclables"/>
          <p:cNvPicPr>
            <a:picLocks noChangeAspect="1" noChangeArrowheads="1"/>
          </p:cNvPicPr>
          <p:nvPr/>
        </p:nvPicPr>
        <p:blipFill>
          <a:blip r:embed="rId3" cstate="print"/>
          <a:srcRect/>
          <a:stretch>
            <a:fillRect/>
          </a:stretch>
        </p:blipFill>
        <p:spPr bwMode="auto">
          <a:xfrm>
            <a:off x="4224186" y="4473679"/>
            <a:ext cx="3109452" cy="2240685"/>
          </a:xfrm>
          <a:prstGeom prst="rect">
            <a:avLst/>
          </a:prstGeom>
          <a:noFill/>
        </p:spPr>
      </p:pic>
    </p:spTree>
    <p:extLst>
      <p:ext uri="{BB962C8B-B14F-4D97-AF65-F5344CB8AC3E}">
        <p14:creationId xmlns:p14="http://schemas.microsoft.com/office/powerpoint/2010/main" val="240142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6902" t="15563" r="16901" b="15959"/>
          <a:stretch/>
        </p:blipFill>
        <p:spPr>
          <a:xfrm>
            <a:off x="4073902" y="3365538"/>
            <a:ext cx="3012698" cy="2654261"/>
          </a:xfrm>
          <a:prstGeom prst="rect">
            <a:avLst/>
          </a:prstGeom>
        </p:spPr>
      </p:pic>
      <p:sp>
        <p:nvSpPr>
          <p:cNvPr id="5" name="4 Rectángulo"/>
          <p:cNvSpPr/>
          <p:nvPr/>
        </p:nvSpPr>
        <p:spPr>
          <a:xfrm>
            <a:off x="1066801" y="1956137"/>
            <a:ext cx="10134600" cy="1015663"/>
          </a:xfrm>
          <a:prstGeom prst="rect">
            <a:avLst/>
          </a:prstGeom>
        </p:spPr>
        <p:txBody>
          <a:bodyPr wrap="square">
            <a:spAutoFit/>
          </a:bodyPr>
          <a:lstStyle/>
          <a:p>
            <a:r>
              <a:rPr lang="es-CO" sz="2000" b="1" dirty="0" smtClean="0">
                <a:latin typeface="Arial" pitchFamily="34" charset="0"/>
                <a:cs typeface="Arial" pitchFamily="34" charset="0"/>
              </a:rPr>
              <a:t>MATERIAL BIODEGRADABLES</a:t>
            </a:r>
            <a:r>
              <a:rPr lang="es-CO" sz="2000" dirty="0" smtClean="0">
                <a:latin typeface="Arial" pitchFamily="34" charset="0"/>
                <a:cs typeface="Arial" pitchFamily="34" charset="0"/>
              </a:rPr>
              <a:t>;  Indica que los residuos </a:t>
            </a:r>
            <a:r>
              <a:rPr lang="es-ES" sz="2000" dirty="0" smtClean="0">
                <a:latin typeface="Arial" panose="020B0604020202020204" pitchFamily="34" charset="0"/>
                <a:cs typeface="Arial" panose="020B0604020202020204" pitchFamily="34" charset="0"/>
              </a:rPr>
              <a:t>de </a:t>
            </a:r>
            <a:r>
              <a:rPr lang="es-ES" sz="2000" dirty="0">
                <a:latin typeface="Arial" panose="020B0604020202020204" pitchFamily="34" charset="0"/>
                <a:cs typeface="Arial" panose="020B0604020202020204" pitchFamily="34" charset="0"/>
              </a:rPr>
              <a:t>proceso </a:t>
            </a:r>
            <a:r>
              <a:rPr lang="es-ES" sz="2000" dirty="0" smtClean="0">
                <a:latin typeface="Arial" panose="020B0604020202020204" pitchFamily="34" charset="0"/>
                <a:cs typeface="Arial" panose="020B0604020202020204" pitchFamily="34" charset="0"/>
              </a:rPr>
              <a:t>de ecología </a:t>
            </a:r>
            <a:r>
              <a:rPr lang="es-ES" sz="2000" dirty="0">
                <a:latin typeface="Arial" panose="020B0604020202020204" pitchFamily="34" charset="0"/>
                <a:cs typeface="Arial" panose="020B0604020202020204" pitchFamily="34" charset="0"/>
              </a:rPr>
              <a:t>ya que los materiales que no son biodegradables pueden permanecer como residuos hasta millones de </a:t>
            </a:r>
            <a:r>
              <a:rPr lang="es-ES" sz="2000" dirty="0" smtClean="0">
                <a:latin typeface="Arial" panose="020B0604020202020204" pitchFamily="34" charset="0"/>
                <a:cs typeface="Arial" panose="020B0604020202020204" pitchFamily="34" charset="0"/>
              </a:rPr>
              <a:t>años.</a:t>
            </a:r>
            <a:endParaRPr lang="es-CO" sz="2000" dirty="0">
              <a:latin typeface="Arial" panose="020B0604020202020204" pitchFamily="34" charset="0"/>
              <a:cs typeface="Arial" panose="020B0604020202020204" pitchFamily="34" charset="0"/>
            </a:endParaRPr>
          </a:p>
        </p:txBody>
      </p:sp>
      <p:pic>
        <p:nvPicPr>
          <p:cNvPr id="6" name="Imagen 8">
            <a:extLst>
              <a:ext uri="{FF2B5EF4-FFF2-40B4-BE49-F238E27FC236}">
                <a16:creationId xmlns:a16="http://schemas.microsoft.com/office/drawing/2014/main" id="{3076D394-E6D2-3E4E-B3FC-E456B2036577}"/>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92625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D79205A1-A7B8-5445-B83F-E857B64849D4}"/>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6" name="Imagen 6">
            <a:extLst>
              <a:ext uri="{FF2B5EF4-FFF2-40B4-BE49-F238E27FC236}">
                <a16:creationId xmlns:a16="http://schemas.microsoft.com/office/drawing/2014/main" id="{2030DD8A-D8C3-9A44-948F-732E95E83DE6}"/>
              </a:ext>
            </a:extLst>
          </p:cNvPr>
          <p:cNvPicPr>
            <a:picLocks noChangeAspect="1"/>
          </p:cNvPicPr>
          <p:nvPr/>
        </p:nvPicPr>
        <p:blipFill>
          <a:blip r:embed="rId3" cstate="print"/>
          <a:stretch>
            <a:fillRect/>
          </a:stretch>
        </p:blipFill>
        <p:spPr>
          <a:xfrm>
            <a:off x="1316182" y="2420471"/>
            <a:ext cx="9559636" cy="3857578"/>
          </a:xfrm>
          <a:prstGeom prst="rect">
            <a:avLst/>
          </a:prstGeom>
        </p:spPr>
      </p:pic>
      <p:sp>
        <p:nvSpPr>
          <p:cNvPr id="9" name="CuadroTexto 8">
            <a:extLst>
              <a:ext uri="{FF2B5EF4-FFF2-40B4-BE49-F238E27FC236}">
                <a16:creationId xmlns:a16="http://schemas.microsoft.com/office/drawing/2014/main" id="{97D151C7-AC89-3D47-BA7C-8C290A11F84F}"/>
              </a:ext>
            </a:extLst>
          </p:cNvPr>
          <p:cNvSpPr txBox="1"/>
          <p:nvPr/>
        </p:nvSpPr>
        <p:spPr>
          <a:xfrm>
            <a:off x="3003176" y="1792555"/>
            <a:ext cx="5794460"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TIEMPO DE DEGRADACIÓN DE UN RESIDUO</a:t>
            </a:r>
          </a:p>
        </p:txBody>
      </p:sp>
    </p:spTree>
    <p:extLst>
      <p:ext uri="{BB962C8B-B14F-4D97-AF65-F5344CB8AC3E}">
        <p14:creationId xmlns:p14="http://schemas.microsoft.com/office/powerpoint/2010/main" val="1819327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B8DF42D-6807-C84D-B200-57A402E59220}"/>
              </a:ext>
            </a:extLst>
          </p:cNvPr>
          <p:cNvSpPr txBox="1"/>
          <p:nvPr/>
        </p:nvSpPr>
        <p:spPr>
          <a:xfrm>
            <a:off x="1447800" y="1905000"/>
            <a:ext cx="8838385"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TIPS PARA MEJORAR LAS RELACIONES LABORALES</a:t>
            </a:r>
            <a:endParaRPr lang="es-US" sz="2000" dirty="0"/>
          </a:p>
        </p:txBody>
      </p:sp>
      <p:sp>
        <p:nvSpPr>
          <p:cNvPr id="6" name="CuadroTexto 5">
            <a:extLst>
              <a:ext uri="{FF2B5EF4-FFF2-40B4-BE49-F238E27FC236}">
                <a16:creationId xmlns:a16="http://schemas.microsoft.com/office/drawing/2014/main" id="{3B45F58A-EA02-A249-A2A1-B91B7CA8C1D4}"/>
              </a:ext>
            </a:extLst>
          </p:cNvPr>
          <p:cNvSpPr txBox="1"/>
          <p:nvPr/>
        </p:nvSpPr>
        <p:spPr>
          <a:xfrm>
            <a:off x="1295400" y="2438400"/>
            <a:ext cx="8936181" cy="1631216"/>
          </a:xfrm>
          <a:prstGeom prst="rect">
            <a:avLst/>
          </a:prstGeom>
          <a:noFill/>
        </p:spPr>
        <p:txBody>
          <a:bodyPr wrap="square" rtlCol="0">
            <a:spAutoFit/>
          </a:bodyPr>
          <a:lstStyle/>
          <a:p>
            <a:pPr algn="l"/>
            <a:r>
              <a:rPr lang="es-US" sz="2000" dirty="0">
                <a:latin typeface="Arial" panose="020B0604020202020204" pitchFamily="34" charset="0"/>
                <a:cs typeface="Arial" panose="020B0604020202020204" pitchFamily="34" charset="0"/>
              </a:rPr>
              <a:t>RESPETO: </a:t>
            </a:r>
            <a:endParaRPr lang="es-US" sz="2000" dirty="0" smtClean="0">
              <a:latin typeface="Arial" panose="020B0604020202020204" pitchFamily="34" charset="0"/>
              <a:cs typeface="Arial" panose="020B0604020202020204" pitchFamily="34" charset="0"/>
            </a:endParaRPr>
          </a:p>
          <a:p>
            <a:pPr algn="l"/>
            <a:endParaRPr lang="es-US" sz="2000" b="1" dirty="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Todos tus compañeros merecen respeto, sin importar su cargo o función dentro de la compañía. Manifestar respeto te ayudará a mantener buenas relaciones interpersonales con tus compañeros de trabajo.</a:t>
            </a:r>
            <a:endParaRPr lang="es-US" sz="2000" dirty="0">
              <a:latin typeface="Arial" panose="020B0604020202020204" pitchFamily="34" charset="0"/>
              <a:cs typeface="Arial" panose="020B0604020202020204" pitchFamily="34" charset="0"/>
            </a:endParaRPr>
          </a:p>
        </p:txBody>
      </p:sp>
      <p:pic>
        <p:nvPicPr>
          <p:cNvPr id="2" name="Imagen 8">
            <a:extLst>
              <a:ext uri="{FF2B5EF4-FFF2-40B4-BE49-F238E27FC236}">
                <a16:creationId xmlns:a16="http://schemas.microsoft.com/office/drawing/2014/main" id="{588BA27D-9384-A842-A950-C00E7A30E3F2}"/>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7" name="6 Imagen" descr="blog-1.png"/>
          <p:cNvPicPr>
            <a:picLocks noChangeAspect="1"/>
          </p:cNvPicPr>
          <p:nvPr/>
        </p:nvPicPr>
        <p:blipFill>
          <a:blip r:embed="rId3" cstate="print"/>
          <a:stretch>
            <a:fillRect/>
          </a:stretch>
        </p:blipFill>
        <p:spPr>
          <a:xfrm>
            <a:off x="3657600" y="4191000"/>
            <a:ext cx="3581400" cy="2236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5457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a:extLst>
              <a:ext uri="{FF2B5EF4-FFF2-40B4-BE49-F238E27FC236}">
                <a16:creationId xmlns:a16="http://schemas.microsoft.com/office/drawing/2014/main" id="{08CD7097-81A6-3C4F-A95C-9F56213348AD}"/>
              </a:ext>
            </a:extLst>
          </p:cNvPr>
          <p:cNvSpPr txBox="1"/>
          <p:nvPr/>
        </p:nvSpPr>
        <p:spPr>
          <a:xfrm>
            <a:off x="1447800" y="1752600"/>
            <a:ext cx="8686800"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DISPOSICIÓN FINAL</a:t>
            </a:r>
            <a:endParaRPr lang="es-US" sz="2000" b="1" dirty="0">
              <a:latin typeface="Arial" panose="020B0604020202020204" pitchFamily="34" charset="0"/>
              <a:cs typeface="Arial" panose="020B0604020202020204" pitchFamily="34" charset="0"/>
            </a:endParaRPr>
          </a:p>
        </p:txBody>
      </p:sp>
      <p:pic>
        <p:nvPicPr>
          <p:cNvPr id="7" name="6 Imagen" descr="compostaje.jpg"/>
          <p:cNvPicPr>
            <a:picLocks noChangeAspect="1"/>
          </p:cNvPicPr>
          <p:nvPr/>
        </p:nvPicPr>
        <p:blipFill>
          <a:blip r:embed="rId2" cstate="print"/>
          <a:stretch>
            <a:fillRect/>
          </a:stretch>
        </p:blipFill>
        <p:spPr>
          <a:xfrm>
            <a:off x="7581900" y="3071007"/>
            <a:ext cx="3467100" cy="2162175"/>
          </a:xfrm>
          <a:prstGeom prst="rect">
            <a:avLst/>
          </a:prstGeom>
          <a:ln>
            <a:noFill/>
          </a:ln>
          <a:effectLst>
            <a:softEdge rad="112500"/>
          </a:effectLst>
        </p:spPr>
      </p:pic>
      <p:pic>
        <p:nvPicPr>
          <p:cNvPr id="8" name="Imagen 8">
            <a:extLst>
              <a:ext uri="{FF2B5EF4-FFF2-40B4-BE49-F238E27FC236}">
                <a16:creationId xmlns:a16="http://schemas.microsoft.com/office/drawing/2014/main" id="{A42D06F0-5E4E-BF49-9FBC-7A60C5257D8A}"/>
              </a:ext>
            </a:extLst>
          </p:cNvPr>
          <p:cNvPicPr>
            <a:picLocks noChangeAspect="1"/>
          </p:cNvPicPr>
          <p:nvPr/>
        </p:nvPicPr>
        <p:blipFill>
          <a:blip r:embed="rId3" cstate="print"/>
          <a:stretch>
            <a:fillRect/>
          </a:stretch>
        </p:blipFill>
        <p:spPr>
          <a:xfrm>
            <a:off x="1014641" y="709027"/>
            <a:ext cx="2418616" cy="1283583"/>
          </a:xfrm>
          <a:prstGeom prst="rect">
            <a:avLst/>
          </a:prstGeom>
        </p:spPr>
      </p:pic>
      <p:pic>
        <p:nvPicPr>
          <p:cNvPr id="180226" name="Picture 2" descr="A La Pradera ingresan 3.200 toneladas de basura al día - YouTube"/>
          <p:cNvPicPr>
            <a:picLocks noChangeAspect="1" noChangeArrowheads="1"/>
          </p:cNvPicPr>
          <p:nvPr/>
        </p:nvPicPr>
        <p:blipFill>
          <a:blip r:embed="rId4" cstate="print"/>
          <a:srcRect t="13333" b="13333"/>
          <a:stretch>
            <a:fillRect/>
          </a:stretch>
        </p:blipFill>
        <p:spPr bwMode="auto">
          <a:xfrm>
            <a:off x="738049" y="3071007"/>
            <a:ext cx="3581400" cy="1981200"/>
          </a:xfrm>
          <a:prstGeom prst="rect">
            <a:avLst/>
          </a:prstGeom>
          <a:ln>
            <a:noFill/>
          </a:ln>
          <a:effectLst>
            <a:softEdge rad="112500"/>
          </a:effectLst>
        </p:spPr>
      </p:pic>
      <p:pic>
        <p:nvPicPr>
          <p:cNvPr id="180228" name="Picture 4" descr="El espejismo de “reciclar” plástico (20:00 h) ‹ ADN – Agencia ..."/>
          <p:cNvPicPr>
            <a:picLocks noChangeAspect="1" noChangeArrowheads="1"/>
          </p:cNvPicPr>
          <p:nvPr/>
        </p:nvPicPr>
        <p:blipFill>
          <a:blip r:embed="rId5" cstate="print"/>
          <a:srcRect/>
          <a:stretch>
            <a:fillRect/>
          </a:stretch>
        </p:blipFill>
        <p:spPr bwMode="auto">
          <a:xfrm>
            <a:off x="4352062" y="3036183"/>
            <a:ext cx="3197225" cy="2050847"/>
          </a:xfrm>
          <a:prstGeom prst="rect">
            <a:avLst/>
          </a:prstGeom>
          <a:ln>
            <a:noFill/>
          </a:ln>
          <a:effectLst>
            <a:softEdge rad="112500"/>
          </a:effectLst>
        </p:spPr>
      </p:pic>
    </p:spTree>
    <p:extLst>
      <p:ext uri="{BB962C8B-B14F-4D97-AF65-F5344CB8AC3E}">
        <p14:creationId xmlns:p14="http://schemas.microsoft.com/office/powerpoint/2010/main" val="15321322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a:extLst>
              <a:ext uri="{FF2B5EF4-FFF2-40B4-BE49-F238E27FC236}">
                <a16:creationId xmlns:a16="http://schemas.microsoft.com/office/drawing/2014/main" id="{08B618C7-70C7-D445-A885-DBD81B347BBA}"/>
              </a:ext>
            </a:extLst>
          </p:cNvPr>
          <p:cNvSpPr txBox="1"/>
          <p:nvPr/>
        </p:nvSpPr>
        <p:spPr>
          <a:xfrm>
            <a:off x="2595056" y="1481959"/>
            <a:ext cx="7526407" cy="1077218"/>
          </a:xfrm>
          <a:prstGeom prst="rect">
            <a:avLst/>
          </a:prstGeom>
          <a:noFill/>
        </p:spPr>
        <p:txBody>
          <a:bodyPr wrap="square" rtlCol="0">
            <a:spAutoFit/>
          </a:bodyPr>
          <a:lstStyle/>
          <a:p>
            <a:pPr algn="ctr"/>
            <a:r>
              <a:rPr lang="es-US" sz="3200" b="1" dirty="0">
                <a:solidFill>
                  <a:srgbClr val="FF0000"/>
                </a:solidFill>
                <a:latin typeface="Arial" panose="020B0604020202020204" pitchFamily="34" charset="0"/>
                <a:cs typeface="Arial" panose="020B0604020202020204" pitchFamily="34" charset="0"/>
              </a:rPr>
              <a:t>TEMA </a:t>
            </a:r>
            <a:r>
              <a:rPr lang="es-US" sz="3200" b="1" dirty="0" smtClean="0">
                <a:solidFill>
                  <a:srgbClr val="FF0000"/>
                </a:solidFill>
                <a:latin typeface="Arial" panose="020B0604020202020204" pitchFamily="34" charset="0"/>
                <a:cs typeface="Arial" panose="020B0604020202020204" pitchFamily="34" charset="0"/>
              </a:rPr>
              <a:t>4.</a:t>
            </a:r>
          </a:p>
          <a:p>
            <a:pPr algn="ctr"/>
            <a:r>
              <a:rPr lang="es-US" sz="3200" b="1" dirty="0" smtClean="0">
                <a:solidFill>
                  <a:srgbClr val="FF0000"/>
                </a:solidFill>
                <a:latin typeface="Arial" panose="020B0604020202020204" pitchFamily="34" charset="0"/>
                <a:cs typeface="Arial" panose="020B0604020202020204" pitchFamily="34" charset="0"/>
              </a:rPr>
              <a:t>COLORES Y RECICLAJE</a:t>
            </a:r>
          </a:p>
        </p:txBody>
      </p:sp>
      <p:pic>
        <p:nvPicPr>
          <p:cNvPr id="11" name="Imagen 8">
            <a:extLst>
              <a:ext uri="{FF2B5EF4-FFF2-40B4-BE49-F238E27FC236}">
                <a16:creationId xmlns:a16="http://schemas.microsoft.com/office/drawing/2014/main" id="{76EBFC14-7E7F-4D44-8928-BC0B3D6F75E7}"/>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5" name="Picture 2" descr="Normas Archive - Icontec"/>
          <p:cNvPicPr>
            <a:picLocks noChangeAspect="1" noChangeArrowheads="1"/>
          </p:cNvPicPr>
          <p:nvPr/>
        </p:nvPicPr>
        <p:blipFill>
          <a:blip r:embed="rId3" cstate="print"/>
          <a:srcRect b="18000"/>
          <a:stretch>
            <a:fillRect/>
          </a:stretch>
        </p:blipFill>
        <p:spPr bwMode="auto">
          <a:xfrm>
            <a:off x="2585267" y="3062750"/>
            <a:ext cx="6610350" cy="3124200"/>
          </a:xfrm>
          <a:prstGeom prst="rect">
            <a:avLst/>
          </a:prstGeom>
          <a:ln>
            <a:noFill/>
          </a:ln>
          <a:effectLst>
            <a:softEdge rad="112500"/>
          </a:effectLst>
        </p:spPr>
      </p:pic>
    </p:spTree>
    <p:extLst>
      <p:ext uri="{BB962C8B-B14F-4D97-AF65-F5344CB8AC3E}">
        <p14:creationId xmlns:p14="http://schemas.microsoft.com/office/powerpoint/2010/main" val="17277850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8">
            <a:extLst>
              <a:ext uri="{FF2B5EF4-FFF2-40B4-BE49-F238E27FC236}">
                <a16:creationId xmlns:a16="http://schemas.microsoft.com/office/drawing/2014/main" id="{048E35EA-11A1-6541-AFCB-F4834925B12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9" name="CuadroTexto 8">
            <a:extLst>
              <a:ext uri="{FF2B5EF4-FFF2-40B4-BE49-F238E27FC236}">
                <a16:creationId xmlns:a16="http://schemas.microsoft.com/office/drawing/2014/main" id="{1DF2E8F4-B204-8242-882E-A28365D5E00A}"/>
              </a:ext>
            </a:extLst>
          </p:cNvPr>
          <p:cNvSpPr txBox="1"/>
          <p:nvPr/>
        </p:nvSpPr>
        <p:spPr>
          <a:xfrm>
            <a:off x="3410663" y="1792552"/>
            <a:ext cx="4209337"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ICONTEC-GTC-24</a:t>
            </a:r>
          </a:p>
        </p:txBody>
      </p:sp>
      <p:sp>
        <p:nvSpPr>
          <p:cNvPr id="5" name="CuadroTexto 8">
            <a:extLst>
              <a:ext uri="{FF2B5EF4-FFF2-40B4-BE49-F238E27FC236}">
                <a16:creationId xmlns:a16="http://schemas.microsoft.com/office/drawing/2014/main" id="{6C5A3785-784A-9D43-AF55-1461C31631F7}"/>
              </a:ext>
            </a:extLst>
          </p:cNvPr>
          <p:cNvSpPr txBox="1"/>
          <p:nvPr/>
        </p:nvSpPr>
        <p:spPr>
          <a:xfrm>
            <a:off x="3379287" y="2362200"/>
            <a:ext cx="4209337"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CÓDIGO DE COLORES</a:t>
            </a:r>
            <a:endParaRPr lang="es-US" sz="2000" b="1" dirty="0">
              <a:latin typeface="Arial" panose="020B0604020202020204" pitchFamily="34" charset="0"/>
              <a:cs typeface="Arial" panose="020B0604020202020204" pitchFamily="34" charset="0"/>
            </a:endParaRPr>
          </a:p>
        </p:txBody>
      </p:sp>
      <p:pic>
        <p:nvPicPr>
          <p:cNvPr id="1026" name="Picture 2" descr="C:\Users\Mauricio Piñeres\Desktop\Publicidad FORMATE\Canecas.png"/>
          <p:cNvPicPr>
            <a:picLocks noChangeAspect="1" noChangeArrowheads="1"/>
          </p:cNvPicPr>
          <p:nvPr/>
        </p:nvPicPr>
        <p:blipFill>
          <a:blip r:embed="rId3" cstate="print"/>
          <a:srcRect l="4587" t="8333" b="14583"/>
          <a:stretch>
            <a:fillRect/>
          </a:stretch>
        </p:blipFill>
        <p:spPr bwMode="auto">
          <a:xfrm>
            <a:off x="1600200" y="2971800"/>
            <a:ext cx="7924800" cy="2819400"/>
          </a:xfrm>
          <a:prstGeom prst="rect">
            <a:avLst/>
          </a:prstGeom>
          <a:noFill/>
        </p:spPr>
      </p:pic>
    </p:spTree>
    <p:extLst>
      <p:ext uri="{BB962C8B-B14F-4D97-AF65-F5344CB8AC3E}">
        <p14:creationId xmlns:p14="http://schemas.microsoft.com/office/powerpoint/2010/main" val="22017677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id="{77F71758-B6DC-A84D-AC21-CCE34CF9D177}"/>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CuadroTexto 4">
            <a:extLst>
              <a:ext uri="{FF2B5EF4-FFF2-40B4-BE49-F238E27FC236}">
                <a16:creationId xmlns:a16="http://schemas.microsoft.com/office/drawing/2014/main" id="{0C24229C-03C6-2542-A6DD-8E5F2E01F0B6}"/>
              </a:ext>
            </a:extLst>
          </p:cNvPr>
          <p:cNvSpPr txBox="1"/>
          <p:nvPr/>
        </p:nvSpPr>
        <p:spPr>
          <a:xfrm>
            <a:off x="2667000" y="1981200"/>
            <a:ext cx="5431797" cy="400110"/>
          </a:xfrm>
          <a:prstGeom prst="rect">
            <a:avLst/>
          </a:prstGeom>
          <a:noFill/>
        </p:spPr>
        <p:txBody>
          <a:bodyPr wrap="square" rtlCol="0">
            <a:spAutoFit/>
          </a:bodyPr>
          <a:lstStyle/>
          <a:p>
            <a:pPr algn="ctr"/>
            <a:r>
              <a:rPr lang="es-US" sz="2000" b="1" dirty="0">
                <a:solidFill>
                  <a:schemeClr val="bg1">
                    <a:lumMod val="65000"/>
                  </a:schemeClr>
                </a:solidFill>
                <a:latin typeface="Arial" panose="020B0604020202020204" pitchFamily="34" charset="0"/>
                <a:cs typeface="Arial" panose="020B0604020202020204" pitchFamily="34" charset="0"/>
              </a:rPr>
              <a:t>RECIPIENTE GRIS: PAPEL Y CARTÓN</a:t>
            </a:r>
          </a:p>
        </p:txBody>
      </p:sp>
      <p:pic>
        <p:nvPicPr>
          <p:cNvPr id="6" name="Imagen 6">
            <a:extLst>
              <a:ext uri="{FF2B5EF4-FFF2-40B4-BE49-F238E27FC236}">
                <a16:creationId xmlns:a16="http://schemas.microsoft.com/office/drawing/2014/main" id="{BFCA7806-D64A-044B-A54E-03866B3AB4CB}"/>
              </a:ext>
            </a:extLst>
          </p:cNvPr>
          <p:cNvPicPr>
            <a:picLocks noChangeAspect="1"/>
          </p:cNvPicPr>
          <p:nvPr/>
        </p:nvPicPr>
        <p:blipFill>
          <a:blip r:embed="rId3" cstate="print"/>
          <a:srcRect l="34687" t="5603" r="39063"/>
          <a:stretch>
            <a:fillRect/>
          </a:stretch>
        </p:blipFill>
        <p:spPr>
          <a:xfrm>
            <a:off x="4038600" y="2590800"/>
            <a:ext cx="2133600" cy="3851022"/>
          </a:xfrm>
          <a:prstGeom prst="rect">
            <a:avLst/>
          </a:prstGeom>
        </p:spPr>
      </p:pic>
      <p:sp>
        <p:nvSpPr>
          <p:cNvPr id="7" name="CuadroTexto 8">
            <a:extLst>
              <a:ext uri="{FF2B5EF4-FFF2-40B4-BE49-F238E27FC236}">
                <a16:creationId xmlns:a16="http://schemas.microsoft.com/office/drawing/2014/main" id="{6C5A3785-784A-9D43-AF55-1461C31631F7}"/>
              </a:ext>
            </a:extLst>
          </p:cNvPr>
          <p:cNvSpPr txBox="1"/>
          <p:nvPr/>
        </p:nvSpPr>
        <p:spPr>
          <a:xfrm>
            <a:off x="838200" y="2743200"/>
            <a:ext cx="3657600" cy="2862322"/>
          </a:xfrm>
          <a:prstGeom prst="rect">
            <a:avLst/>
          </a:prstGeom>
          <a:noFill/>
        </p:spPr>
        <p:txBody>
          <a:bodyPr wrap="square" rtlCol="0">
            <a:spAutoFit/>
          </a:bodyPr>
          <a:lstStyle/>
          <a:p>
            <a:pPr algn="ctr"/>
            <a:r>
              <a:rPr lang="es-US" sz="2000" b="1" dirty="0" smtClean="0">
                <a:solidFill>
                  <a:schemeClr val="bg1">
                    <a:lumMod val="65000"/>
                  </a:schemeClr>
                </a:solidFill>
                <a:latin typeface="Arial" panose="020B0604020202020204" pitchFamily="34" charset="0"/>
                <a:cs typeface="Arial" panose="020B0604020202020204" pitchFamily="34" charset="0"/>
              </a:rPr>
              <a:t>SÍ</a:t>
            </a:r>
          </a:p>
          <a:p>
            <a:pPr algn="just"/>
            <a:endParaRPr lang="es-US" sz="2000" b="1" dirty="0" smtClean="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Catálogos, cuadernos</a:t>
            </a:r>
          </a:p>
          <a:p>
            <a:pPr algn="just"/>
            <a:r>
              <a:rPr lang="es-US" sz="2000" dirty="0" smtClean="0">
                <a:latin typeface="Arial" panose="020B0604020202020204" pitchFamily="34" charset="0"/>
                <a:cs typeface="Arial" panose="020B0604020202020204" pitchFamily="34" charset="0"/>
              </a:rPr>
              <a:t>Sobres y tarjetas</a:t>
            </a:r>
          </a:p>
          <a:p>
            <a:pPr algn="just"/>
            <a:r>
              <a:rPr lang="es-US" sz="2000" dirty="0" smtClean="0">
                <a:latin typeface="Arial" panose="020B0604020202020204" pitchFamily="34" charset="0"/>
                <a:cs typeface="Arial" panose="020B0604020202020204" pitchFamily="34" charset="0"/>
              </a:rPr>
              <a:t>Directorio telefónico</a:t>
            </a:r>
          </a:p>
          <a:p>
            <a:pPr algn="just"/>
            <a:r>
              <a:rPr lang="es-US" sz="2000" dirty="0" smtClean="0">
                <a:latin typeface="Arial" panose="020B0604020202020204" pitchFamily="34" charset="0"/>
                <a:cs typeface="Arial" panose="020B0604020202020204" pitchFamily="34" charset="0"/>
              </a:rPr>
              <a:t>Canastas de huevo</a:t>
            </a:r>
          </a:p>
          <a:p>
            <a:pPr algn="just"/>
            <a:r>
              <a:rPr lang="es-US" sz="2000" dirty="0" smtClean="0">
                <a:latin typeface="Arial" panose="020B0604020202020204" pitchFamily="34" charset="0"/>
                <a:cs typeface="Arial" panose="020B0604020202020204" pitchFamily="34" charset="0"/>
              </a:rPr>
              <a:t>Rollos de cartón</a:t>
            </a:r>
          </a:p>
          <a:p>
            <a:pPr algn="just"/>
            <a:r>
              <a:rPr lang="es-US" sz="2000" dirty="0" smtClean="0">
                <a:latin typeface="Arial" panose="020B0604020202020204" pitchFamily="34" charset="0"/>
                <a:cs typeface="Arial" panose="020B0604020202020204" pitchFamily="34" charset="0"/>
              </a:rPr>
              <a:t>Bolsas de papel</a:t>
            </a:r>
          </a:p>
          <a:p>
            <a:pPr algn="just"/>
            <a:r>
              <a:rPr lang="es-US" sz="2000" dirty="0" smtClean="0">
                <a:latin typeface="Arial" panose="020B0604020202020204" pitchFamily="34" charset="0"/>
                <a:cs typeface="Arial" panose="020B0604020202020204" pitchFamily="34" charset="0"/>
              </a:rPr>
              <a:t>Cajas, cartones</a:t>
            </a:r>
          </a:p>
        </p:txBody>
      </p:sp>
      <p:sp>
        <p:nvSpPr>
          <p:cNvPr id="8" name="CuadroTexto 8">
            <a:extLst>
              <a:ext uri="{FF2B5EF4-FFF2-40B4-BE49-F238E27FC236}">
                <a16:creationId xmlns:a16="http://schemas.microsoft.com/office/drawing/2014/main" id="{6C5A3785-784A-9D43-AF55-1461C31631F7}"/>
              </a:ext>
            </a:extLst>
          </p:cNvPr>
          <p:cNvSpPr txBox="1"/>
          <p:nvPr/>
        </p:nvSpPr>
        <p:spPr>
          <a:xfrm>
            <a:off x="6781800" y="2819400"/>
            <a:ext cx="3581400" cy="2862322"/>
          </a:xfrm>
          <a:prstGeom prst="rect">
            <a:avLst/>
          </a:prstGeom>
          <a:noFill/>
        </p:spPr>
        <p:txBody>
          <a:bodyPr wrap="square" rtlCol="0">
            <a:spAutoFit/>
          </a:bodyPr>
          <a:lstStyle/>
          <a:p>
            <a:r>
              <a:rPr lang="es-US" sz="2000" b="1" dirty="0" smtClean="0">
                <a:solidFill>
                  <a:schemeClr val="bg1">
                    <a:lumMod val="65000"/>
                  </a:schemeClr>
                </a:solidFill>
                <a:latin typeface="Arial" panose="020B0604020202020204" pitchFamily="34" charset="0"/>
                <a:cs typeface="Arial" panose="020B0604020202020204" pitchFamily="34" charset="0"/>
              </a:rPr>
              <a:t>NO</a:t>
            </a:r>
          </a:p>
          <a:p>
            <a:endParaRPr lang="es-US" sz="2000" b="1" dirty="0" smtClean="0">
              <a:latin typeface="Arial" panose="020B0604020202020204" pitchFamily="34" charset="0"/>
              <a:cs typeface="Arial" panose="020B0604020202020204" pitchFamily="34" charset="0"/>
            </a:endParaRPr>
          </a:p>
          <a:p>
            <a:r>
              <a:rPr lang="es-US" sz="2000" dirty="0" smtClean="0">
                <a:latin typeface="Arial" panose="020B0604020202020204" pitchFamily="34" charset="0"/>
                <a:cs typeface="Arial" panose="020B0604020202020204" pitchFamily="34" charset="0"/>
              </a:rPr>
              <a:t>Sucio, mojado o con grasa</a:t>
            </a:r>
          </a:p>
          <a:p>
            <a:r>
              <a:rPr lang="es-US" sz="2000" dirty="0" smtClean="0">
                <a:latin typeface="Arial" panose="020B0604020202020204" pitchFamily="34" charset="0"/>
                <a:cs typeface="Arial" panose="020B0604020202020204" pitchFamily="34" charset="0"/>
              </a:rPr>
              <a:t>Con restos de alimentos</a:t>
            </a:r>
          </a:p>
          <a:p>
            <a:r>
              <a:rPr lang="es-US" sz="2000" dirty="0" smtClean="0">
                <a:latin typeface="Arial" panose="020B0604020202020204" pitchFamily="34" charset="0"/>
                <a:cs typeface="Arial" panose="020B0604020202020204" pitchFamily="34" charset="0"/>
              </a:rPr>
              <a:t>Con elementos metálicos o plastificados</a:t>
            </a:r>
          </a:p>
          <a:p>
            <a:r>
              <a:rPr lang="es-US" sz="2000" dirty="0" smtClean="0">
                <a:latin typeface="Arial" panose="020B0604020202020204" pitchFamily="34" charset="0"/>
                <a:cs typeface="Arial" panose="020B0604020202020204" pitchFamily="34" charset="0"/>
              </a:rPr>
              <a:t>Fotografías</a:t>
            </a:r>
          </a:p>
          <a:p>
            <a:r>
              <a:rPr lang="es-US" sz="2000" dirty="0" smtClean="0">
                <a:latin typeface="Arial" panose="020B0604020202020204" pitchFamily="34" charset="0"/>
                <a:cs typeface="Arial" panose="020B0604020202020204" pitchFamily="34" charset="0"/>
              </a:rPr>
              <a:t>Calcomanías</a:t>
            </a:r>
          </a:p>
          <a:p>
            <a:endParaRPr lang="es-US" sz="20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585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9B79D5E3-4487-AB4F-8E96-2D1BD046F269}"/>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CuadroTexto 6">
            <a:extLst>
              <a:ext uri="{FF2B5EF4-FFF2-40B4-BE49-F238E27FC236}">
                <a16:creationId xmlns:a16="http://schemas.microsoft.com/office/drawing/2014/main" id="{26715269-0775-DE44-9D11-C2BE85F71976}"/>
              </a:ext>
            </a:extLst>
          </p:cNvPr>
          <p:cNvSpPr txBox="1"/>
          <p:nvPr/>
        </p:nvSpPr>
        <p:spPr>
          <a:xfrm>
            <a:off x="2514600" y="1981200"/>
            <a:ext cx="5431797" cy="707886"/>
          </a:xfrm>
          <a:prstGeom prst="rect">
            <a:avLst/>
          </a:prstGeom>
          <a:noFill/>
        </p:spPr>
        <p:txBody>
          <a:bodyPr wrap="square" rtlCol="0">
            <a:spAutoFit/>
          </a:bodyPr>
          <a:lstStyle/>
          <a:p>
            <a:pPr algn="ctr"/>
            <a:r>
              <a:rPr lang="es-US" sz="2000" b="1" dirty="0">
                <a:solidFill>
                  <a:srgbClr val="00B0F0"/>
                </a:solidFill>
                <a:latin typeface="Arial" panose="020B0604020202020204" pitchFamily="34" charset="0"/>
                <a:cs typeface="Arial" panose="020B0604020202020204" pitchFamily="34" charset="0"/>
              </a:rPr>
              <a:t>RECIPIENTE AZUL: PLÁSTICOS</a:t>
            </a:r>
          </a:p>
          <a:p>
            <a:pPr algn="ctr"/>
            <a:endParaRPr lang="es-US" sz="2000" b="1" dirty="0">
              <a:latin typeface="Arial" panose="020B0604020202020204" pitchFamily="34" charset="0"/>
              <a:cs typeface="Arial" panose="020B0604020202020204" pitchFamily="34" charset="0"/>
            </a:endParaRPr>
          </a:p>
        </p:txBody>
      </p:sp>
      <p:pic>
        <p:nvPicPr>
          <p:cNvPr id="8" name="Imagen 8">
            <a:extLst>
              <a:ext uri="{FF2B5EF4-FFF2-40B4-BE49-F238E27FC236}">
                <a16:creationId xmlns:a16="http://schemas.microsoft.com/office/drawing/2014/main" id="{72903287-F343-2E4E-A523-33C6EC65CA8C}"/>
              </a:ext>
            </a:extLst>
          </p:cNvPr>
          <p:cNvPicPr>
            <a:picLocks noChangeAspect="1"/>
          </p:cNvPicPr>
          <p:nvPr/>
        </p:nvPicPr>
        <p:blipFill>
          <a:blip r:embed="rId3" cstate="print"/>
          <a:srcRect l="35625" r="40000"/>
          <a:stretch>
            <a:fillRect/>
          </a:stretch>
        </p:blipFill>
        <p:spPr>
          <a:xfrm>
            <a:off x="4419600" y="2590800"/>
            <a:ext cx="1981200" cy="3887304"/>
          </a:xfrm>
          <a:prstGeom prst="rect">
            <a:avLst/>
          </a:prstGeom>
        </p:spPr>
      </p:pic>
      <p:sp>
        <p:nvSpPr>
          <p:cNvPr id="6" name="CuadroTexto 8">
            <a:extLst>
              <a:ext uri="{FF2B5EF4-FFF2-40B4-BE49-F238E27FC236}">
                <a16:creationId xmlns:a16="http://schemas.microsoft.com/office/drawing/2014/main" id="{6C5A3785-784A-9D43-AF55-1461C31631F7}"/>
              </a:ext>
            </a:extLst>
          </p:cNvPr>
          <p:cNvSpPr txBox="1"/>
          <p:nvPr/>
        </p:nvSpPr>
        <p:spPr>
          <a:xfrm>
            <a:off x="609600" y="2743200"/>
            <a:ext cx="3581400" cy="1938992"/>
          </a:xfrm>
          <a:prstGeom prst="rect">
            <a:avLst/>
          </a:prstGeom>
          <a:noFill/>
        </p:spPr>
        <p:txBody>
          <a:bodyPr wrap="square" rtlCol="0">
            <a:spAutoFit/>
          </a:bodyPr>
          <a:lstStyle/>
          <a:p>
            <a:pPr algn="ctr"/>
            <a:r>
              <a:rPr lang="es-US" sz="2000" b="1" dirty="0" smtClean="0">
                <a:solidFill>
                  <a:srgbClr val="00B0F0"/>
                </a:solidFill>
                <a:latin typeface="Arial" panose="020B0604020202020204" pitchFamily="34" charset="0"/>
                <a:cs typeface="Arial" panose="020B0604020202020204" pitchFamily="34" charset="0"/>
              </a:rPr>
              <a:t>SÍ</a:t>
            </a:r>
          </a:p>
          <a:p>
            <a:pPr algn="just"/>
            <a:endParaRPr lang="es-US" sz="2000" b="1" dirty="0" smtClean="0">
              <a:latin typeface="Arial" panose="020B0604020202020204" pitchFamily="34" charset="0"/>
              <a:cs typeface="Arial" panose="020B0604020202020204" pitchFamily="34" charset="0"/>
            </a:endParaRPr>
          </a:p>
          <a:p>
            <a:pPr algn="just"/>
            <a:r>
              <a:rPr lang="es-US" sz="2000" dirty="0">
                <a:latin typeface="Arial" panose="020B0604020202020204" pitchFamily="34" charset="0"/>
                <a:cs typeface="Arial" panose="020B0604020202020204" pitchFamily="34" charset="0"/>
              </a:rPr>
              <a:t>Empaques </a:t>
            </a:r>
            <a:r>
              <a:rPr lang="es-US" sz="2000" dirty="0" smtClean="0">
                <a:latin typeface="Arial" panose="020B0604020202020204" pitchFamily="34" charset="0"/>
                <a:cs typeface="Arial" panose="020B0604020202020204" pitchFamily="34" charset="0"/>
              </a:rPr>
              <a:t>Plásticos</a:t>
            </a:r>
            <a:endParaRPr lang="es-US" sz="2000" b="1" dirty="0" smtClean="0">
              <a:latin typeface="Arial" panose="020B0604020202020204" pitchFamily="34" charset="0"/>
              <a:cs typeface="Arial" panose="020B0604020202020204" pitchFamily="34" charset="0"/>
            </a:endParaRPr>
          </a:p>
          <a:p>
            <a:r>
              <a:rPr lang="es-US" sz="2000" dirty="0" smtClean="0">
                <a:latin typeface="Arial" panose="020B0604020202020204" pitchFamily="34" charset="0"/>
                <a:cs typeface="Arial" panose="020B0604020202020204" pitchFamily="34" charset="0"/>
              </a:rPr>
              <a:t>Botellas de agua, gaseosas, jugos desechables</a:t>
            </a:r>
          </a:p>
          <a:p>
            <a:pPr algn="just"/>
            <a:endParaRPr lang="es-US" sz="2000"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6C5A3785-784A-9D43-AF55-1461C31631F7}"/>
              </a:ext>
            </a:extLst>
          </p:cNvPr>
          <p:cNvSpPr txBox="1"/>
          <p:nvPr/>
        </p:nvSpPr>
        <p:spPr>
          <a:xfrm>
            <a:off x="6781800" y="2743200"/>
            <a:ext cx="3810000" cy="1631216"/>
          </a:xfrm>
          <a:prstGeom prst="rect">
            <a:avLst/>
          </a:prstGeom>
          <a:noFill/>
        </p:spPr>
        <p:txBody>
          <a:bodyPr wrap="square" rtlCol="0">
            <a:spAutoFit/>
          </a:bodyPr>
          <a:lstStyle/>
          <a:p>
            <a:r>
              <a:rPr lang="es-US" sz="2000" b="1" dirty="0" smtClean="0">
                <a:solidFill>
                  <a:srgbClr val="00B0F0"/>
                </a:solidFill>
                <a:latin typeface="Arial" panose="020B0604020202020204" pitchFamily="34" charset="0"/>
                <a:cs typeface="Arial" panose="020B0604020202020204" pitchFamily="34" charset="0"/>
              </a:rPr>
              <a:t>NO</a:t>
            </a:r>
          </a:p>
          <a:p>
            <a:endParaRPr lang="es-US" sz="2000" b="1" dirty="0" smtClean="0">
              <a:latin typeface="Arial" panose="020B0604020202020204" pitchFamily="34" charset="0"/>
              <a:cs typeface="Arial" panose="020B0604020202020204" pitchFamily="34" charset="0"/>
            </a:endParaRPr>
          </a:p>
          <a:p>
            <a:r>
              <a:rPr lang="es-US" sz="2000" dirty="0" smtClean="0">
                <a:latin typeface="Arial" panose="020B0604020202020204" pitchFamily="34" charset="0"/>
                <a:cs typeface="Arial" panose="020B0604020202020204" pitchFamily="34" charset="0"/>
              </a:rPr>
              <a:t>Envases de productos químicos, como venenos</a:t>
            </a:r>
          </a:p>
          <a:p>
            <a:endParaRPr lang="es-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8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8B59A8F4-EF42-F044-91B8-B5B43C5A5806}"/>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6" name="Imagen 6">
            <a:extLst>
              <a:ext uri="{FF2B5EF4-FFF2-40B4-BE49-F238E27FC236}">
                <a16:creationId xmlns:a16="http://schemas.microsoft.com/office/drawing/2014/main" id="{518D9844-8FF1-C14C-846C-4B921AEF8D73}"/>
              </a:ext>
            </a:extLst>
          </p:cNvPr>
          <p:cNvPicPr>
            <a:picLocks noChangeAspect="1"/>
          </p:cNvPicPr>
          <p:nvPr/>
        </p:nvPicPr>
        <p:blipFill>
          <a:blip r:embed="rId3" cstate="print"/>
          <a:srcRect l="38437" r="37188"/>
          <a:stretch>
            <a:fillRect/>
          </a:stretch>
        </p:blipFill>
        <p:spPr>
          <a:xfrm>
            <a:off x="4572000" y="2514600"/>
            <a:ext cx="1981200" cy="3911488"/>
          </a:xfrm>
          <a:prstGeom prst="rect">
            <a:avLst/>
          </a:prstGeom>
        </p:spPr>
      </p:pic>
      <p:sp>
        <p:nvSpPr>
          <p:cNvPr id="9" name="CuadroTexto 8">
            <a:extLst>
              <a:ext uri="{FF2B5EF4-FFF2-40B4-BE49-F238E27FC236}">
                <a16:creationId xmlns:a16="http://schemas.microsoft.com/office/drawing/2014/main" id="{50DAEAAF-9DB0-7C40-BD3C-D7E0ADFBF9A8}"/>
              </a:ext>
            </a:extLst>
          </p:cNvPr>
          <p:cNvSpPr txBox="1"/>
          <p:nvPr/>
        </p:nvSpPr>
        <p:spPr>
          <a:xfrm>
            <a:off x="2971800" y="2057400"/>
            <a:ext cx="5431797" cy="400110"/>
          </a:xfrm>
          <a:prstGeom prst="rect">
            <a:avLst/>
          </a:prstGeom>
          <a:noFill/>
        </p:spPr>
        <p:txBody>
          <a:bodyPr wrap="square" rtlCol="0">
            <a:spAutoFit/>
          </a:bodyPr>
          <a:lstStyle/>
          <a:p>
            <a:pPr algn="ctr"/>
            <a:r>
              <a:rPr lang="es-US" sz="2000" b="1" dirty="0">
                <a:solidFill>
                  <a:schemeClr val="bg1">
                    <a:lumMod val="95000"/>
                  </a:schemeClr>
                </a:solidFill>
                <a:latin typeface="Arial" panose="020B0604020202020204" pitchFamily="34" charset="0"/>
                <a:cs typeface="Arial" panose="020B0604020202020204" pitchFamily="34" charset="0"/>
              </a:rPr>
              <a:t>RECIPIENTE BLANCO: VIDRIOS</a:t>
            </a:r>
          </a:p>
        </p:txBody>
      </p:sp>
      <p:sp>
        <p:nvSpPr>
          <p:cNvPr id="7" name="CuadroTexto 8">
            <a:extLst>
              <a:ext uri="{FF2B5EF4-FFF2-40B4-BE49-F238E27FC236}">
                <a16:creationId xmlns:a16="http://schemas.microsoft.com/office/drawing/2014/main" id="{6C5A3785-784A-9D43-AF55-1461C31631F7}"/>
              </a:ext>
            </a:extLst>
          </p:cNvPr>
          <p:cNvSpPr txBox="1"/>
          <p:nvPr/>
        </p:nvSpPr>
        <p:spPr>
          <a:xfrm>
            <a:off x="609600" y="2743200"/>
            <a:ext cx="3657600" cy="1631216"/>
          </a:xfrm>
          <a:prstGeom prst="rect">
            <a:avLst/>
          </a:prstGeom>
          <a:noFill/>
        </p:spPr>
        <p:txBody>
          <a:bodyPr wrap="square" rtlCol="0">
            <a:spAutoFit/>
          </a:bodyPr>
          <a:lstStyle/>
          <a:p>
            <a:pPr algn="ctr"/>
            <a:r>
              <a:rPr lang="es-US" sz="2000" b="1" dirty="0" smtClean="0">
                <a:solidFill>
                  <a:schemeClr val="bg1">
                    <a:lumMod val="95000"/>
                  </a:schemeClr>
                </a:solidFill>
                <a:latin typeface="Arial" panose="020B0604020202020204" pitchFamily="34" charset="0"/>
                <a:cs typeface="Arial" panose="020B0604020202020204" pitchFamily="34" charset="0"/>
              </a:rPr>
              <a:t>SÍ</a:t>
            </a:r>
          </a:p>
          <a:p>
            <a:endParaRPr lang="es-US" sz="2000" b="1" dirty="0" smtClean="0">
              <a:latin typeface="Arial" panose="020B0604020202020204" pitchFamily="34" charset="0"/>
              <a:cs typeface="Arial" panose="020B0604020202020204" pitchFamily="34" charset="0"/>
            </a:endParaRPr>
          </a:p>
          <a:p>
            <a:r>
              <a:rPr lang="es-US" sz="2000" dirty="0" smtClean="0">
                <a:latin typeface="Arial" panose="020B0604020202020204" pitchFamily="34" charset="0"/>
                <a:cs typeface="Arial" panose="020B0604020202020204" pitchFamily="34" charset="0"/>
              </a:rPr>
              <a:t>Botellas, frascos limpios y sin tapas (Vidrio ámbar, verde y transparente)</a:t>
            </a:r>
            <a:endParaRPr lang="es-US" sz="2000" b="1" dirty="0">
              <a:latin typeface="Arial" panose="020B0604020202020204" pitchFamily="34" charset="0"/>
              <a:cs typeface="Arial" panose="020B0604020202020204" pitchFamily="34" charset="0"/>
            </a:endParaRPr>
          </a:p>
        </p:txBody>
      </p:sp>
      <p:sp>
        <p:nvSpPr>
          <p:cNvPr id="8" name="CuadroTexto 8">
            <a:extLst>
              <a:ext uri="{FF2B5EF4-FFF2-40B4-BE49-F238E27FC236}">
                <a16:creationId xmlns:a16="http://schemas.microsoft.com/office/drawing/2014/main" id="{6C5A3785-784A-9D43-AF55-1461C31631F7}"/>
              </a:ext>
            </a:extLst>
          </p:cNvPr>
          <p:cNvSpPr txBox="1"/>
          <p:nvPr/>
        </p:nvSpPr>
        <p:spPr>
          <a:xfrm>
            <a:off x="6934200" y="2743200"/>
            <a:ext cx="3200400" cy="2246769"/>
          </a:xfrm>
          <a:prstGeom prst="rect">
            <a:avLst/>
          </a:prstGeom>
          <a:noFill/>
        </p:spPr>
        <p:txBody>
          <a:bodyPr wrap="square" rtlCol="0">
            <a:spAutoFit/>
          </a:bodyPr>
          <a:lstStyle/>
          <a:p>
            <a:r>
              <a:rPr lang="es-US" sz="2000" b="1" dirty="0" smtClean="0">
                <a:solidFill>
                  <a:schemeClr val="bg1">
                    <a:lumMod val="95000"/>
                  </a:schemeClr>
                </a:solidFill>
                <a:latin typeface="Arial" panose="020B0604020202020204" pitchFamily="34" charset="0"/>
                <a:cs typeface="Arial" panose="020B0604020202020204" pitchFamily="34" charset="0"/>
              </a:rPr>
              <a:t>NO</a:t>
            </a:r>
          </a:p>
          <a:p>
            <a:endParaRPr lang="es-US" sz="2000" b="1" dirty="0" smtClean="0">
              <a:latin typeface="Arial" panose="020B0604020202020204" pitchFamily="34" charset="0"/>
              <a:cs typeface="Arial" panose="020B0604020202020204" pitchFamily="34" charset="0"/>
            </a:endParaRPr>
          </a:p>
          <a:p>
            <a:r>
              <a:rPr lang="es-US" sz="2000" dirty="0" smtClean="0">
                <a:latin typeface="Arial" panose="020B0604020202020204" pitchFamily="34" charset="0"/>
                <a:cs typeface="Arial" panose="020B0604020202020204" pitchFamily="34" charset="0"/>
              </a:rPr>
              <a:t>Bombillos</a:t>
            </a:r>
          </a:p>
          <a:p>
            <a:r>
              <a:rPr lang="es-US" sz="2000" dirty="0" smtClean="0">
                <a:latin typeface="Arial" panose="020B0604020202020204" pitchFamily="34" charset="0"/>
                <a:cs typeface="Arial" panose="020B0604020202020204" pitchFamily="34" charset="0"/>
              </a:rPr>
              <a:t>Vidrio templado</a:t>
            </a:r>
          </a:p>
          <a:p>
            <a:r>
              <a:rPr lang="es-US" sz="2000" dirty="0" smtClean="0">
                <a:latin typeface="Arial" panose="020B0604020202020204" pitchFamily="34" charset="0"/>
                <a:cs typeface="Arial" panose="020B0604020202020204" pitchFamily="34" charset="0"/>
              </a:rPr>
              <a:t>Vidrio refractario</a:t>
            </a:r>
          </a:p>
          <a:p>
            <a:r>
              <a:rPr lang="es-US" sz="2000" dirty="0" smtClean="0">
                <a:latin typeface="Arial" panose="020B0604020202020204" pitchFamily="34" charset="0"/>
                <a:cs typeface="Arial" panose="020B0604020202020204" pitchFamily="34" charset="0"/>
              </a:rPr>
              <a:t>Tubos de neón</a:t>
            </a:r>
          </a:p>
          <a:p>
            <a:r>
              <a:rPr lang="es-US" sz="2000" dirty="0" smtClean="0">
                <a:latin typeface="Arial" panose="020B0604020202020204" pitchFamily="34" charset="0"/>
                <a:cs typeface="Arial" panose="020B0604020202020204" pitchFamily="34" charset="0"/>
              </a:rPr>
              <a:t>Cerámicas</a:t>
            </a:r>
            <a:endParaRPr lang="es-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61513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A0876200-11EA-A243-845D-C26E4BFE3E00}"/>
              </a:ext>
            </a:extLst>
          </p:cNvPr>
          <p:cNvPicPr>
            <a:picLocks noChangeAspect="1"/>
          </p:cNvPicPr>
          <p:nvPr/>
        </p:nvPicPr>
        <p:blipFill>
          <a:blip r:embed="rId2" cstate="print"/>
          <a:srcRect l="37500" t="17603" r="36250"/>
          <a:stretch>
            <a:fillRect/>
          </a:stretch>
        </p:blipFill>
        <p:spPr>
          <a:xfrm>
            <a:off x="4343400" y="2819400"/>
            <a:ext cx="2133600" cy="3488490"/>
          </a:xfrm>
          <a:prstGeom prst="rect">
            <a:avLst/>
          </a:prstGeom>
        </p:spPr>
      </p:pic>
      <p:pic>
        <p:nvPicPr>
          <p:cNvPr id="7" name="Imagen 8">
            <a:extLst>
              <a:ext uri="{FF2B5EF4-FFF2-40B4-BE49-F238E27FC236}">
                <a16:creationId xmlns:a16="http://schemas.microsoft.com/office/drawing/2014/main" id="{4427F3C1-A328-864A-826B-81CC1D584FF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9" name="CuadroTexto 8">
            <a:extLst>
              <a:ext uri="{FF2B5EF4-FFF2-40B4-BE49-F238E27FC236}">
                <a16:creationId xmlns:a16="http://schemas.microsoft.com/office/drawing/2014/main" id="{5E7E3810-B067-DC4D-9A32-FF530D02730A}"/>
              </a:ext>
            </a:extLst>
          </p:cNvPr>
          <p:cNvSpPr txBox="1"/>
          <p:nvPr/>
        </p:nvSpPr>
        <p:spPr>
          <a:xfrm>
            <a:off x="3048000" y="1981200"/>
            <a:ext cx="5431797" cy="400110"/>
          </a:xfrm>
          <a:prstGeom prst="rect">
            <a:avLst/>
          </a:prstGeom>
          <a:noFill/>
        </p:spPr>
        <p:txBody>
          <a:bodyPr wrap="square" rtlCol="0">
            <a:spAutoFit/>
          </a:bodyPr>
          <a:lstStyle/>
          <a:p>
            <a:pPr algn="ctr"/>
            <a:r>
              <a:rPr lang="es-US" sz="2000" b="1" dirty="0">
                <a:solidFill>
                  <a:schemeClr val="accent4">
                    <a:lumMod val="75000"/>
                  </a:schemeClr>
                </a:solidFill>
                <a:latin typeface="Arial" panose="020B0604020202020204" pitchFamily="34" charset="0"/>
                <a:cs typeface="Arial" panose="020B0604020202020204" pitchFamily="34" charset="0"/>
              </a:rPr>
              <a:t>RECIPIENTE CAFÉ OSCURO: METALES</a:t>
            </a:r>
          </a:p>
        </p:txBody>
      </p:sp>
      <p:sp>
        <p:nvSpPr>
          <p:cNvPr id="5" name="CuadroTexto 8">
            <a:extLst>
              <a:ext uri="{FF2B5EF4-FFF2-40B4-BE49-F238E27FC236}">
                <a16:creationId xmlns:a16="http://schemas.microsoft.com/office/drawing/2014/main" id="{6C5A3785-784A-9D43-AF55-1461C31631F7}"/>
              </a:ext>
            </a:extLst>
          </p:cNvPr>
          <p:cNvSpPr txBox="1"/>
          <p:nvPr/>
        </p:nvSpPr>
        <p:spPr>
          <a:xfrm>
            <a:off x="914400" y="2819400"/>
            <a:ext cx="3048000" cy="1323439"/>
          </a:xfrm>
          <a:prstGeom prst="rect">
            <a:avLst/>
          </a:prstGeom>
          <a:noFill/>
        </p:spPr>
        <p:txBody>
          <a:bodyPr wrap="square" rtlCol="0">
            <a:spAutoFit/>
          </a:bodyPr>
          <a:lstStyle/>
          <a:p>
            <a:pPr algn="ctr"/>
            <a:r>
              <a:rPr lang="es-US" sz="2000" b="1" dirty="0" smtClean="0">
                <a:solidFill>
                  <a:schemeClr val="accent4">
                    <a:lumMod val="75000"/>
                  </a:schemeClr>
                </a:solidFill>
                <a:latin typeface="Arial" panose="020B0604020202020204" pitchFamily="34" charset="0"/>
                <a:cs typeface="Arial" panose="020B0604020202020204" pitchFamily="34" charset="0"/>
              </a:rPr>
              <a:t>SÍ</a:t>
            </a:r>
          </a:p>
          <a:p>
            <a:pPr algn="just"/>
            <a:endParaRPr lang="es-US" sz="2000" b="1" dirty="0" smtClean="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Latas – Gaseosas,</a:t>
            </a:r>
          </a:p>
          <a:p>
            <a:pPr algn="just"/>
            <a:r>
              <a:rPr lang="es-US" sz="2000" dirty="0" smtClean="0">
                <a:latin typeface="Arial" panose="020B0604020202020204" pitchFamily="34" charset="0"/>
                <a:cs typeface="Arial" panose="020B0604020202020204" pitchFamily="34" charset="0"/>
              </a:rPr>
              <a:t>Hojalata -  Enlatados</a:t>
            </a:r>
            <a:endParaRPr lang="es-US" sz="2000" dirty="0">
              <a:latin typeface="Arial" panose="020B0604020202020204" pitchFamily="34" charset="0"/>
              <a:cs typeface="Arial" panose="020B0604020202020204" pitchFamily="34" charset="0"/>
            </a:endParaRPr>
          </a:p>
        </p:txBody>
      </p:sp>
      <p:sp>
        <p:nvSpPr>
          <p:cNvPr id="6" name="CuadroTexto 8">
            <a:extLst>
              <a:ext uri="{FF2B5EF4-FFF2-40B4-BE49-F238E27FC236}">
                <a16:creationId xmlns:a16="http://schemas.microsoft.com/office/drawing/2014/main" id="{6C5A3785-784A-9D43-AF55-1461C31631F7}"/>
              </a:ext>
            </a:extLst>
          </p:cNvPr>
          <p:cNvSpPr txBox="1"/>
          <p:nvPr/>
        </p:nvSpPr>
        <p:spPr>
          <a:xfrm>
            <a:off x="6858000" y="2895600"/>
            <a:ext cx="2438400" cy="1015663"/>
          </a:xfrm>
          <a:prstGeom prst="rect">
            <a:avLst/>
          </a:prstGeom>
          <a:noFill/>
        </p:spPr>
        <p:txBody>
          <a:bodyPr wrap="square" rtlCol="0">
            <a:spAutoFit/>
          </a:bodyPr>
          <a:lstStyle/>
          <a:p>
            <a:r>
              <a:rPr lang="es-US" sz="2000" b="1" dirty="0" smtClean="0">
                <a:solidFill>
                  <a:schemeClr val="accent4">
                    <a:lumMod val="75000"/>
                  </a:schemeClr>
                </a:solidFill>
                <a:latin typeface="Arial" panose="020B0604020202020204" pitchFamily="34" charset="0"/>
                <a:cs typeface="Arial" panose="020B0604020202020204" pitchFamily="34" charset="0"/>
              </a:rPr>
              <a:t>NO</a:t>
            </a:r>
          </a:p>
          <a:p>
            <a:endParaRPr lang="es-US" sz="2000" b="1" dirty="0" smtClean="0">
              <a:latin typeface="Arial" panose="020B0604020202020204" pitchFamily="34" charset="0"/>
              <a:cs typeface="Arial" panose="020B0604020202020204" pitchFamily="34" charset="0"/>
            </a:endParaRPr>
          </a:p>
          <a:p>
            <a:r>
              <a:rPr lang="es-US" sz="2000" dirty="0" smtClean="0">
                <a:latin typeface="Arial" panose="020B0604020202020204" pitchFamily="34" charset="0"/>
                <a:cs typeface="Arial" panose="020B0604020202020204" pitchFamily="34" charset="0"/>
              </a:rPr>
              <a:t>Con líquidos</a:t>
            </a:r>
            <a:endParaRPr lang="es-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809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id="{75D14F74-01E5-7543-AFFC-53C77F70C4A0}"/>
              </a:ext>
            </a:extLst>
          </p:cNvPr>
          <p:cNvPicPr>
            <a:picLocks noChangeAspect="1"/>
          </p:cNvPicPr>
          <p:nvPr/>
        </p:nvPicPr>
        <p:blipFill>
          <a:blip r:embed="rId2" cstate="print"/>
          <a:srcRect r="68125"/>
          <a:stretch>
            <a:fillRect/>
          </a:stretch>
        </p:blipFill>
        <p:spPr>
          <a:xfrm>
            <a:off x="990600" y="1752600"/>
            <a:ext cx="2590800" cy="3897944"/>
          </a:xfrm>
          <a:prstGeom prst="rect">
            <a:avLst/>
          </a:prstGeom>
        </p:spPr>
      </p:pic>
      <p:sp>
        <p:nvSpPr>
          <p:cNvPr id="9" name="CuadroTexto 8">
            <a:extLst>
              <a:ext uri="{FF2B5EF4-FFF2-40B4-BE49-F238E27FC236}">
                <a16:creationId xmlns:a16="http://schemas.microsoft.com/office/drawing/2014/main" id="{39AA0DEF-C899-B64F-BB84-050499019F34}"/>
              </a:ext>
            </a:extLst>
          </p:cNvPr>
          <p:cNvSpPr txBox="1"/>
          <p:nvPr/>
        </p:nvSpPr>
        <p:spPr>
          <a:xfrm>
            <a:off x="2743200" y="1981200"/>
            <a:ext cx="7543800" cy="707886"/>
          </a:xfrm>
          <a:prstGeom prst="rect">
            <a:avLst/>
          </a:prstGeom>
          <a:noFill/>
        </p:spPr>
        <p:txBody>
          <a:bodyPr wrap="square" rtlCol="0">
            <a:spAutoFit/>
          </a:bodyPr>
          <a:lstStyle/>
          <a:p>
            <a:pPr algn="ctr"/>
            <a:r>
              <a:rPr lang="es-US" sz="2000" b="1" dirty="0">
                <a:solidFill>
                  <a:srgbClr val="00B050"/>
                </a:solidFill>
                <a:latin typeface="Arial" panose="020B0604020202020204" pitchFamily="34" charset="0"/>
                <a:cs typeface="Arial" panose="020B0604020202020204" pitchFamily="34" charset="0"/>
              </a:rPr>
              <a:t>RECIPIENTE VERDE: </a:t>
            </a:r>
            <a:r>
              <a:rPr lang="es-US" sz="2000" b="1" dirty="0" smtClean="0">
                <a:solidFill>
                  <a:srgbClr val="00B050"/>
                </a:solidFill>
                <a:latin typeface="Arial" panose="020B0604020202020204" pitchFamily="34" charset="0"/>
                <a:cs typeface="Arial" panose="020B0604020202020204" pitchFamily="34" charset="0"/>
              </a:rPr>
              <a:t>ORDINARIO – INERTES.</a:t>
            </a:r>
          </a:p>
          <a:p>
            <a:pPr algn="ctr"/>
            <a:r>
              <a:rPr lang="es-US" sz="2000" b="1" dirty="0" smtClean="0">
                <a:latin typeface="Arial" panose="020B0604020202020204" pitchFamily="34" charset="0"/>
                <a:cs typeface="Arial" panose="020B0604020202020204" pitchFamily="34" charset="0"/>
              </a:rPr>
              <a:t> </a:t>
            </a:r>
            <a:r>
              <a:rPr lang="es-US" sz="2000" dirty="0" smtClean="0">
                <a:latin typeface="Arial" panose="020B0604020202020204" pitchFamily="34" charset="0"/>
                <a:cs typeface="Arial" panose="020B0604020202020204" pitchFamily="34" charset="0"/>
              </a:rPr>
              <a:t>No se descomponen, no se pueden transformar.</a:t>
            </a:r>
          </a:p>
        </p:txBody>
      </p:sp>
      <p:sp>
        <p:nvSpPr>
          <p:cNvPr id="7" name="CuadroTexto 8">
            <a:extLst>
              <a:ext uri="{FF2B5EF4-FFF2-40B4-BE49-F238E27FC236}">
                <a16:creationId xmlns:a16="http://schemas.microsoft.com/office/drawing/2014/main" id="{6C5A3785-784A-9D43-AF55-1461C31631F7}"/>
              </a:ext>
            </a:extLst>
          </p:cNvPr>
          <p:cNvSpPr txBox="1"/>
          <p:nvPr/>
        </p:nvSpPr>
        <p:spPr>
          <a:xfrm>
            <a:off x="3810000" y="2971800"/>
            <a:ext cx="5867400" cy="2554545"/>
          </a:xfrm>
          <a:prstGeom prst="rect">
            <a:avLst/>
          </a:prstGeom>
          <a:noFill/>
        </p:spPr>
        <p:txBody>
          <a:bodyPr wrap="square" rtlCol="0">
            <a:spAutoFit/>
          </a:bodyPr>
          <a:lstStyle/>
          <a:p>
            <a:pPr algn="just"/>
            <a:r>
              <a:rPr lang="es-US" sz="2000" dirty="0" smtClean="0">
                <a:latin typeface="Arial" panose="020B0604020202020204" pitchFamily="34" charset="0"/>
                <a:cs typeface="Arial" panose="020B0604020202020204" pitchFamily="34" charset="0"/>
              </a:rPr>
              <a:t>Servilletas</a:t>
            </a:r>
          </a:p>
          <a:p>
            <a:pPr algn="just"/>
            <a:r>
              <a:rPr lang="es-US" sz="2000" dirty="0" smtClean="0">
                <a:latin typeface="Arial" panose="020B0604020202020204" pitchFamily="34" charset="0"/>
                <a:cs typeface="Arial" panose="020B0604020202020204" pitchFamily="34" charset="0"/>
              </a:rPr>
              <a:t>Bolsas de mecato</a:t>
            </a:r>
          </a:p>
          <a:p>
            <a:pPr algn="just"/>
            <a:r>
              <a:rPr lang="es-US" sz="2000" dirty="0" err="1" smtClean="0">
                <a:latin typeface="Arial" panose="020B0604020202020204" pitchFamily="34" charset="0"/>
                <a:cs typeface="Arial" panose="020B0604020202020204" pitchFamily="34" charset="0"/>
              </a:rPr>
              <a:t>Icopor</a:t>
            </a:r>
            <a:endParaRPr lang="es-US" sz="2000" dirty="0" smtClean="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Chicles</a:t>
            </a:r>
          </a:p>
          <a:p>
            <a:pPr algn="just"/>
            <a:r>
              <a:rPr lang="es-US" sz="2000" dirty="0" smtClean="0">
                <a:latin typeface="Arial" panose="020B0604020202020204" pitchFamily="34" charset="0"/>
                <a:cs typeface="Arial" panose="020B0604020202020204" pitchFamily="34" charset="0"/>
              </a:rPr>
              <a:t>Papel carbón, espumas</a:t>
            </a:r>
          </a:p>
          <a:p>
            <a:pPr algn="just"/>
            <a:r>
              <a:rPr lang="es-US" sz="2000" dirty="0" smtClean="0">
                <a:latin typeface="Arial" panose="020B0604020202020204" pitchFamily="34" charset="0"/>
                <a:cs typeface="Arial" panose="020B0604020202020204" pitchFamily="34" charset="0"/>
              </a:rPr>
              <a:t>Colillas de cigarrillo</a:t>
            </a:r>
          </a:p>
          <a:p>
            <a:pPr algn="just"/>
            <a:endParaRPr lang="es-US" sz="2000" b="1" dirty="0" smtClean="0">
              <a:latin typeface="Arial" panose="020B0604020202020204" pitchFamily="34" charset="0"/>
              <a:cs typeface="Arial" panose="020B0604020202020204" pitchFamily="34" charset="0"/>
            </a:endParaRPr>
          </a:p>
          <a:p>
            <a:pPr algn="just"/>
            <a:endParaRPr lang="es-US" sz="2000" b="1" dirty="0">
              <a:latin typeface="Arial" panose="020B0604020202020204" pitchFamily="34" charset="0"/>
              <a:cs typeface="Arial" panose="020B0604020202020204" pitchFamily="34" charset="0"/>
            </a:endParaRPr>
          </a:p>
        </p:txBody>
      </p:sp>
      <p:pic>
        <p:nvPicPr>
          <p:cNvPr id="8" name="Imagen 8">
            <a:extLst>
              <a:ext uri="{FF2B5EF4-FFF2-40B4-BE49-F238E27FC236}">
                <a16:creationId xmlns:a16="http://schemas.microsoft.com/office/drawing/2014/main" id="{A42D06F0-5E4E-BF49-9FBC-7A60C5257D8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36685463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22117D0B-312C-5F41-98E3-0349D76AF7C5}"/>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6" name="Imagen 6">
            <a:extLst>
              <a:ext uri="{FF2B5EF4-FFF2-40B4-BE49-F238E27FC236}">
                <a16:creationId xmlns:a16="http://schemas.microsoft.com/office/drawing/2014/main" id="{C69B0CBB-4BE8-2C42-8242-0AAC1C86CDF3}"/>
              </a:ext>
            </a:extLst>
          </p:cNvPr>
          <p:cNvPicPr>
            <a:picLocks noChangeAspect="1"/>
          </p:cNvPicPr>
          <p:nvPr/>
        </p:nvPicPr>
        <p:blipFill>
          <a:blip r:embed="rId3" cstate="print"/>
          <a:srcRect l="7500" r="66250"/>
          <a:stretch>
            <a:fillRect/>
          </a:stretch>
        </p:blipFill>
        <p:spPr>
          <a:xfrm>
            <a:off x="1295400" y="2057400"/>
            <a:ext cx="2133600" cy="3640807"/>
          </a:xfrm>
          <a:prstGeom prst="rect">
            <a:avLst/>
          </a:prstGeom>
        </p:spPr>
      </p:pic>
      <p:sp>
        <p:nvSpPr>
          <p:cNvPr id="9" name="CuadroTexto 8">
            <a:extLst>
              <a:ext uri="{FF2B5EF4-FFF2-40B4-BE49-F238E27FC236}">
                <a16:creationId xmlns:a16="http://schemas.microsoft.com/office/drawing/2014/main" id="{C7510D91-CE5E-BD44-83D6-42E23A2B78A8}"/>
              </a:ext>
            </a:extLst>
          </p:cNvPr>
          <p:cNvSpPr txBox="1"/>
          <p:nvPr/>
        </p:nvSpPr>
        <p:spPr>
          <a:xfrm>
            <a:off x="3433257" y="1951131"/>
            <a:ext cx="5431797" cy="400110"/>
          </a:xfrm>
          <a:prstGeom prst="rect">
            <a:avLst/>
          </a:prstGeom>
          <a:noFill/>
        </p:spPr>
        <p:txBody>
          <a:bodyPr wrap="square" rtlCol="0">
            <a:spAutoFit/>
          </a:bodyPr>
          <a:lstStyle/>
          <a:p>
            <a:pPr algn="ctr"/>
            <a:r>
              <a:rPr lang="es-US" sz="2000" b="1" dirty="0">
                <a:solidFill>
                  <a:schemeClr val="accent3"/>
                </a:solidFill>
                <a:latin typeface="Arial" panose="020B0604020202020204" pitchFamily="34" charset="0"/>
                <a:cs typeface="Arial" panose="020B0604020202020204" pitchFamily="34" charset="0"/>
              </a:rPr>
              <a:t>RECIPIENTE BEIGE: BIODEGRADABLE</a:t>
            </a:r>
          </a:p>
        </p:txBody>
      </p:sp>
      <p:sp>
        <p:nvSpPr>
          <p:cNvPr id="7" name="CuadroTexto 8">
            <a:extLst>
              <a:ext uri="{FF2B5EF4-FFF2-40B4-BE49-F238E27FC236}">
                <a16:creationId xmlns:a16="http://schemas.microsoft.com/office/drawing/2014/main" id="{6C5A3785-784A-9D43-AF55-1461C31631F7}"/>
              </a:ext>
            </a:extLst>
          </p:cNvPr>
          <p:cNvSpPr txBox="1"/>
          <p:nvPr/>
        </p:nvSpPr>
        <p:spPr>
          <a:xfrm>
            <a:off x="3733800" y="2743200"/>
            <a:ext cx="5867400" cy="2554545"/>
          </a:xfrm>
          <a:prstGeom prst="rect">
            <a:avLst/>
          </a:prstGeom>
          <a:noFill/>
        </p:spPr>
        <p:txBody>
          <a:bodyPr wrap="square" rtlCol="0">
            <a:spAutoFit/>
          </a:bodyPr>
          <a:lstStyle/>
          <a:p>
            <a:pPr algn="just"/>
            <a:r>
              <a:rPr lang="es-US" sz="2000" b="1" dirty="0" smtClean="0">
                <a:latin typeface="Arial" panose="020B0604020202020204" pitchFamily="34" charset="0"/>
                <a:cs typeface="Arial" panose="020B0604020202020204" pitchFamily="34" charset="0"/>
              </a:rPr>
              <a:t>Biodegradables: </a:t>
            </a:r>
            <a:r>
              <a:rPr lang="es-US" sz="2000" dirty="0" smtClean="0">
                <a:latin typeface="Arial" panose="020B0604020202020204" pitchFamily="34" charset="0"/>
                <a:cs typeface="Arial" panose="020B0604020202020204" pitchFamily="34" charset="0"/>
              </a:rPr>
              <a:t>Se descomponen fácilmente</a:t>
            </a:r>
          </a:p>
          <a:p>
            <a:pPr algn="just"/>
            <a:endParaRPr lang="es-US" sz="2000" dirty="0" smtClean="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Cáscara de frutas y verduras</a:t>
            </a:r>
          </a:p>
          <a:p>
            <a:pPr algn="just"/>
            <a:r>
              <a:rPr lang="es-US" sz="2000" dirty="0" smtClean="0">
                <a:latin typeface="Arial" panose="020B0604020202020204" pitchFamily="34" charset="0"/>
                <a:cs typeface="Arial" panose="020B0604020202020204" pitchFamily="34" charset="0"/>
              </a:rPr>
              <a:t>Restos de comida</a:t>
            </a:r>
          </a:p>
          <a:p>
            <a:pPr algn="just"/>
            <a:r>
              <a:rPr lang="es-US" sz="2000" dirty="0" smtClean="0">
                <a:latin typeface="Arial" panose="020B0604020202020204" pitchFamily="34" charset="0"/>
                <a:cs typeface="Arial" panose="020B0604020202020204" pitchFamily="34" charset="0"/>
              </a:rPr>
              <a:t>Alimentos descompuestos</a:t>
            </a:r>
          </a:p>
          <a:p>
            <a:pPr algn="just"/>
            <a:r>
              <a:rPr lang="es-US" sz="2000" dirty="0" smtClean="0">
                <a:latin typeface="Arial" panose="020B0604020202020204" pitchFamily="34" charset="0"/>
                <a:cs typeface="Arial" panose="020B0604020202020204" pitchFamily="34" charset="0"/>
              </a:rPr>
              <a:t>Madera</a:t>
            </a:r>
          </a:p>
          <a:p>
            <a:pPr algn="just"/>
            <a:endParaRPr lang="es-US" sz="2000" b="1" dirty="0" smtClean="0">
              <a:latin typeface="Arial" panose="020B0604020202020204" pitchFamily="34" charset="0"/>
              <a:cs typeface="Arial" panose="020B0604020202020204" pitchFamily="34" charset="0"/>
            </a:endParaRPr>
          </a:p>
          <a:p>
            <a:pPr algn="just"/>
            <a:endParaRPr lang="es-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970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1026" name="Picture 2" descr="Resultado de imagen para resolucion 2148 de 2019"/>
          <p:cNvPicPr>
            <a:picLocks noChangeAspect="1" noChangeArrowheads="1"/>
          </p:cNvPicPr>
          <p:nvPr/>
        </p:nvPicPr>
        <p:blipFill>
          <a:blip r:embed="rId3" cstate="print"/>
          <a:srcRect/>
          <a:stretch>
            <a:fillRect/>
          </a:stretch>
        </p:blipFill>
        <p:spPr bwMode="auto">
          <a:xfrm>
            <a:off x="1143000" y="1859339"/>
            <a:ext cx="9068751" cy="4541461"/>
          </a:xfrm>
          <a:prstGeom prst="rect">
            <a:avLst/>
          </a:prstGeom>
          <a:noFill/>
        </p:spPr>
      </p:pic>
      <p:sp>
        <p:nvSpPr>
          <p:cNvPr id="6" name="5 CuadroTexto"/>
          <p:cNvSpPr txBox="1"/>
          <p:nvPr/>
        </p:nvSpPr>
        <p:spPr>
          <a:xfrm>
            <a:off x="4191000" y="762000"/>
            <a:ext cx="4443845" cy="954107"/>
          </a:xfrm>
          <a:prstGeom prst="rect">
            <a:avLst/>
          </a:prstGeom>
          <a:noFill/>
        </p:spPr>
        <p:txBody>
          <a:bodyPr wrap="none" rtlCol="0">
            <a:spAutoFit/>
          </a:bodyPr>
          <a:lstStyle/>
          <a:p>
            <a:r>
              <a:rPr lang="es-CO" sz="2800" b="1" dirty="0" smtClean="0">
                <a:latin typeface="Arial" pitchFamily="34" charset="0"/>
                <a:cs typeface="Arial" pitchFamily="34" charset="0"/>
              </a:rPr>
              <a:t>Resolución 2184 de 2019</a:t>
            </a:r>
          </a:p>
          <a:p>
            <a:r>
              <a:rPr lang="es-CO" sz="2800" b="1" dirty="0" smtClean="0">
                <a:latin typeface="Arial" pitchFamily="34" charset="0"/>
                <a:cs typeface="Arial" pitchFamily="34" charset="0"/>
              </a:rPr>
              <a:t>Resolución 2148 de 2019</a:t>
            </a:r>
            <a:endParaRPr lang="es-CO" sz="2800" b="1" dirty="0">
              <a:latin typeface="Arial" pitchFamily="34" charset="0"/>
              <a:cs typeface="Arial" pitchFamily="34" charset="0"/>
            </a:endParaRPr>
          </a:p>
        </p:txBody>
      </p:sp>
    </p:spTree>
    <p:extLst>
      <p:ext uri="{BB962C8B-B14F-4D97-AF65-F5344CB8AC3E}">
        <p14:creationId xmlns:p14="http://schemas.microsoft.com/office/powerpoint/2010/main" val="4075793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04A1EF-E1C7-804E-921A-007CECD39542}"/>
              </a:ext>
            </a:extLst>
          </p:cNvPr>
          <p:cNvSpPr txBox="1"/>
          <p:nvPr/>
        </p:nvSpPr>
        <p:spPr>
          <a:xfrm>
            <a:off x="1676400" y="2133600"/>
            <a:ext cx="8298465"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TIPS PARA MEJORAR LAS RELACIONES LABORALES</a:t>
            </a:r>
          </a:p>
        </p:txBody>
      </p:sp>
      <p:sp>
        <p:nvSpPr>
          <p:cNvPr id="5" name="CuadroTexto 4">
            <a:extLst>
              <a:ext uri="{FF2B5EF4-FFF2-40B4-BE49-F238E27FC236}">
                <a16:creationId xmlns:a16="http://schemas.microsoft.com/office/drawing/2014/main" id="{6BCCBEB2-4E98-2047-8C85-10D47FE68CAA}"/>
              </a:ext>
            </a:extLst>
          </p:cNvPr>
          <p:cNvSpPr txBox="1"/>
          <p:nvPr/>
        </p:nvSpPr>
        <p:spPr>
          <a:xfrm>
            <a:off x="1219200" y="2819400"/>
            <a:ext cx="9248123" cy="1323439"/>
          </a:xfrm>
          <a:prstGeom prst="rect">
            <a:avLst/>
          </a:prstGeom>
          <a:noFill/>
        </p:spPr>
        <p:txBody>
          <a:bodyPr wrap="square" rtlCol="0">
            <a:spAutoFit/>
          </a:bodyPr>
          <a:lstStyle/>
          <a:p>
            <a:pPr algn="l"/>
            <a:r>
              <a:rPr lang="es-US" sz="2000" dirty="0">
                <a:latin typeface="Arial" panose="020B0604020202020204" pitchFamily="34" charset="0"/>
                <a:cs typeface="Arial" panose="020B0604020202020204" pitchFamily="34" charset="0"/>
              </a:rPr>
              <a:t>SE EFICIENTE: </a:t>
            </a:r>
            <a:endParaRPr lang="es-US" sz="2000" dirty="0" smtClean="0">
              <a:latin typeface="Arial" panose="020B0604020202020204" pitchFamily="34" charset="0"/>
              <a:cs typeface="Arial" panose="020B0604020202020204" pitchFamily="34" charset="0"/>
            </a:endParaRPr>
          </a:p>
          <a:p>
            <a:pPr algn="l"/>
            <a:endParaRPr lang="es-US" sz="2000" b="1" dirty="0">
              <a:latin typeface="Arial" panose="020B0604020202020204" pitchFamily="34" charset="0"/>
              <a:cs typeface="Arial" panose="020B0604020202020204" pitchFamily="34" charset="0"/>
            </a:endParaRPr>
          </a:p>
          <a:p>
            <a:pPr algn="l"/>
            <a:r>
              <a:rPr lang="es-US" sz="2000" dirty="0" smtClean="0">
                <a:latin typeface="Arial" panose="020B0604020202020204" pitchFamily="34" charset="0"/>
                <a:cs typeface="Arial" panose="020B0604020202020204" pitchFamily="34" charset="0"/>
              </a:rPr>
              <a:t>Cumple con tus objetivos, apoya a tus compañeros y siempre busca nuevos proyectos. Esto te ayudará en tu vida laboral y en tus relaciones personales.</a:t>
            </a:r>
            <a:endParaRPr lang="es-US" sz="2000" dirty="0">
              <a:latin typeface="Arial" panose="020B0604020202020204" pitchFamily="34" charset="0"/>
              <a:cs typeface="Arial" panose="020B0604020202020204" pitchFamily="34" charset="0"/>
            </a:endParaRPr>
          </a:p>
        </p:txBody>
      </p:sp>
      <p:pic>
        <p:nvPicPr>
          <p:cNvPr id="2" name="Imagen 8">
            <a:extLst>
              <a:ext uri="{FF2B5EF4-FFF2-40B4-BE49-F238E27FC236}">
                <a16:creationId xmlns:a16="http://schemas.microsoft.com/office/drawing/2014/main" id="{AC8E93D9-8EA1-BE4A-B679-005670240F8D}"/>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6" name="5 Imagen" descr="images.jpg"/>
          <p:cNvPicPr>
            <a:picLocks noChangeAspect="1"/>
          </p:cNvPicPr>
          <p:nvPr/>
        </p:nvPicPr>
        <p:blipFill>
          <a:blip r:embed="rId3" cstate="print"/>
          <a:stretch>
            <a:fillRect/>
          </a:stretch>
        </p:blipFill>
        <p:spPr>
          <a:xfrm>
            <a:off x="3733800" y="4267200"/>
            <a:ext cx="2943225" cy="2286000"/>
          </a:xfrm>
          <a:prstGeom prst="rect">
            <a:avLst/>
          </a:prstGeom>
          <a:ln>
            <a:noFill/>
          </a:ln>
          <a:effectLst>
            <a:softEdge rad="112500"/>
          </a:effectLst>
        </p:spPr>
      </p:pic>
    </p:spTree>
    <p:extLst>
      <p:ext uri="{BB962C8B-B14F-4D97-AF65-F5344CB8AC3E}">
        <p14:creationId xmlns:p14="http://schemas.microsoft.com/office/powerpoint/2010/main" val="3824733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9FAA365-7711-8147-9F6D-D40B972A72A7}"/>
              </a:ext>
            </a:extLst>
          </p:cNvPr>
          <p:cNvSpPr txBox="1"/>
          <p:nvPr/>
        </p:nvSpPr>
        <p:spPr>
          <a:xfrm>
            <a:off x="990600" y="1981200"/>
            <a:ext cx="9296400" cy="584775"/>
          </a:xfrm>
          <a:prstGeom prst="rect">
            <a:avLst/>
          </a:prstGeom>
          <a:noFill/>
        </p:spPr>
        <p:txBody>
          <a:bodyPr wrap="square" rtlCol="0">
            <a:spAutoFit/>
          </a:bodyPr>
          <a:lstStyle/>
          <a:p>
            <a:pPr algn="just"/>
            <a:r>
              <a:rPr lang="es-US" sz="3200" b="1" dirty="0">
                <a:solidFill>
                  <a:srgbClr val="FF0000"/>
                </a:solidFill>
                <a:latin typeface="Arial" panose="020B0604020202020204" pitchFamily="34" charset="0"/>
                <a:cs typeface="Arial" panose="020B0604020202020204" pitchFamily="34" charset="0"/>
              </a:rPr>
              <a:t>TEMA </a:t>
            </a:r>
            <a:r>
              <a:rPr lang="es-US" sz="3200" b="1" dirty="0" smtClean="0">
                <a:solidFill>
                  <a:srgbClr val="FF0000"/>
                </a:solidFill>
                <a:latin typeface="Arial" panose="020B0604020202020204" pitchFamily="34" charset="0"/>
                <a:cs typeface="Arial" panose="020B0604020202020204" pitchFamily="34" charset="0"/>
              </a:rPr>
              <a:t>5. </a:t>
            </a:r>
            <a:r>
              <a:rPr lang="es-US" sz="3200" b="1" dirty="0">
                <a:solidFill>
                  <a:srgbClr val="FF0000"/>
                </a:solidFill>
                <a:latin typeface="Arial" panose="020B0604020202020204" pitchFamily="34" charset="0"/>
                <a:cs typeface="Arial" panose="020B0604020202020204" pitchFamily="34" charset="0"/>
              </a:rPr>
              <a:t>BIOSEGURIDAD Y USO DE LOS </a:t>
            </a:r>
            <a:r>
              <a:rPr lang="es-US" sz="3200" b="1" dirty="0" smtClean="0">
                <a:solidFill>
                  <a:srgbClr val="FF0000"/>
                </a:solidFill>
                <a:latin typeface="Arial" panose="020B0604020202020204" pitchFamily="34" charset="0"/>
                <a:cs typeface="Arial" panose="020B0604020202020204" pitchFamily="34" charset="0"/>
              </a:rPr>
              <a:t>EPP</a:t>
            </a:r>
          </a:p>
        </p:txBody>
      </p:sp>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CuadroTexto 4">
            <a:extLst>
              <a:ext uri="{FF2B5EF4-FFF2-40B4-BE49-F238E27FC236}">
                <a16:creationId xmlns:a16="http://schemas.microsoft.com/office/drawing/2014/main" id="{43EB4011-D4FF-C249-8D63-72120380EA43}"/>
              </a:ext>
            </a:extLst>
          </p:cNvPr>
          <p:cNvSpPr txBox="1"/>
          <p:nvPr/>
        </p:nvSpPr>
        <p:spPr>
          <a:xfrm>
            <a:off x="1447800" y="3276600"/>
            <a:ext cx="8763000" cy="1323439"/>
          </a:xfrm>
          <a:prstGeom prst="rect">
            <a:avLst/>
          </a:prstGeom>
          <a:noFill/>
        </p:spPr>
        <p:txBody>
          <a:bodyPr wrap="square" rtlCol="0">
            <a:spAutoFit/>
          </a:bodyPr>
          <a:lstStyle/>
          <a:p>
            <a:pPr algn="just"/>
            <a:r>
              <a:rPr lang="es-US" sz="2000" b="1" dirty="0" smtClean="0">
                <a:latin typeface="Arial" panose="020B0604020202020204" pitchFamily="34" charset="0"/>
                <a:cs typeface="Arial" panose="020B0604020202020204" pitchFamily="34" charset="0"/>
              </a:rPr>
              <a:t>BIOSEGURIDAD</a:t>
            </a:r>
            <a:endParaRPr lang="es-US" sz="2000" b="1" dirty="0">
              <a:latin typeface="Arial" panose="020B0604020202020204" pitchFamily="34" charset="0"/>
              <a:cs typeface="Arial" panose="020B0604020202020204" pitchFamily="34" charset="0"/>
            </a:endParaRPr>
          </a:p>
          <a:p>
            <a:pPr algn="just"/>
            <a:endParaRPr lang="es-US" sz="2000" b="1" dirty="0">
              <a:latin typeface="Arial" panose="020B0604020202020204" pitchFamily="34" charset="0"/>
              <a:cs typeface="Arial" panose="020B0604020202020204" pitchFamily="34" charset="0"/>
            </a:endParaRPr>
          </a:p>
          <a:p>
            <a:pPr algn="just"/>
            <a:r>
              <a:rPr lang="es-CO" sz="2000" dirty="0" smtClean="0">
                <a:latin typeface="Arial" pitchFamily="34" charset="0"/>
                <a:cs typeface="Arial" pitchFamily="34" charset="0"/>
              </a:rPr>
              <a:t>	Conjunto de medidas preventivas que tienen por objeto minimizar el factor de riesgo que pueda llegar a afectar la salud, el medio ambiente.</a:t>
            </a:r>
            <a:endParaRPr lang="es-US" sz="2000" dirty="0">
              <a:latin typeface="Arial" pitchFamily="34" charset="0"/>
              <a:cs typeface="Arial" pitchFamily="34" charset="0"/>
            </a:endParaRPr>
          </a:p>
        </p:txBody>
      </p:sp>
      <p:sp>
        <p:nvSpPr>
          <p:cNvPr id="6" name="Rectángulo 19"/>
          <p:cNvSpPr/>
          <p:nvPr/>
        </p:nvSpPr>
        <p:spPr>
          <a:xfrm>
            <a:off x="9144656" y="6248400"/>
            <a:ext cx="2361544" cy="276999"/>
          </a:xfrm>
          <a:prstGeom prst="rect">
            <a:avLst/>
          </a:prstGeom>
        </p:spPr>
        <p:txBody>
          <a:bodyPr wrap="none">
            <a:spAutoFit/>
          </a:bodyPr>
          <a:lstStyle/>
          <a:p>
            <a:pPr algn="r"/>
            <a:r>
              <a:rPr lang="es-CO" sz="1200" i="1" dirty="0">
                <a:latin typeface="Arial" pitchFamily="34" charset="0"/>
                <a:cs typeface="Arial" pitchFamily="34" charset="0"/>
              </a:rPr>
              <a:t>FUENTE: Decreto </a:t>
            </a:r>
            <a:r>
              <a:rPr lang="es-CO" sz="1200" i="1" dirty="0" smtClean="0">
                <a:latin typeface="Arial" pitchFamily="34" charset="0"/>
                <a:cs typeface="Arial" pitchFamily="34" charset="0"/>
              </a:rPr>
              <a:t>351 </a:t>
            </a:r>
            <a:r>
              <a:rPr lang="es-CO" sz="1200" i="1" dirty="0">
                <a:latin typeface="Arial" pitchFamily="34" charset="0"/>
                <a:cs typeface="Arial" pitchFamily="34" charset="0"/>
              </a:rPr>
              <a:t>de </a:t>
            </a:r>
            <a:r>
              <a:rPr lang="es-CO" sz="1200" i="1" dirty="0" smtClean="0">
                <a:latin typeface="Arial" pitchFamily="34" charset="0"/>
                <a:cs typeface="Arial" pitchFamily="34" charset="0"/>
              </a:rPr>
              <a:t>2014</a:t>
            </a:r>
            <a:r>
              <a:rPr lang="es-CO" sz="1200" dirty="0" smtClean="0">
                <a:latin typeface="Arial" pitchFamily="34" charset="0"/>
                <a:cs typeface="Arial" pitchFamily="34" charset="0"/>
              </a:rPr>
              <a:t> </a:t>
            </a:r>
            <a:endParaRPr lang="es-CO" sz="1200" dirty="0">
              <a:latin typeface="Arial" pitchFamily="34" charset="0"/>
              <a:cs typeface="Arial" pitchFamily="34" charset="0"/>
            </a:endParaRPr>
          </a:p>
        </p:txBody>
      </p:sp>
    </p:spTree>
    <p:extLst>
      <p:ext uri="{BB962C8B-B14F-4D97-AF65-F5344CB8AC3E}">
        <p14:creationId xmlns:p14="http://schemas.microsoft.com/office/powerpoint/2010/main" val="3223635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F73089F2-26FE-134E-ABCD-667CCEBACAF2}"/>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CuadroTexto 5">
            <a:extLst>
              <a:ext uri="{FF2B5EF4-FFF2-40B4-BE49-F238E27FC236}">
                <a16:creationId xmlns:a16="http://schemas.microsoft.com/office/drawing/2014/main" id="{F3A8C152-B3B7-6540-B638-418915810238}"/>
              </a:ext>
            </a:extLst>
          </p:cNvPr>
          <p:cNvSpPr txBox="1"/>
          <p:nvPr/>
        </p:nvSpPr>
        <p:spPr>
          <a:xfrm>
            <a:off x="1185975" y="2057400"/>
            <a:ext cx="8696212" cy="1508105"/>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ELEMENTOS DE PROTECCIÓN PERSONAL</a:t>
            </a:r>
          </a:p>
          <a:p>
            <a:pPr algn="just"/>
            <a:endParaRPr lang="es-US" sz="3200" b="1" dirty="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(EPP) es prevenir el contacto con el agente infeccioso creando una barrera entre este y el personal que labora en las áreas de salud.</a:t>
            </a:r>
            <a:endParaRPr lang="es-US" sz="2000" dirty="0">
              <a:latin typeface="Arial" panose="020B0604020202020204" pitchFamily="34" charset="0"/>
              <a:cs typeface="Arial" panose="020B0604020202020204" pitchFamily="34" charset="0"/>
            </a:endParaRPr>
          </a:p>
        </p:txBody>
      </p:sp>
      <p:pic>
        <p:nvPicPr>
          <p:cNvPr id="4" name="3 Imagen" descr="desktop_7d8e1b4d-4485-471a-b334-5ec417eb6e7e.png"/>
          <p:cNvPicPr>
            <a:picLocks noChangeAspect="1"/>
          </p:cNvPicPr>
          <p:nvPr/>
        </p:nvPicPr>
        <p:blipFill>
          <a:blip r:embed="rId3" cstate="print"/>
          <a:stretch>
            <a:fillRect/>
          </a:stretch>
        </p:blipFill>
        <p:spPr>
          <a:xfrm>
            <a:off x="5867400" y="3886200"/>
            <a:ext cx="2447562" cy="2567934"/>
          </a:xfrm>
          <a:prstGeom prst="rect">
            <a:avLst/>
          </a:prstGeom>
        </p:spPr>
      </p:pic>
      <p:pic>
        <p:nvPicPr>
          <p:cNvPr id="7" name="Imagen 9">
            <a:extLst>
              <a:ext uri="{FF2B5EF4-FFF2-40B4-BE49-F238E27FC236}">
                <a16:creationId xmlns:a16="http://schemas.microsoft.com/office/drawing/2014/main" id="{2343BB9D-1D68-6C4A-B912-81FA486C5E02}"/>
              </a:ext>
            </a:extLst>
          </p:cNvPr>
          <p:cNvPicPr>
            <a:picLocks noChangeAspect="1"/>
          </p:cNvPicPr>
          <p:nvPr/>
        </p:nvPicPr>
        <p:blipFill rotWithShape="1">
          <a:blip r:embed="rId4" cstate="print"/>
          <a:srcRect l="5452" t="25763" b="-1"/>
          <a:stretch/>
        </p:blipFill>
        <p:spPr>
          <a:xfrm>
            <a:off x="1371600" y="4114800"/>
            <a:ext cx="4267200" cy="2307804"/>
          </a:xfrm>
          <a:prstGeom prst="rect">
            <a:avLst/>
          </a:prstGeom>
        </p:spPr>
      </p:pic>
    </p:spTree>
    <p:extLst>
      <p:ext uri="{BB962C8B-B14F-4D97-AF65-F5344CB8AC3E}">
        <p14:creationId xmlns:p14="http://schemas.microsoft.com/office/powerpoint/2010/main" val="24065462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8">
            <a:extLst>
              <a:ext uri="{FF2B5EF4-FFF2-40B4-BE49-F238E27FC236}">
                <a16:creationId xmlns:a16="http://schemas.microsoft.com/office/drawing/2014/main" id="{7451FD4A-0C5F-FA44-8ABA-F1B8017B4F2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12" name="Diagrama de flujo: proceso alternativo 11">
            <a:extLst>
              <a:ext uri="{FF2B5EF4-FFF2-40B4-BE49-F238E27FC236}">
                <a16:creationId xmlns:a16="http://schemas.microsoft.com/office/drawing/2014/main" id="{5CCF8E46-3841-C841-BE6C-C51714C51841}"/>
              </a:ext>
            </a:extLst>
          </p:cNvPr>
          <p:cNvSpPr/>
          <p:nvPr/>
        </p:nvSpPr>
        <p:spPr>
          <a:xfrm>
            <a:off x="1714500" y="2190751"/>
            <a:ext cx="5738813" cy="2143124"/>
          </a:xfrm>
          <a:prstGeom prst="flowChartAlternateProces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1" name="CuadroTexto 10">
            <a:extLst>
              <a:ext uri="{FF2B5EF4-FFF2-40B4-BE49-F238E27FC236}">
                <a16:creationId xmlns:a16="http://schemas.microsoft.com/office/drawing/2014/main" id="{92F7C0AE-5FE3-1C4B-AF8A-0583F493D8F4}"/>
              </a:ext>
            </a:extLst>
          </p:cNvPr>
          <p:cNvSpPr txBox="1"/>
          <p:nvPr/>
        </p:nvSpPr>
        <p:spPr>
          <a:xfrm>
            <a:off x="1982390" y="2397849"/>
            <a:ext cx="5018485" cy="1323439"/>
          </a:xfrm>
          <a:prstGeom prst="rect">
            <a:avLst/>
          </a:prstGeom>
          <a:noFill/>
        </p:spPr>
        <p:txBody>
          <a:bodyPr wrap="square" rtlCol="0">
            <a:spAutoFit/>
          </a:bodyPr>
          <a:lstStyle/>
          <a:p>
            <a:pPr algn="just"/>
            <a:r>
              <a:rPr lang="es-US" sz="2000" dirty="0">
                <a:latin typeface="Arial" panose="020B0604020202020204" pitchFamily="34" charset="0"/>
                <a:cs typeface="Arial" panose="020B0604020202020204" pitchFamily="34" charset="0"/>
              </a:rPr>
              <a:t>El uso de los EPP no reemplaza un adecuado lavado de manos ni las técnicas de desinfección antes y después de haber utilizado estos.</a:t>
            </a:r>
          </a:p>
        </p:txBody>
      </p:sp>
      <p:pic>
        <p:nvPicPr>
          <p:cNvPr id="13" name="Imagen 13">
            <a:extLst>
              <a:ext uri="{FF2B5EF4-FFF2-40B4-BE49-F238E27FC236}">
                <a16:creationId xmlns:a16="http://schemas.microsoft.com/office/drawing/2014/main" id="{266833F4-26DF-E343-8DE2-55C36DEE883B}"/>
              </a:ext>
            </a:extLst>
          </p:cNvPr>
          <p:cNvPicPr>
            <a:picLocks noChangeAspect="1"/>
          </p:cNvPicPr>
          <p:nvPr/>
        </p:nvPicPr>
        <p:blipFill>
          <a:blip r:embed="rId3" cstate="print"/>
          <a:stretch>
            <a:fillRect/>
          </a:stretch>
        </p:blipFill>
        <p:spPr>
          <a:xfrm>
            <a:off x="6453188" y="3626038"/>
            <a:ext cx="3464448" cy="1660337"/>
          </a:xfrm>
          <a:prstGeom prst="rect">
            <a:avLst/>
          </a:prstGeom>
          <a:effectLst>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27369721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2" t="24215" r="-2" b="26743"/>
          <a:stretch/>
        </p:blipFill>
        <p:spPr>
          <a:xfrm>
            <a:off x="3172808" y="430924"/>
            <a:ext cx="6128846" cy="6011435"/>
          </a:xfrm>
          <a:prstGeom prst="rect">
            <a:avLst/>
          </a:prstGeom>
        </p:spPr>
      </p:pic>
      <p:pic>
        <p:nvPicPr>
          <p:cNvPr id="4" name="Imagen 8">
            <a:extLst>
              <a:ext uri="{FF2B5EF4-FFF2-40B4-BE49-F238E27FC236}">
                <a16:creationId xmlns:a16="http://schemas.microsoft.com/office/drawing/2014/main" id="{EE08B5B0-8670-4C4D-B5A8-BCC05C84C3DB}"/>
              </a:ext>
            </a:extLst>
          </p:cNvPr>
          <p:cNvPicPr>
            <a:picLocks noChangeAspect="1"/>
          </p:cNvPicPr>
          <p:nvPr/>
        </p:nvPicPr>
        <p:blipFill>
          <a:blip r:embed="rId3" cstate="print"/>
          <a:stretch>
            <a:fillRect/>
          </a:stretch>
        </p:blipFill>
        <p:spPr>
          <a:xfrm>
            <a:off x="7567451" y="5526712"/>
            <a:ext cx="1587059" cy="789527"/>
          </a:xfrm>
          <a:prstGeom prst="rect">
            <a:avLst/>
          </a:prstGeom>
        </p:spPr>
      </p:pic>
    </p:spTree>
    <p:extLst>
      <p:ext uri="{BB962C8B-B14F-4D97-AF65-F5344CB8AC3E}">
        <p14:creationId xmlns:p14="http://schemas.microsoft.com/office/powerpoint/2010/main" val="3587532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B0524C-5EAF-3D43-AAF4-59448B8CF560}"/>
              </a:ext>
            </a:extLst>
          </p:cNvPr>
          <p:cNvSpPr txBox="1"/>
          <p:nvPr/>
        </p:nvSpPr>
        <p:spPr>
          <a:xfrm>
            <a:off x="5185675" y="2514600"/>
            <a:ext cx="1828800" cy="1828800"/>
          </a:xfrm>
          <a:prstGeom prst="rect">
            <a:avLst/>
          </a:prstGeom>
          <a:noFill/>
        </p:spPr>
        <p:txBody>
          <a:bodyPr wrap="square" rtlCol="0">
            <a:spAutoFit/>
          </a:bodyPr>
          <a:lstStyle/>
          <a:p>
            <a:pPr algn="l"/>
            <a:endParaRPr lang="es-US"/>
          </a:p>
        </p:txBody>
      </p:sp>
      <p:pic>
        <p:nvPicPr>
          <p:cNvPr id="3" name="Imagen 4">
            <a:extLst>
              <a:ext uri="{FF2B5EF4-FFF2-40B4-BE49-F238E27FC236}">
                <a16:creationId xmlns:a16="http://schemas.microsoft.com/office/drawing/2014/main" id="{A4515C44-5E3A-7D49-8A26-6830420D0B3E}"/>
              </a:ext>
            </a:extLst>
          </p:cNvPr>
          <p:cNvPicPr>
            <a:picLocks noChangeAspect="1"/>
          </p:cNvPicPr>
          <p:nvPr/>
        </p:nvPicPr>
        <p:blipFill>
          <a:blip r:embed="rId2" cstate="print"/>
          <a:srcRect l="57187" t="61806" r="7188"/>
          <a:stretch>
            <a:fillRect/>
          </a:stretch>
        </p:blipFill>
        <p:spPr>
          <a:xfrm>
            <a:off x="6477000" y="3886200"/>
            <a:ext cx="2895600" cy="1752600"/>
          </a:xfrm>
          <a:prstGeom prst="rect">
            <a:avLst/>
          </a:prstGeom>
        </p:spPr>
      </p:pic>
      <p:pic>
        <p:nvPicPr>
          <p:cNvPr id="7" name="Imagen 6">
            <a:extLst>
              <a:ext uri="{FF2B5EF4-FFF2-40B4-BE49-F238E27FC236}">
                <a16:creationId xmlns:a16="http://schemas.microsoft.com/office/drawing/2014/main" id="{FD852587-B467-B64F-B32A-3987BEC1FF47}"/>
              </a:ext>
            </a:extLst>
          </p:cNvPr>
          <p:cNvPicPr>
            <a:picLocks noChangeAspect="1"/>
          </p:cNvPicPr>
          <p:nvPr/>
        </p:nvPicPr>
        <p:blipFill>
          <a:blip r:embed="rId3" cstate="print"/>
          <a:stretch>
            <a:fillRect/>
          </a:stretch>
        </p:blipFill>
        <p:spPr>
          <a:xfrm>
            <a:off x="1014641" y="720292"/>
            <a:ext cx="2418616" cy="1283583"/>
          </a:xfrm>
          <a:prstGeom prst="rect">
            <a:avLst/>
          </a:prstGeom>
        </p:spPr>
      </p:pic>
      <p:sp>
        <p:nvSpPr>
          <p:cNvPr id="6" name="Rectángulo 10">
            <a:extLst>
              <a:ext uri="{FF2B5EF4-FFF2-40B4-BE49-F238E27FC236}">
                <a16:creationId xmlns:a16="http://schemas.microsoft.com/office/drawing/2014/main" id="{6C0BCB54-F399-BF4E-80E4-FDCF6E741A16}"/>
              </a:ext>
            </a:extLst>
          </p:cNvPr>
          <p:cNvSpPr/>
          <p:nvPr/>
        </p:nvSpPr>
        <p:spPr>
          <a:xfrm>
            <a:off x="1371600" y="2362200"/>
            <a:ext cx="4572000" cy="2286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Se han identificado numerosos gérmenes entre la </a:t>
            </a:r>
            <a:r>
              <a:rPr lang="es-US" sz="2000" b="1" i="1" dirty="0" smtClean="0">
                <a:solidFill>
                  <a:schemeClr val="tx1"/>
                </a:solidFill>
                <a:latin typeface="Arial" panose="020B0604020202020204" pitchFamily="34" charset="0"/>
                <a:cs typeface="Arial" panose="020B0604020202020204" pitchFamily="34" charset="0"/>
              </a:rPr>
              <a:t>flora transitoria </a:t>
            </a:r>
            <a:r>
              <a:rPr lang="es-US" sz="2000" dirty="0" smtClean="0">
                <a:solidFill>
                  <a:schemeClr val="tx1"/>
                </a:solidFill>
                <a:latin typeface="Arial" panose="020B0604020202020204" pitchFamily="34" charset="0"/>
                <a:cs typeface="Arial" panose="020B0604020202020204" pitchFamily="34" charset="0"/>
              </a:rPr>
              <a:t>de las manos de los trabajadores de áreas de salud.</a:t>
            </a:r>
            <a:endParaRPr lang="es-US" sz="2000" dirty="0">
              <a:solidFill>
                <a:schemeClr val="tx1"/>
              </a:solidFill>
              <a:latin typeface="Arial" panose="020B0604020202020204" pitchFamily="34" charset="0"/>
              <a:cs typeface="Arial" panose="020B0604020202020204" pitchFamily="34" charset="0"/>
            </a:endParaRPr>
          </a:p>
        </p:txBody>
      </p:sp>
      <p:sp>
        <p:nvSpPr>
          <p:cNvPr id="10" name="9 Flecha izquierda y arriba"/>
          <p:cNvSpPr/>
          <p:nvPr/>
        </p:nvSpPr>
        <p:spPr>
          <a:xfrm rot="16200000">
            <a:off x="6438900" y="2705100"/>
            <a:ext cx="1066800" cy="11430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7 Rectángulo"/>
          <p:cNvSpPr/>
          <p:nvPr/>
        </p:nvSpPr>
        <p:spPr>
          <a:xfrm>
            <a:off x="4266597" y="1600200"/>
            <a:ext cx="2820003" cy="400110"/>
          </a:xfrm>
          <a:prstGeom prst="rect">
            <a:avLst/>
          </a:prstGeom>
        </p:spPr>
        <p:txBody>
          <a:bodyPr wrap="none">
            <a:spAutoFit/>
          </a:bodyPr>
          <a:lstStyle/>
          <a:p>
            <a:pPr algn="ctr"/>
            <a:r>
              <a:rPr lang="es-US" sz="2000" b="1" dirty="0" smtClean="0">
                <a:latin typeface="Arial" panose="020B0604020202020204" pitchFamily="34" charset="0"/>
                <a:cs typeface="Arial" panose="020B0604020202020204" pitchFamily="34" charset="0"/>
              </a:rPr>
              <a:t>MICROORGANISMOS</a:t>
            </a:r>
            <a:endParaRPr lang="es-CO" sz="2000" dirty="0"/>
          </a:p>
        </p:txBody>
      </p:sp>
    </p:spTree>
    <p:extLst>
      <p:ext uri="{BB962C8B-B14F-4D97-AF65-F5344CB8AC3E}">
        <p14:creationId xmlns:p14="http://schemas.microsoft.com/office/powerpoint/2010/main" val="40224120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62A3280-34F1-804A-B982-23AA45120E06}"/>
              </a:ext>
            </a:extLst>
          </p:cNvPr>
          <p:cNvPicPr>
            <a:picLocks noChangeAspect="1"/>
          </p:cNvPicPr>
          <p:nvPr/>
        </p:nvPicPr>
        <p:blipFill>
          <a:blip r:embed="rId2" cstate="print"/>
          <a:stretch>
            <a:fillRect/>
          </a:stretch>
        </p:blipFill>
        <p:spPr>
          <a:xfrm>
            <a:off x="1014641" y="720292"/>
            <a:ext cx="2418616" cy="1283583"/>
          </a:xfrm>
          <a:prstGeom prst="rect">
            <a:avLst/>
          </a:prstGeom>
        </p:spPr>
      </p:pic>
      <p:sp>
        <p:nvSpPr>
          <p:cNvPr id="4" name="Rectángulo 10">
            <a:extLst>
              <a:ext uri="{FF2B5EF4-FFF2-40B4-BE49-F238E27FC236}">
                <a16:creationId xmlns:a16="http://schemas.microsoft.com/office/drawing/2014/main" id="{6C0BCB54-F399-BF4E-80E4-FDCF6E741A16}"/>
              </a:ext>
            </a:extLst>
          </p:cNvPr>
          <p:cNvSpPr/>
          <p:nvPr/>
        </p:nvSpPr>
        <p:spPr>
          <a:xfrm>
            <a:off x="3124200" y="2286000"/>
            <a:ext cx="4572000" cy="1828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La flora residente está formada por los residentes permanentes, poco patogénicos, de las causas más profundas de la piel. </a:t>
            </a:r>
            <a:endParaRPr lang="es-US" sz="2000" dirty="0">
              <a:solidFill>
                <a:schemeClr val="tx1"/>
              </a:solidFill>
              <a:latin typeface="Arial" panose="020B0604020202020204" pitchFamily="34" charset="0"/>
              <a:cs typeface="Arial" panose="020B0604020202020204" pitchFamily="34" charset="0"/>
            </a:endParaRPr>
          </a:p>
        </p:txBody>
      </p:sp>
      <p:sp>
        <p:nvSpPr>
          <p:cNvPr id="7" name="6 Flecha abajo"/>
          <p:cNvSpPr/>
          <p:nvPr/>
        </p:nvSpPr>
        <p:spPr>
          <a:xfrm>
            <a:off x="5334000" y="42672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7 Elipse"/>
          <p:cNvSpPr/>
          <p:nvPr/>
        </p:nvSpPr>
        <p:spPr>
          <a:xfrm>
            <a:off x="3429000" y="5029200"/>
            <a:ext cx="4038600" cy="1676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smtClean="0">
                <a:latin typeface="Arial" pitchFamily="34" charset="0"/>
                <a:cs typeface="Arial" pitchFamily="34" charset="0"/>
              </a:rPr>
              <a:t>Estos microorganismos causan infección sólo cuando se interrumpe una barrera normal.</a:t>
            </a:r>
            <a:endParaRPr lang="es-CO" sz="2000" dirty="0">
              <a:latin typeface="Arial" pitchFamily="34" charset="0"/>
              <a:cs typeface="Arial" pitchFamily="34" charset="0"/>
            </a:endParaRPr>
          </a:p>
        </p:txBody>
      </p:sp>
      <p:sp>
        <p:nvSpPr>
          <p:cNvPr id="6" name="5 Rectángulo"/>
          <p:cNvSpPr/>
          <p:nvPr/>
        </p:nvSpPr>
        <p:spPr>
          <a:xfrm>
            <a:off x="3886200" y="1600200"/>
            <a:ext cx="2820003" cy="400110"/>
          </a:xfrm>
          <a:prstGeom prst="rect">
            <a:avLst/>
          </a:prstGeom>
        </p:spPr>
        <p:txBody>
          <a:bodyPr wrap="none">
            <a:spAutoFit/>
          </a:bodyPr>
          <a:lstStyle/>
          <a:p>
            <a:pPr algn="ctr"/>
            <a:r>
              <a:rPr lang="es-US" sz="2000" b="1" dirty="0" smtClean="0">
                <a:latin typeface="Arial" panose="020B0604020202020204" pitchFamily="34" charset="0"/>
                <a:cs typeface="Arial" panose="020B0604020202020204" pitchFamily="34" charset="0"/>
              </a:rPr>
              <a:t>MICROORGANISMOS</a:t>
            </a:r>
            <a:endParaRPr lang="es-CO" sz="2000" dirty="0"/>
          </a:p>
        </p:txBody>
      </p:sp>
    </p:spTree>
    <p:extLst>
      <p:ext uri="{BB962C8B-B14F-4D97-AF65-F5344CB8AC3E}">
        <p14:creationId xmlns:p14="http://schemas.microsoft.com/office/powerpoint/2010/main" val="32460809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3581400" y="2057400"/>
            <a:ext cx="3587264" cy="369332"/>
          </a:xfrm>
          <a:prstGeom prst="rect">
            <a:avLst/>
          </a:prstGeom>
        </p:spPr>
        <p:txBody>
          <a:bodyPr wrap="none">
            <a:spAutoFit/>
          </a:bodyPr>
          <a:lstStyle/>
          <a:p>
            <a:r>
              <a:rPr lang="es-US" dirty="0" smtClean="0">
                <a:latin typeface="Arial" panose="020B0604020202020204" pitchFamily="34" charset="0"/>
                <a:cs typeface="Arial" panose="020B0604020202020204" pitchFamily="34" charset="0"/>
              </a:rPr>
              <a:t>TIPOS DE LAVADO DE MANOS </a:t>
            </a:r>
            <a:endParaRPr lang="es-CO" dirty="0"/>
          </a:p>
        </p:txBody>
      </p:sp>
      <p:sp>
        <p:nvSpPr>
          <p:cNvPr id="13" name="12 Rectángulo redondeado"/>
          <p:cNvSpPr/>
          <p:nvPr/>
        </p:nvSpPr>
        <p:spPr>
          <a:xfrm>
            <a:off x="1066800" y="2514600"/>
            <a:ext cx="3505200" cy="3124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r>
              <a:rPr lang="es-CO" sz="2000" b="1" dirty="0" smtClean="0">
                <a:solidFill>
                  <a:schemeClr val="tx1"/>
                </a:solidFill>
                <a:latin typeface="Arial" pitchFamily="34" charset="0"/>
                <a:cs typeface="Arial" pitchFamily="34" charset="0"/>
              </a:rPr>
              <a:t>Lavado de manos rutinario o social</a:t>
            </a:r>
            <a:endParaRPr lang="es-CO" sz="2000" b="1" dirty="0">
              <a:solidFill>
                <a:schemeClr val="tx1"/>
              </a:solidFill>
              <a:latin typeface="Arial" pitchFamily="34" charset="0"/>
              <a:cs typeface="Arial" pitchFamily="34" charset="0"/>
            </a:endParaRPr>
          </a:p>
        </p:txBody>
      </p:sp>
      <p:sp>
        <p:nvSpPr>
          <p:cNvPr id="14" name="13 Rectángulo redondeado"/>
          <p:cNvSpPr/>
          <p:nvPr/>
        </p:nvSpPr>
        <p:spPr>
          <a:xfrm>
            <a:off x="5867400" y="2514600"/>
            <a:ext cx="3505200" cy="3124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endParaRPr lang="es-CO" sz="2000" dirty="0" smtClean="0">
              <a:solidFill>
                <a:schemeClr val="tx1"/>
              </a:solidFill>
              <a:latin typeface="Arial" pitchFamily="34" charset="0"/>
              <a:cs typeface="Arial" pitchFamily="34" charset="0"/>
            </a:endParaRPr>
          </a:p>
          <a:p>
            <a:pPr algn="ctr"/>
            <a:r>
              <a:rPr lang="es-CO" sz="2000" b="1" dirty="0" smtClean="0">
                <a:solidFill>
                  <a:schemeClr val="tx1"/>
                </a:solidFill>
                <a:latin typeface="Arial" pitchFamily="34" charset="0"/>
                <a:cs typeface="Arial" pitchFamily="34" charset="0"/>
              </a:rPr>
              <a:t>Lavado de manos clínico o antiséptico </a:t>
            </a:r>
            <a:endParaRPr lang="es-CO" sz="2000" b="1" dirty="0">
              <a:solidFill>
                <a:schemeClr val="tx1"/>
              </a:solidFill>
              <a:latin typeface="Arial" pitchFamily="34" charset="0"/>
              <a:cs typeface="Arial" pitchFamily="34" charset="0"/>
            </a:endParaRPr>
          </a:p>
        </p:txBody>
      </p:sp>
      <p:pic>
        <p:nvPicPr>
          <p:cNvPr id="15" name="14 Imagen" descr="lavado-manos-medio-hospitalario.jpg"/>
          <p:cNvPicPr>
            <a:picLocks noChangeAspect="1"/>
          </p:cNvPicPr>
          <p:nvPr/>
        </p:nvPicPr>
        <p:blipFill>
          <a:blip r:embed="rId2" cstate="print"/>
          <a:stretch>
            <a:fillRect/>
          </a:stretch>
        </p:blipFill>
        <p:spPr>
          <a:xfrm>
            <a:off x="1524000" y="2743199"/>
            <a:ext cx="2590800" cy="1981201"/>
          </a:xfrm>
          <a:prstGeom prst="rect">
            <a:avLst/>
          </a:prstGeom>
          <a:ln>
            <a:noFill/>
          </a:ln>
          <a:effectLst>
            <a:softEdge rad="112500"/>
          </a:effectLst>
        </p:spPr>
      </p:pic>
      <p:pic>
        <p:nvPicPr>
          <p:cNvPr id="16" name="15 Imagen" descr="qui.jpg"/>
          <p:cNvPicPr>
            <a:picLocks noChangeAspect="1"/>
          </p:cNvPicPr>
          <p:nvPr/>
        </p:nvPicPr>
        <p:blipFill>
          <a:blip r:embed="rId3" cstate="print"/>
          <a:stretch>
            <a:fillRect/>
          </a:stretch>
        </p:blipFill>
        <p:spPr>
          <a:xfrm>
            <a:off x="6324600" y="2819400"/>
            <a:ext cx="2590800" cy="1847850"/>
          </a:xfrm>
          <a:prstGeom prst="rect">
            <a:avLst/>
          </a:prstGeom>
          <a:ln>
            <a:noFill/>
          </a:ln>
          <a:effectLst>
            <a:softEdge rad="112500"/>
          </a:effectLst>
        </p:spPr>
      </p:pic>
      <p:pic>
        <p:nvPicPr>
          <p:cNvPr id="11" name="Imagen 8">
            <a:extLst>
              <a:ext uri="{FF2B5EF4-FFF2-40B4-BE49-F238E27FC236}">
                <a16:creationId xmlns:a16="http://schemas.microsoft.com/office/drawing/2014/main" id="{E70C3E44-F762-944D-A962-3AF482D2EACA}"/>
              </a:ext>
            </a:extLst>
          </p:cNvPr>
          <p:cNvPicPr>
            <a:picLocks noChangeAspect="1"/>
          </p:cNvPicPr>
          <p:nvPr/>
        </p:nvPicPr>
        <p:blipFill>
          <a:blip r:embed="rId4" cstate="print"/>
          <a:stretch>
            <a:fillRect/>
          </a:stretch>
        </p:blipFill>
        <p:spPr>
          <a:xfrm>
            <a:off x="1014641" y="709027"/>
            <a:ext cx="2418616" cy="1283583"/>
          </a:xfrm>
          <a:prstGeom prst="rect">
            <a:avLst/>
          </a:prstGeom>
        </p:spPr>
      </p:pic>
      <p:sp>
        <p:nvSpPr>
          <p:cNvPr id="7" name="CuadroTexto 6">
            <a:extLst>
              <a:ext uri="{FF2B5EF4-FFF2-40B4-BE49-F238E27FC236}">
                <a16:creationId xmlns:a16="http://schemas.microsoft.com/office/drawing/2014/main" id="{6E9E4254-CA48-0C4F-B9F6-D4632600E9FB}"/>
              </a:ext>
            </a:extLst>
          </p:cNvPr>
          <p:cNvSpPr txBox="1"/>
          <p:nvPr/>
        </p:nvSpPr>
        <p:spPr>
          <a:xfrm>
            <a:off x="914400" y="1524000"/>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PROTOCOLOS DE BIOSEGURIDAD</a:t>
            </a:r>
          </a:p>
        </p:txBody>
      </p:sp>
    </p:spTree>
    <p:extLst>
      <p:ext uri="{BB962C8B-B14F-4D97-AF65-F5344CB8AC3E}">
        <p14:creationId xmlns:p14="http://schemas.microsoft.com/office/powerpoint/2010/main" val="11314124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8">
            <a:extLst>
              <a:ext uri="{FF2B5EF4-FFF2-40B4-BE49-F238E27FC236}">
                <a16:creationId xmlns:a16="http://schemas.microsoft.com/office/drawing/2014/main" id="{E70C3E44-F762-944D-A962-3AF482D2EAC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CuadroTexto 6">
            <a:extLst>
              <a:ext uri="{FF2B5EF4-FFF2-40B4-BE49-F238E27FC236}">
                <a16:creationId xmlns:a16="http://schemas.microsoft.com/office/drawing/2014/main" id="{08CD7097-81A6-3C4F-A95C-9F56213348AD}"/>
              </a:ext>
            </a:extLst>
          </p:cNvPr>
          <p:cNvSpPr txBox="1"/>
          <p:nvPr/>
        </p:nvSpPr>
        <p:spPr>
          <a:xfrm>
            <a:off x="2743200" y="1120914"/>
            <a:ext cx="5638800" cy="707886"/>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Procedimiento para el lavado de manos Clínico o Antiséptico</a:t>
            </a:r>
            <a:endParaRPr lang="es-US" sz="2000" b="1" dirty="0">
              <a:latin typeface="Arial" panose="020B0604020202020204" pitchFamily="34" charset="0"/>
              <a:cs typeface="Arial" panose="020B0604020202020204" pitchFamily="34" charset="0"/>
            </a:endParaRPr>
          </a:p>
        </p:txBody>
      </p:sp>
      <p:sp>
        <p:nvSpPr>
          <p:cNvPr id="6" name="object 2"/>
          <p:cNvSpPr/>
          <p:nvPr/>
        </p:nvSpPr>
        <p:spPr>
          <a:xfrm>
            <a:off x="2362200" y="1869232"/>
            <a:ext cx="6705600" cy="476016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77934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6">
            <a:extLst>
              <a:ext uri="{FF2B5EF4-FFF2-40B4-BE49-F238E27FC236}">
                <a16:creationId xmlns:a16="http://schemas.microsoft.com/office/drawing/2014/main" id="{08CD7097-81A6-3C4F-A95C-9F56213348AD}"/>
              </a:ext>
            </a:extLst>
          </p:cNvPr>
          <p:cNvSpPr txBox="1"/>
          <p:nvPr/>
        </p:nvSpPr>
        <p:spPr>
          <a:xfrm>
            <a:off x="2743200" y="1752600"/>
            <a:ext cx="5638800" cy="400110"/>
          </a:xfrm>
          <a:prstGeom prst="rect">
            <a:avLst/>
          </a:prstGeom>
          <a:noFill/>
        </p:spPr>
        <p:txBody>
          <a:bodyPr wrap="square" rtlCol="0">
            <a:spAutoFit/>
          </a:bodyPr>
          <a:lstStyle/>
          <a:p>
            <a:pPr algn="ctr"/>
            <a:r>
              <a:rPr lang="es-US" sz="2000" dirty="0" smtClean="0">
                <a:latin typeface="Arial" panose="020B0604020202020204" pitchFamily="34" charset="0"/>
                <a:cs typeface="Arial" panose="020B0604020202020204" pitchFamily="34" charset="0"/>
              </a:rPr>
              <a:t>Procedimiento y Precauciones </a:t>
            </a:r>
            <a:endParaRPr lang="es-US" sz="20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0F9BD5DE-4126-D849-ACE7-C17149289E69}"/>
              </a:ext>
            </a:extLst>
          </p:cNvPr>
          <p:cNvSpPr txBox="1"/>
          <p:nvPr/>
        </p:nvSpPr>
        <p:spPr>
          <a:xfrm>
            <a:off x="1219200" y="1295400"/>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PROTOCOLOS DE BIOSEGURIDAD</a:t>
            </a:r>
          </a:p>
        </p:txBody>
      </p:sp>
      <p:pic>
        <p:nvPicPr>
          <p:cNvPr id="9" name="8 Imagen" descr="5_momentos_manos.png"/>
          <p:cNvPicPr>
            <a:picLocks noChangeAspect="1"/>
          </p:cNvPicPr>
          <p:nvPr/>
        </p:nvPicPr>
        <p:blipFill>
          <a:blip r:embed="rId2" cstate="print"/>
          <a:stretch>
            <a:fillRect/>
          </a:stretch>
        </p:blipFill>
        <p:spPr>
          <a:xfrm>
            <a:off x="3048000" y="2209800"/>
            <a:ext cx="5486400" cy="4419599"/>
          </a:xfrm>
          <a:prstGeom prst="rect">
            <a:avLst/>
          </a:prstGeom>
        </p:spPr>
      </p:pic>
      <p:pic>
        <p:nvPicPr>
          <p:cNvPr id="6" name="Imagen 8">
            <a:extLst>
              <a:ext uri="{FF2B5EF4-FFF2-40B4-BE49-F238E27FC236}">
                <a16:creationId xmlns:a16="http://schemas.microsoft.com/office/drawing/2014/main" id="{E70C3E44-F762-944D-A962-3AF482D2EAC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0213103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C6F56FC-3CE0-8E45-9770-8D32B04F20A1}"/>
              </a:ext>
            </a:extLst>
          </p:cNvPr>
          <p:cNvSpPr txBox="1"/>
          <p:nvPr/>
        </p:nvSpPr>
        <p:spPr>
          <a:xfrm>
            <a:off x="2514600" y="1504890"/>
            <a:ext cx="5131594"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USO DE LOS GUANTES</a:t>
            </a:r>
          </a:p>
        </p:txBody>
      </p:sp>
      <p:pic>
        <p:nvPicPr>
          <p:cNvPr id="10" name="Imagen 8">
            <a:extLst>
              <a:ext uri="{FF2B5EF4-FFF2-40B4-BE49-F238E27FC236}">
                <a16:creationId xmlns:a16="http://schemas.microsoft.com/office/drawing/2014/main" id="{7451FD4A-0C5F-FA44-8ABA-F1B8017B4F2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14" name="Rectángulo: esquinas redondeadas 14">
            <a:extLst>
              <a:ext uri="{FF2B5EF4-FFF2-40B4-BE49-F238E27FC236}">
                <a16:creationId xmlns:a16="http://schemas.microsoft.com/office/drawing/2014/main" id="{2B0F656E-728F-EE4D-B352-C5C124AE00E1}"/>
              </a:ext>
            </a:extLst>
          </p:cNvPr>
          <p:cNvSpPr/>
          <p:nvPr/>
        </p:nvSpPr>
        <p:spPr>
          <a:xfrm>
            <a:off x="838201" y="2286000"/>
            <a:ext cx="3124200" cy="3200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Se debe usar guantes para todo procedimiento que implique contacto con:</a:t>
            </a:r>
            <a:endParaRPr lang="es-US" sz="2000" dirty="0">
              <a:solidFill>
                <a:schemeClr val="tx1"/>
              </a:solidFill>
              <a:latin typeface="Arial" panose="020B0604020202020204" pitchFamily="34" charset="0"/>
              <a:cs typeface="Arial" panose="020B0604020202020204" pitchFamily="34" charset="0"/>
            </a:endParaRPr>
          </a:p>
        </p:txBody>
      </p:sp>
      <p:sp>
        <p:nvSpPr>
          <p:cNvPr id="15" name="14 Flecha derecha"/>
          <p:cNvSpPr/>
          <p:nvPr/>
        </p:nvSpPr>
        <p:spPr>
          <a:xfrm>
            <a:off x="4495800" y="2438400"/>
            <a:ext cx="1760801" cy="232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Diagrama de flujo: proceso alternativo 11">
            <a:extLst>
              <a:ext uri="{FF2B5EF4-FFF2-40B4-BE49-F238E27FC236}">
                <a16:creationId xmlns:a16="http://schemas.microsoft.com/office/drawing/2014/main" id="{7ABC2871-608F-0640-85CD-C3A668EA852F}"/>
              </a:ext>
            </a:extLst>
          </p:cNvPr>
          <p:cNvSpPr/>
          <p:nvPr/>
        </p:nvSpPr>
        <p:spPr>
          <a:xfrm>
            <a:off x="6400800" y="2209800"/>
            <a:ext cx="3048000" cy="590626"/>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Sangre y otros fluidos corporales</a:t>
            </a:r>
            <a:endParaRPr lang="es-US" sz="2000" dirty="0">
              <a:solidFill>
                <a:schemeClr val="tx1"/>
              </a:solidFill>
              <a:latin typeface="Arial" panose="020B0604020202020204" pitchFamily="34" charset="0"/>
              <a:cs typeface="Arial" panose="020B0604020202020204" pitchFamily="34" charset="0"/>
            </a:endParaRPr>
          </a:p>
        </p:txBody>
      </p:sp>
      <p:sp>
        <p:nvSpPr>
          <p:cNvPr id="17" name="Diagrama de flujo: proceso alternativo 11">
            <a:extLst>
              <a:ext uri="{FF2B5EF4-FFF2-40B4-BE49-F238E27FC236}">
                <a16:creationId xmlns:a16="http://schemas.microsoft.com/office/drawing/2014/main" id="{7ABC2871-608F-0640-85CD-C3A668EA852F}"/>
              </a:ext>
            </a:extLst>
          </p:cNvPr>
          <p:cNvSpPr/>
          <p:nvPr/>
        </p:nvSpPr>
        <p:spPr>
          <a:xfrm>
            <a:off x="6400800" y="3219374"/>
            <a:ext cx="3048000" cy="590626"/>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Superficies contaminadas</a:t>
            </a:r>
            <a:endParaRPr lang="es-US" sz="2000" dirty="0">
              <a:solidFill>
                <a:schemeClr val="tx1"/>
              </a:solidFill>
              <a:latin typeface="Arial" panose="020B0604020202020204" pitchFamily="34" charset="0"/>
              <a:cs typeface="Arial" panose="020B0604020202020204" pitchFamily="34" charset="0"/>
            </a:endParaRPr>
          </a:p>
        </p:txBody>
      </p:sp>
      <p:sp>
        <p:nvSpPr>
          <p:cNvPr id="18" name="17 Flecha derecha"/>
          <p:cNvSpPr/>
          <p:nvPr/>
        </p:nvSpPr>
        <p:spPr>
          <a:xfrm>
            <a:off x="4495800" y="3348655"/>
            <a:ext cx="1760801" cy="232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18 Flecha derecha"/>
          <p:cNvSpPr/>
          <p:nvPr/>
        </p:nvSpPr>
        <p:spPr>
          <a:xfrm>
            <a:off x="4495800" y="4191000"/>
            <a:ext cx="1760801" cy="232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Diagrama de flujo: proceso alternativo 11">
            <a:extLst>
              <a:ext uri="{FF2B5EF4-FFF2-40B4-BE49-F238E27FC236}">
                <a16:creationId xmlns:a16="http://schemas.microsoft.com/office/drawing/2014/main" id="{7ABC2871-608F-0640-85CD-C3A668EA852F}"/>
              </a:ext>
            </a:extLst>
          </p:cNvPr>
          <p:cNvSpPr/>
          <p:nvPr/>
        </p:nvSpPr>
        <p:spPr>
          <a:xfrm>
            <a:off x="6400800" y="4114800"/>
            <a:ext cx="3048000" cy="590626"/>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Recolección de Residuos</a:t>
            </a:r>
            <a:endParaRPr lang="es-US" sz="2000" dirty="0">
              <a:solidFill>
                <a:schemeClr val="tx1"/>
              </a:solidFill>
              <a:latin typeface="Arial" panose="020B0604020202020204" pitchFamily="34" charset="0"/>
              <a:cs typeface="Arial" panose="020B0604020202020204" pitchFamily="34" charset="0"/>
            </a:endParaRPr>
          </a:p>
        </p:txBody>
      </p:sp>
      <p:sp>
        <p:nvSpPr>
          <p:cNvPr id="21" name="Diagrama de flujo: proceso alternativo 11">
            <a:extLst>
              <a:ext uri="{FF2B5EF4-FFF2-40B4-BE49-F238E27FC236}">
                <a16:creationId xmlns:a16="http://schemas.microsoft.com/office/drawing/2014/main" id="{7ABC2871-608F-0640-85CD-C3A668EA852F}"/>
              </a:ext>
            </a:extLst>
          </p:cNvPr>
          <p:cNvSpPr/>
          <p:nvPr/>
        </p:nvSpPr>
        <p:spPr>
          <a:xfrm>
            <a:off x="6400800" y="5029200"/>
            <a:ext cx="3048000" cy="590626"/>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Uso de implementos de Aseo</a:t>
            </a:r>
            <a:endParaRPr lang="es-US" sz="2000" dirty="0">
              <a:solidFill>
                <a:schemeClr val="tx1"/>
              </a:solidFill>
              <a:latin typeface="Arial" panose="020B0604020202020204" pitchFamily="34" charset="0"/>
              <a:cs typeface="Arial" panose="020B0604020202020204" pitchFamily="34" charset="0"/>
            </a:endParaRPr>
          </a:p>
        </p:txBody>
      </p:sp>
      <p:sp>
        <p:nvSpPr>
          <p:cNvPr id="22" name="21 Flecha derecha"/>
          <p:cNvSpPr/>
          <p:nvPr/>
        </p:nvSpPr>
        <p:spPr>
          <a:xfrm>
            <a:off x="4495800" y="5029200"/>
            <a:ext cx="1760801" cy="232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260754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83F687F-E3C9-7543-A7F4-6EE647A66EBE}"/>
              </a:ext>
            </a:extLst>
          </p:cNvPr>
          <p:cNvSpPr txBox="1"/>
          <p:nvPr/>
        </p:nvSpPr>
        <p:spPr>
          <a:xfrm>
            <a:off x="1600200" y="1981200"/>
            <a:ext cx="8184369"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TIPS PARA MEJORAR LAS RELACIONES LABORALES</a:t>
            </a:r>
            <a:endParaRPr lang="es-US" sz="2000" dirty="0"/>
          </a:p>
        </p:txBody>
      </p:sp>
      <p:sp>
        <p:nvSpPr>
          <p:cNvPr id="6" name="CuadroTexto 5">
            <a:extLst>
              <a:ext uri="{FF2B5EF4-FFF2-40B4-BE49-F238E27FC236}">
                <a16:creationId xmlns:a16="http://schemas.microsoft.com/office/drawing/2014/main" id="{0B08C19F-E742-EA43-AE9E-4A02DD8349E0}"/>
              </a:ext>
            </a:extLst>
          </p:cNvPr>
          <p:cNvSpPr txBox="1"/>
          <p:nvPr/>
        </p:nvSpPr>
        <p:spPr>
          <a:xfrm>
            <a:off x="1447800" y="2590800"/>
            <a:ext cx="8184368" cy="1938992"/>
          </a:xfrm>
          <a:prstGeom prst="rect">
            <a:avLst/>
          </a:prstGeom>
          <a:noFill/>
        </p:spPr>
        <p:txBody>
          <a:bodyPr wrap="square" rtlCol="0">
            <a:spAutoFit/>
          </a:bodyPr>
          <a:lstStyle/>
          <a:p>
            <a:pPr algn="just"/>
            <a:r>
              <a:rPr lang="es-US" sz="2000" dirty="0">
                <a:latin typeface="Arial" panose="020B0604020202020204" pitchFamily="34" charset="0"/>
                <a:cs typeface="Arial" panose="020B0604020202020204" pitchFamily="34" charset="0"/>
              </a:rPr>
              <a:t>BUEN EJEMPLO</a:t>
            </a:r>
            <a:r>
              <a:rPr lang="es-US" sz="2000" dirty="0" smtClean="0">
                <a:latin typeface="Arial" panose="020B0604020202020204" pitchFamily="34" charset="0"/>
                <a:cs typeface="Arial" panose="020B0604020202020204" pitchFamily="34" charset="0"/>
              </a:rPr>
              <a:t>:</a:t>
            </a:r>
          </a:p>
          <a:p>
            <a:pPr algn="just"/>
            <a:endParaRPr lang="es-US" sz="2000" b="1" dirty="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Mantén una actitud equilibrada con tus compañeros. Así podrás transmitir la importancia de tener unas buenas relaciones tanto laborales como personales.</a:t>
            </a:r>
          </a:p>
          <a:p>
            <a:pPr algn="l"/>
            <a:endParaRPr lang="es-US" sz="2000" b="1" dirty="0">
              <a:latin typeface="Arial" panose="020B0604020202020204" pitchFamily="34" charset="0"/>
              <a:cs typeface="Arial" panose="020B0604020202020204" pitchFamily="34" charset="0"/>
            </a:endParaRPr>
          </a:p>
        </p:txBody>
      </p:sp>
      <p:pic>
        <p:nvPicPr>
          <p:cNvPr id="2" name="Imagen 8">
            <a:extLst>
              <a:ext uri="{FF2B5EF4-FFF2-40B4-BE49-F238E27FC236}">
                <a16:creationId xmlns:a16="http://schemas.microsoft.com/office/drawing/2014/main" id="{D9871178-0EA3-2040-A9CD-0ACBB35068C3}"/>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7" name="6 Imagen" descr="clima-organizacional.jpg"/>
          <p:cNvPicPr>
            <a:picLocks noChangeAspect="1"/>
          </p:cNvPicPr>
          <p:nvPr/>
        </p:nvPicPr>
        <p:blipFill>
          <a:blip r:embed="rId3" cstate="print"/>
          <a:stretch>
            <a:fillRect/>
          </a:stretch>
        </p:blipFill>
        <p:spPr>
          <a:xfrm>
            <a:off x="3886200" y="4343400"/>
            <a:ext cx="2771775" cy="1844490"/>
          </a:xfrm>
          <a:prstGeom prst="rect">
            <a:avLst/>
          </a:prstGeom>
          <a:ln>
            <a:noFill/>
          </a:ln>
          <a:effectLst>
            <a:softEdge rad="112500"/>
          </a:effectLst>
        </p:spPr>
      </p:pic>
    </p:spTree>
    <p:extLst>
      <p:ext uri="{BB962C8B-B14F-4D97-AF65-F5344CB8AC3E}">
        <p14:creationId xmlns:p14="http://schemas.microsoft.com/office/powerpoint/2010/main" val="1681500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E9E4254-CA48-0C4F-B9F6-D4632600E9FB}"/>
              </a:ext>
            </a:extLst>
          </p:cNvPr>
          <p:cNvSpPr txBox="1"/>
          <p:nvPr/>
        </p:nvSpPr>
        <p:spPr>
          <a:xfrm>
            <a:off x="1295400" y="1524000"/>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PROTOCOLOS DE BIOSEGURIDAD</a:t>
            </a:r>
          </a:p>
        </p:txBody>
      </p:sp>
      <p:sp>
        <p:nvSpPr>
          <p:cNvPr id="6" name="Rectángulo 10">
            <a:extLst>
              <a:ext uri="{FF2B5EF4-FFF2-40B4-BE49-F238E27FC236}">
                <a16:creationId xmlns:a16="http://schemas.microsoft.com/office/drawing/2014/main" id="{6C0BCB54-F399-BF4E-80E4-FDCF6E741A16}"/>
              </a:ext>
            </a:extLst>
          </p:cNvPr>
          <p:cNvSpPr/>
          <p:nvPr/>
        </p:nvSpPr>
        <p:spPr>
          <a:xfrm>
            <a:off x="1524000" y="2362200"/>
            <a:ext cx="3886200" cy="1905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Maneje con estricta precaución elementos cortopunzantes.</a:t>
            </a:r>
            <a:endParaRPr lang="es-US" sz="2000" dirty="0">
              <a:solidFill>
                <a:schemeClr val="tx1"/>
              </a:solidFill>
              <a:latin typeface="Arial" panose="020B0604020202020204" pitchFamily="34" charset="0"/>
              <a:cs typeface="Arial" panose="020B0604020202020204" pitchFamily="34" charset="0"/>
            </a:endParaRPr>
          </a:p>
        </p:txBody>
      </p:sp>
      <p:pic>
        <p:nvPicPr>
          <p:cNvPr id="8" name="7 Imagen" descr="indexb.jpg"/>
          <p:cNvPicPr>
            <a:picLocks noChangeAspect="1"/>
          </p:cNvPicPr>
          <p:nvPr/>
        </p:nvPicPr>
        <p:blipFill>
          <a:blip r:embed="rId2" cstate="print"/>
          <a:stretch>
            <a:fillRect/>
          </a:stretch>
        </p:blipFill>
        <p:spPr>
          <a:xfrm>
            <a:off x="5334000" y="4114800"/>
            <a:ext cx="2924175" cy="1743075"/>
          </a:xfrm>
          <a:prstGeom prst="rect">
            <a:avLst/>
          </a:prstGeom>
          <a:ln>
            <a:noFill/>
          </a:ln>
          <a:effectLst>
            <a:softEdge rad="112500"/>
          </a:effectLst>
        </p:spPr>
      </p:pic>
      <p:pic>
        <p:nvPicPr>
          <p:cNvPr id="9" name="Imagen 8">
            <a:extLst>
              <a:ext uri="{FF2B5EF4-FFF2-40B4-BE49-F238E27FC236}">
                <a16:creationId xmlns:a16="http://schemas.microsoft.com/office/drawing/2014/main" id="{E70C3E44-F762-944D-A962-3AF482D2EAC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28397129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DC15B603-6E31-1248-8BAA-AA2222B37C23}"/>
              </a:ext>
            </a:extLst>
          </p:cNvPr>
          <p:cNvSpPr/>
          <p:nvPr/>
        </p:nvSpPr>
        <p:spPr>
          <a:xfrm>
            <a:off x="7610475" y="1992610"/>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1" name="Elipse 10">
            <a:extLst>
              <a:ext uri="{FF2B5EF4-FFF2-40B4-BE49-F238E27FC236}">
                <a16:creationId xmlns:a16="http://schemas.microsoft.com/office/drawing/2014/main" id="{354279E6-0A81-0B46-A48C-7A1958AAD9C1}"/>
              </a:ext>
            </a:extLst>
          </p:cNvPr>
          <p:cNvSpPr/>
          <p:nvPr/>
        </p:nvSpPr>
        <p:spPr>
          <a:xfrm>
            <a:off x="2752725" y="1992610"/>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13" name="Imagen 8">
            <a:extLst>
              <a:ext uri="{FF2B5EF4-FFF2-40B4-BE49-F238E27FC236}">
                <a16:creationId xmlns:a16="http://schemas.microsoft.com/office/drawing/2014/main" id="{61A962A3-476D-9B4C-825B-2A5CBE0E4D15}"/>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17" name="Elipse 16">
            <a:extLst>
              <a:ext uri="{FF2B5EF4-FFF2-40B4-BE49-F238E27FC236}">
                <a16:creationId xmlns:a16="http://schemas.microsoft.com/office/drawing/2014/main" id="{0A63B409-8513-F74A-9358-7E81AC2797F2}"/>
              </a:ext>
            </a:extLst>
          </p:cNvPr>
          <p:cNvSpPr/>
          <p:nvPr/>
        </p:nvSpPr>
        <p:spPr>
          <a:xfrm>
            <a:off x="5054407" y="2506662"/>
            <a:ext cx="2062668"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US" sz="2000" b="1">
                <a:solidFill>
                  <a:schemeClr val="tx1"/>
                </a:solidFill>
                <a:latin typeface="Arial" panose="020B0604020202020204" pitchFamily="34" charset="0"/>
                <a:cs typeface="Arial" panose="020B0604020202020204" pitchFamily="34" charset="0"/>
              </a:rPr>
              <a:t>TIPOS DE GUANTES</a:t>
            </a:r>
          </a:p>
        </p:txBody>
      </p:sp>
      <p:sp>
        <p:nvSpPr>
          <p:cNvPr id="19" name="Elipse 18">
            <a:extLst>
              <a:ext uri="{FF2B5EF4-FFF2-40B4-BE49-F238E27FC236}">
                <a16:creationId xmlns:a16="http://schemas.microsoft.com/office/drawing/2014/main" id="{BC064474-F748-9D49-9915-B4B8C7CBA123}"/>
              </a:ext>
            </a:extLst>
          </p:cNvPr>
          <p:cNvSpPr/>
          <p:nvPr/>
        </p:nvSpPr>
        <p:spPr>
          <a:xfrm>
            <a:off x="2518857" y="4284959"/>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Elipse 20">
            <a:extLst>
              <a:ext uri="{FF2B5EF4-FFF2-40B4-BE49-F238E27FC236}">
                <a16:creationId xmlns:a16="http://schemas.microsoft.com/office/drawing/2014/main" id="{E79B8C73-9AF7-B242-8891-FF16613C7F58}"/>
              </a:ext>
            </a:extLst>
          </p:cNvPr>
          <p:cNvSpPr/>
          <p:nvPr/>
        </p:nvSpPr>
        <p:spPr>
          <a:xfrm>
            <a:off x="5181600" y="4492624"/>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3" name="Elipse 22">
            <a:extLst>
              <a:ext uri="{FF2B5EF4-FFF2-40B4-BE49-F238E27FC236}">
                <a16:creationId xmlns:a16="http://schemas.microsoft.com/office/drawing/2014/main" id="{FD7935DA-A730-7942-9C0D-C0BFD6BE8C13}"/>
              </a:ext>
            </a:extLst>
          </p:cNvPr>
          <p:cNvSpPr/>
          <p:nvPr/>
        </p:nvSpPr>
        <p:spPr>
          <a:xfrm>
            <a:off x="7610475" y="4343400"/>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CuadroTexto 23">
            <a:extLst>
              <a:ext uri="{FF2B5EF4-FFF2-40B4-BE49-F238E27FC236}">
                <a16:creationId xmlns:a16="http://schemas.microsoft.com/office/drawing/2014/main" id="{2B3E4173-6080-7045-BC33-06BF2A7112DF}"/>
              </a:ext>
            </a:extLst>
          </p:cNvPr>
          <p:cNvSpPr txBox="1"/>
          <p:nvPr/>
        </p:nvSpPr>
        <p:spPr>
          <a:xfrm>
            <a:off x="710372" y="2372986"/>
            <a:ext cx="1971169"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NITRILO</a:t>
            </a:r>
          </a:p>
        </p:txBody>
      </p:sp>
      <p:sp>
        <p:nvSpPr>
          <p:cNvPr id="28" name="CuadroTexto 27">
            <a:extLst>
              <a:ext uri="{FF2B5EF4-FFF2-40B4-BE49-F238E27FC236}">
                <a16:creationId xmlns:a16="http://schemas.microsoft.com/office/drawing/2014/main" id="{02F653FC-68E4-EF48-B257-C7CE9A89ED91}"/>
              </a:ext>
            </a:extLst>
          </p:cNvPr>
          <p:cNvSpPr txBox="1"/>
          <p:nvPr/>
        </p:nvSpPr>
        <p:spPr>
          <a:xfrm>
            <a:off x="8869869" y="3520986"/>
            <a:ext cx="1971169"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VINILO</a:t>
            </a:r>
          </a:p>
        </p:txBody>
      </p:sp>
      <p:pic>
        <p:nvPicPr>
          <p:cNvPr id="5" name="Imagen 6">
            <a:extLst>
              <a:ext uri="{FF2B5EF4-FFF2-40B4-BE49-F238E27FC236}">
                <a16:creationId xmlns:a16="http://schemas.microsoft.com/office/drawing/2014/main" id="{A27C0C48-C3EF-8841-A631-1C23D996B391}"/>
              </a:ext>
            </a:extLst>
          </p:cNvPr>
          <p:cNvPicPr>
            <a:picLocks noChangeAspect="1"/>
          </p:cNvPicPr>
          <p:nvPr/>
        </p:nvPicPr>
        <p:blipFill>
          <a:blip r:embed="rId3" cstate="print"/>
          <a:stretch>
            <a:fillRect/>
          </a:stretch>
        </p:blipFill>
        <p:spPr>
          <a:xfrm>
            <a:off x="2893513" y="2341891"/>
            <a:ext cx="1470577" cy="1179095"/>
          </a:xfrm>
          <a:prstGeom prst="rect">
            <a:avLst/>
          </a:prstGeom>
        </p:spPr>
      </p:pic>
      <p:cxnSp>
        <p:nvCxnSpPr>
          <p:cNvPr id="9" name="Conector recto de flecha 8">
            <a:extLst>
              <a:ext uri="{FF2B5EF4-FFF2-40B4-BE49-F238E27FC236}">
                <a16:creationId xmlns:a16="http://schemas.microsoft.com/office/drawing/2014/main" id="{509CAAB7-CA36-8042-A331-E904EAB53D28}"/>
              </a:ext>
            </a:extLst>
          </p:cNvPr>
          <p:cNvCxnSpPr>
            <a:cxnSpLocks/>
            <a:endCxn id="17" idx="2"/>
          </p:cNvCxnSpPr>
          <p:nvPr/>
        </p:nvCxnSpPr>
        <p:spPr>
          <a:xfrm>
            <a:off x="4543522" y="2931438"/>
            <a:ext cx="510885" cy="489624"/>
          </a:xfrm>
          <a:prstGeom prst="straightConnector1">
            <a:avLst/>
          </a:prstGeom>
        </p:spPr>
        <p:style>
          <a:lnRef idx="3">
            <a:schemeClr val="accent1"/>
          </a:lnRef>
          <a:fillRef idx="0">
            <a:schemeClr val="accent1"/>
          </a:fillRef>
          <a:effectRef idx="2">
            <a:schemeClr val="accent1"/>
          </a:effectRef>
          <a:fontRef idx="minor">
            <a:schemeClr val="tx1"/>
          </a:fontRef>
        </p:style>
      </p:cxnSp>
      <p:cxnSp>
        <p:nvCxnSpPr>
          <p:cNvPr id="18" name="Conector recto de flecha 17">
            <a:extLst>
              <a:ext uri="{FF2B5EF4-FFF2-40B4-BE49-F238E27FC236}">
                <a16:creationId xmlns:a16="http://schemas.microsoft.com/office/drawing/2014/main" id="{A7AC5674-DD52-9642-8991-2B451AA1483B}"/>
              </a:ext>
            </a:extLst>
          </p:cNvPr>
          <p:cNvCxnSpPr>
            <a:cxnSpLocks/>
            <a:stCxn id="17" idx="6"/>
            <a:endCxn id="6" idx="2"/>
          </p:cNvCxnSpPr>
          <p:nvPr/>
        </p:nvCxnSpPr>
        <p:spPr>
          <a:xfrm flipV="1">
            <a:off x="7117075" y="2907010"/>
            <a:ext cx="493400" cy="514052"/>
          </a:xfrm>
          <a:prstGeom prst="straightConnector1">
            <a:avLst/>
          </a:prstGeom>
        </p:spPr>
        <p:style>
          <a:lnRef idx="3">
            <a:schemeClr val="accent1"/>
          </a:lnRef>
          <a:fillRef idx="0">
            <a:schemeClr val="accent1"/>
          </a:fillRef>
          <a:effectRef idx="2">
            <a:schemeClr val="accent1"/>
          </a:effectRef>
          <a:fontRef idx="minor">
            <a:schemeClr val="tx1"/>
          </a:fontRef>
        </p:style>
      </p:cxnSp>
      <p:cxnSp>
        <p:nvCxnSpPr>
          <p:cNvPr id="52" name="Conector recto de flecha 51">
            <a:extLst>
              <a:ext uri="{FF2B5EF4-FFF2-40B4-BE49-F238E27FC236}">
                <a16:creationId xmlns:a16="http://schemas.microsoft.com/office/drawing/2014/main" id="{4C765B67-62C0-2843-8833-F625DD0C5BC8}"/>
              </a:ext>
            </a:extLst>
          </p:cNvPr>
          <p:cNvCxnSpPr>
            <a:cxnSpLocks/>
            <a:stCxn id="21" idx="6"/>
          </p:cNvCxnSpPr>
          <p:nvPr/>
        </p:nvCxnSpPr>
        <p:spPr>
          <a:xfrm>
            <a:off x="7010400" y="5407024"/>
            <a:ext cx="1014413" cy="522848"/>
          </a:xfrm>
          <a:prstGeom prst="straightConnector1">
            <a:avLst/>
          </a:prstGeom>
        </p:spPr>
        <p:style>
          <a:lnRef idx="3">
            <a:schemeClr val="accent1"/>
          </a:lnRef>
          <a:fillRef idx="0">
            <a:schemeClr val="accent1"/>
          </a:fillRef>
          <a:effectRef idx="2">
            <a:schemeClr val="accent1"/>
          </a:effectRef>
          <a:fontRef idx="minor">
            <a:schemeClr val="tx1"/>
          </a:fontRef>
        </p:style>
      </p:cxnSp>
      <p:cxnSp>
        <p:nvCxnSpPr>
          <p:cNvPr id="64" name="Conector recto de flecha 63">
            <a:extLst>
              <a:ext uri="{FF2B5EF4-FFF2-40B4-BE49-F238E27FC236}">
                <a16:creationId xmlns:a16="http://schemas.microsoft.com/office/drawing/2014/main" id="{32E885C5-9AFB-724D-B696-45EB3692016B}"/>
              </a:ext>
            </a:extLst>
          </p:cNvPr>
          <p:cNvCxnSpPr>
            <a:cxnSpLocks/>
            <a:stCxn id="21" idx="2"/>
          </p:cNvCxnSpPr>
          <p:nvPr/>
        </p:nvCxnSpPr>
        <p:spPr>
          <a:xfrm flipH="1">
            <a:off x="4279110" y="5407024"/>
            <a:ext cx="902490" cy="314325"/>
          </a:xfrm>
          <a:prstGeom prst="straightConnector1">
            <a:avLst/>
          </a:prstGeom>
        </p:spPr>
        <p:style>
          <a:lnRef idx="3">
            <a:schemeClr val="accent1"/>
          </a:lnRef>
          <a:fillRef idx="0">
            <a:schemeClr val="accent1"/>
          </a:fillRef>
          <a:effectRef idx="2">
            <a:schemeClr val="accent1"/>
          </a:effectRef>
          <a:fontRef idx="minor">
            <a:schemeClr val="tx1"/>
          </a:fontRef>
        </p:style>
      </p:cxnSp>
      <p:cxnSp>
        <p:nvCxnSpPr>
          <p:cNvPr id="74" name="Conector recto de flecha 73">
            <a:extLst>
              <a:ext uri="{FF2B5EF4-FFF2-40B4-BE49-F238E27FC236}">
                <a16:creationId xmlns:a16="http://schemas.microsoft.com/office/drawing/2014/main" id="{4B5E3016-6FE3-7144-A68B-4CE2D89D59C2}"/>
              </a:ext>
            </a:extLst>
          </p:cNvPr>
          <p:cNvCxnSpPr>
            <a:cxnSpLocks/>
            <a:stCxn id="17" idx="4"/>
            <a:endCxn id="21" idx="0"/>
          </p:cNvCxnSpPr>
          <p:nvPr/>
        </p:nvCxnSpPr>
        <p:spPr>
          <a:xfrm>
            <a:off x="6085741" y="4335462"/>
            <a:ext cx="10259" cy="157162"/>
          </a:xfrm>
          <a:prstGeom prst="straightConnector1">
            <a:avLst/>
          </a:prstGeom>
        </p:spPr>
        <p:style>
          <a:lnRef idx="3">
            <a:schemeClr val="accent1"/>
          </a:lnRef>
          <a:fillRef idx="0">
            <a:schemeClr val="accent1"/>
          </a:fillRef>
          <a:effectRef idx="2">
            <a:schemeClr val="accent1"/>
          </a:effectRef>
          <a:fontRef idx="minor">
            <a:schemeClr val="tx1"/>
          </a:fontRef>
        </p:style>
      </p:cxnSp>
      <p:pic>
        <p:nvPicPr>
          <p:cNvPr id="78" name="Imagen 78">
            <a:extLst>
              <a:ext uri="{FF2B5EF4-FFF2-40B4-BE49-F238E27FC236}">
                <a16:creationId xmlns:a16="http://schemas.microsoft.com/office/drawing/2014/main" id="{44794564-DB31-1747-B782-88E3C0E36FFE}"/>
              </a:ext>
            </a:extLst>
          </p:cNvPr>
          <p:cNvPicPr>
            <a:picLocks noChangeAspect="1"/>
          </p:cNvPicPr>
          <p:nvPr/>
        </p:nvPicPr>
        <p:blipFill>
          <a:blip r:embed="rId4" cstate="print"/>
          <a:stretch>
            <a:fillRect/>
          </a:stretch>
        </p:blipFill>
        <p:spPr>
          <a:xfrm>
            <a:off x="7808085" y="2348027"/>
            <a:ext cx="1483775" cy="1172960"/>
          </a:xfrm>
          <a:prstGeom prst="rect">
            <a:avLst/>
          </a:prstGeom>
        </p:spPr>
      </p:pic>
      <p:pic>
        <p:nvPicPr>
          <p:cNvPr id="80" name="Imagen 80">
            <a:extLst>
              <a:ext uri="{FF2B5EF4-FFF2-40B4-BE49-F238E27FC236}">
                <a16:creationId xmlns:a16="http://schemas.microsoft.com/office/drawing/2014/main" id="{6EB4FDDA-F0F9-A642-82D4-BEBBFE59F4DD}"/>
              </a:ext>
            </a:extLst>
          </p:cNvPr>
          <p:cNvPicPr>
            <a:picLocks noChangeAspect="1"/>
          </p:cNvPicPr>
          <p:nvPr/>
        </p:nvPicPr>
        <p:blipFill>
          <a:blip r:embed="rId5" cstate="print"/>
          <a:stretch>
            <a:fillRect/>
          </a:stretch>
        </p:blipFill>
        <p:spPr>
          <a:xfrm>
            <a:off x="2657019" y="4492624"/>
            <a:ext cx="1503506" cy="1441598"/>
          </a:xfrm>
          <a:prstGeom prst="rect">
            <a:avLst/>
          </a:prstGeom>
        </p:spPr>
      </p:pic>
      <p:sp>
        <p:nvSpPr>
          <p:cNvPr id="83" name="CuadroTexto 82">
            <a:extLst>
              <a:ext uri="{FF2B5EF4-FFF2-40B4-BE49-F238E27FC236}">
                <a16:creationId xmlns:a16="http://schemas.microsoft.com/office/drawing/2014/main" id="{59216705-C8EA-DE4F-8099-F01980EF6FAF}"/>
              </a:ext>
            </a:extLst>
          </p:cNvPr>
          <p:cNvSpPr txBox="1"/>
          <p:nvPr/>
        </p:nvSpPr>
        <p:spPr>
          <a:xfrm>
            <a:off x="429103" y="4799249"/>
            <a:ext cx="1971169"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HYCRON</a:t>
            </a:r>
          </a:p>
        </p:txBody>
      </p:sp>
      <p:pic>
        <p:nvPicPr>
          <p:cNvPr id="90" name="Imagen 90">
            <a:extLst>
              <a:ext uri="{FF2B5EF4-FFF2-40B4-BE49-F238E27FC236}">
                <a16:creationId xmlns:a16="http://schemas.microsoft.com/office/drawing/2014/main" id="{6DAE43AE-791A-8B4A-836C-3CCAAEF43D1C}"/>
              </a:ext>
            </a:extLst>
          </p:cNvPr>
          <p:cNvPicPr>
            <a:picLocks noChangeAspect="1"/>
          </p:cNvPicPr>
          <p:nvPr/>
        </p:nvPicPr>
        <p:blipFill>
          <a:blip r:embed="rId6" cstate="print"/>
          <a:stretch>
            <a:fillRect/>
          </a:stretch>
        </p:blipFill>
        <p:spPr>
          <a:xfrm>
            <a:off x="5345434" y="4649786"/>
            <a:ext cx="1350641" cy="1280085"/>
          </a:xfrm>
          <a:prstGeom prst="rect">
            <a:avLst/>
          </a:prstGeom>
        </p:spPr>
      </p:pic>
      <p:sp>
        <p:nvSpPr>
          <p:cNvPr id="98" name="CuadroTexto 97">
            <a:extLst>
              <a:ext uri="{FF2B5EF4-FFF2-40B4-BE49-F238E27FC236}">
                <a16:creationId xmlns:a16="http://schemas.microsoft.com/office/drawing/2014/main" id="{560530B7-E45D-9947-AE9B-EF11F8D3251A}"/>
              </a:ext>
            </a:extLst>
          </p:cNvPr>
          <p:cNvSpPr txBox="1"/>
          <p:nvPr/>
        </p:nvSpPr>
        <p:spPr>
          <a:xfrm>
            <a:off x="5056764" y="6260232"/>
            <a:ext cx="1971169"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LÁTEX</a:t>
            </a:r>
          </a:p>
        </p:txBody>
      </p:sp>
      <p:pic>
        <p:nvPicPr>
          <p:cNvPr id="99" name="Imagen 99">
            <a:extLst>
              <a:ext uri="{FF2B5EF4-FFF2-40B4-BE49-F238E27FC236}">
                <a16:creationId xmlns:a16="http://schemas.microsoft.com/office/drawing/2014/main" id="{3A53D37E-7C43-FA47-9BFC-6FAC365F9B56}"/>
              </a:ext>
            </a:extLst>
          </p:cNvPr>
          <p:cNvPicPr>
            <a:picLocks noChangeAspect="1"/>
          </p:cNvPicPr>
          <p:nvPr/>
        </p:nvPicPr>
        <p:blipFill>
          <a:blip r:embed="rId7" cstate="print"/>
          <a:stretch>
            <a:fillRect/>
          </a:stretch>
        </p:blipFill>
        <p:spPr>
          <a:xfrm>
            <a:off x="7808085" y="4498837"/>
            <a:ext cx="1726896" cy="1621285"/>
          </a:xfrm>
          <a:prstGeom prst="rect">
            <a:avLst/>
          </a:prstGeom>
        </p:spPr>
      </p:pic>
      <p:sp>
        <p:nvSpPr>
          <p:cNvPr id="102" name="CuadroTexto 101">
            <a:extLst>
              <a:ext uri="{FF2B5EF4-FFF2-40B4-BE49-F238E27FC236}">
                <a16:creationId xmlns:a16="http://schemas.microsoft.com/office/drawing/2014/main" id="{36EDA8F0-D3A9-6A4E-88FF-7904087AEA5D}"/>
              </a:ext>
            </a:extLst>
          </p:cNvPr>
          <p:cNvSpPr txBox="1"/>
          <p:nvPr/>
        </p:nvSpPr>
        <p:spPr>
          <a:xfrm>
            <a:off x="9291860" y="5468393"/>
            <a:ext cx="2298631"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NEOPRANO</a:t>
            </a:r>
          </a:p>
        </p:txBody>
      </p:sp>
    </p:spTree>
    <p:extLst>
      <p:ext uri="{BB962C8B-B14F-4D97-AF65-F5344CB8AC3E}">
        <p14:creationId xmlns:p14="http://schemas.microsoft.com/office/powerpoint/2010/main" val="28015847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8">
            <a:extLst>
              <a:ext uri="{FF2B5EF4-FFF2-40B4-BE49-F238E27FC236}">
                <a16:creationId xmlns:a16="http://schemas.microsoft.com/office/drawing/2014/main" id="{BAE3E5E7-FA76-4D44-98D5-7395FD6908E2}"/>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9" name="CuadroTexto 8">
            <a:extLst>
              <a:ext uri="{FF2B5EF4-FFF2-40B4-BE49-F238E27FC236}">
                <a16:creationId xmlns:a16="http://schemas.microsoft.com/office/drawing/2014/main" id="{9AF31010-0599-974E-8E19-6E2EB7253AC4}"/>
              </a:ext>
            </a:extLst>
          </p:cNvPr>
          <p:cNvSpPr txBox="1"/>
          <p:nvPr/>
        </p:nvSpPr>
        <p:spPr>
          <a:xfrm>
            <a:off x="2286000" y="1600200"/>
            <a:ext cx="5893594"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USO DE LOS GUANTES</a:t>
            </a:r>
          </a:p>
        </p:txBody>
      </p:sp>
      <p:sp>
        <p:nvSpPr>
          <p:cNvPr id="10" name="Bocadillo: rectángulo 9">
            <a:extLst>
              <a:ext uri="{FF2B5EF4-FFF2-40B4-BE49-F238E27FC236}">
                <a16:creationId xmlns:a16="http://schemas.microsoft.com/office/drawing/2014/main" id="{858F8B01-DD47-E94F-9C00-8EEC930BF268}"/>
              </a:ext>
            </a:extLst>
          </p:cNvPr>
          <p:cNvSpPr/>
          <p:nvPr/>
        </p:nvSpPr>
        <p:spPr>
          <a:xfrm>
            <a:off x="1328738" y="2456783"/>
            <a:ext cx="5010149" cy="2648617"/>
          </a:xfrm>
          <a:prstGeom prst="wedge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a:solidFill>
                  <a:schemeClr val="tx1"/>
                </a:solidFill>
                <a:latin typeface="Arial" panose="020B0604020202020204" pitchFamily="34" charset="0"/>
                <a:cs typeface="Arial" panose="020B0604020202020204" pitchFamily="34" charset="0"/>
              </a:rPr>
              <a:t>Los guantes utilizados en tareas de aseo y mantenimiento de áreas físicas, superficiales y elementos de uso médico deberán ser de material de caucho tipo industrial y de un calibre grueso que impida o minimice los </a:t>
            </a:r>
            <a:r>
              <a:rPr lang="es-US" sz="2000" dirty="0" smtClean="0">
                <a:solidFill>
                  <a:schemeClr val="tx1"/>
                </a:solidFill>
                <a:latin typeface="Arial" panose="020B0604020202020204" pitchFamily="34" charset="0"/>
                <a:cs typeface="Arial" panose="020B0604020202020204" pitchFamily="34" charset="0"/>
              </a:rPr>
              <a:t>accidente </a:t>
            </a:r>
            <a:r>
              <a:rPr lang="es-US" sz="2000" dirty="0">
                <a:solidFill>
                  <a:schemeClr val="tx1"/>
                </a:solidFill>
                <a:latin typeface="Arial" panose="020B0604020202020204" pitchFamily="34" charset="0"/>
                <a:cs typeface="Arial" panose="020B0604020202020204" pitchFamily="34" charset="0"/>
              </a:rPr>
              <a:t>con materiales cortopunzantes</a:t>
            </a:r>
          </a:p>
        </p:txBody>
      </p:sp>
      <p:sp>
        <p:nvSpPr>
          <p:cNvPr id="11" name="Rectángulo: esquinas redondeadas 10">
            <a:extLst>
              <a:ext uri="{FF2B5EF4-FFF2-40B4-BE49-F238E27FC236}">
                <a16:creationId xmlns:a16="http://schemas.microsoft.com/office/drawing/2014/main" id="{D3C0DF28-CD28-E04E-B5F2-A6A950D38006}"/>
              </a:ext>
            </a:extLst>
          </p:cNvPr>
          <p:cNvSpPr/>
          <p:nvPr/>
        </p:nvSpPr>
        <p:spPr>
          <a:xfrm>
            <a:off x="6515099" y="4794034"/>
            <a:ext cx="3486151" cy="16951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a:solidFill>
                  <a:schemeClr val="tx1"/>
                </a:solidFill>
                <a:latin typeface="Arial" panose="020B0604020202020204" pitchFamily="34" charset="0"/>
                <a:cs typeface="Arial" panose="020B0604020202020204" pitchFamily="34" charset="0"/>
              </a:rPr>
              <a:t>Los guantes industriales se pueden lavar y desinfectar para su posterior uso</a:t>
            </a:r>
          </a:p>
        </p:txBody>
      </p:sp>
      <p:pic>
        <p:nvPicPr>
          <p:cNvPr id="2" name="Imagen 1"/>
          <p:cNvPicPr>
            <a:picLocks noChangeAspect="1"/>
          </p:cNvPicPr>
          <p:nvPr/>
        </p:nvPicPr>
        <p:blipFill rotWithShape="1">
          <a:blip r:embed="rId3" cstate="print"/>
          <a:srcRect l="62500" t="42889" r="26000" b="36666"/>
          <a:stretch/>
        </p:blipFill>
        <p:spPr>
          <a:xfrm>
            <a:off x="7696200" y="2456783"/>
            <a:ext cx="1752600" cy="1752600"/>
          </a:xfrm>
          <a:prstGeom prst="rect">
            <a:avLst/>
          </a:prstGeom>
        </p:spPr>
      </p:pic>
    </p:spTree>
    <p:extLst>
      <p:ext uri="{BB962C8B-B14F-4D97-AF65-F5344CB8AC3E}">
        <p14:creationId xmlns:p14="http://schemas.microsoft.com/office/powerpoint/2010/main" val="35971146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9F7D0D58-3D3E-5042-83FE-42D0A168AD28}"/>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9" name="CuadroTexto 8">
            <a:extLst>
              <a:ext uri="{FF2B5EF4-FFF2-40B4-BE49-F238E27FC236}">
                <a16:creationId xmlns:a16="http://schemas.microsoft.com/office/drawing/2014/main" id="{C0C7739A-6268-AF43-8F1A-74E524C99C17}"/>
              </a:ext>
            </a:extLst>
          </p:cNvPr>
          <p:cNvSpPr txBox="1"/>
          <p:nvPr/>
        </p:nvSpPr>
        <p:spPr>
          <a:xfrm>
            <a:off x="2895600" y="1828800"/>
            <a:ext cx="5893594"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USO DE LOS GUANTES</a:t>
            </a:r>
          </a:p>
        </p:txBody>
      </p:sp>
      <p:sp>
        <p:nvSpPr>
          <p:cNvPr id="11" name="Rectángulo: esquinas diagonales redondeadas 10">
            <a:extLst>
              <a:ext uri="{FF2B5EF4-FFF2-40B4-BE49-F238E27FC236}">
                <a16:creationId xmlns:a16="http://schemas.microsoft.com/office/drawing/2014/main" id="{36591215-53C0-0940-A35A-EC196277D310}"/>
              </a:ext>
            </a:extLst>
          </p:cNvPr>
          <p:cNvSpPr/>
          <p:nvPr/>
        </p:nvSpPr>
        <p:spPr>
          <a:xfrm>
            <a:off x="2819400" y="3237059"/>
            <a:ext cx="6211998" cy="2431470"/>
          </a:xfrm>
          <a:prstGeom prst="round2DiagRect">
            <a:avLst>
              <a:gd name="adj1" fmla="val 0"/>
              <a:gd name="adj2"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a:solidFill>
                  <a:schemeClr val="tx1"/>
                </a:solidFill>
                <a:latin typeface="Arial" panose="020B0604020202020204" pitchFamily="34" charset="0"/>
                <a:cs typeface="Arial" panose="020B0604020202020204" pitchFamily="34" charset="0"/>
              </a:rPr>
              <a:t>Una vez hayan sido utilizados deberán ser </a:t>
            </a:r>
            <a:r>
              <a:rPr lang="es-US" sz="2000" b="1" i="1">
                <a:solidFill>
                  <a:schemeClr val="tx1"/>
                </a:solidFill>
                <a:latin typeface="Arial" panose="020B0604020202020204" pitchFamily="34" charset="0"/>
                <a:cs typeface="Arial" panose="020B0604020202020204" pitchFamily="34" charset="0"/>
              </a:rPr>
              <a:t>lavados, desinfectados, secados</a:t>
            </a:r>
            <a:r>
              <a:rPr lang="es-US" sz="2000">
                <a:solidFill>
                  <a:schemeClr val="tx1"/>
                </a:solidFill>
                <a:latin typeface="Arial" panose="020B0604020202020204" pitchFamily="34" charset="0"/>
                <a:cs typeface="Arial" panose="020B0604020202020204" pitchFamily="34" charset="0"/>
              </a:rPr>
              <a:t> y colocados en un sitio aséptico en el cuarto donde se encuentran todos los manetriales de aseo, para ecitar el riesgo de contaminación</a:t>
            </a:r>
          </a:p>
        </p:txBody>
      </p:sp>
      <p:sp>
        <p:nvSpPr>
          <p:cNvPr id="6" name="5 Flecha abajo"/>
          <p:cNvSpPr/>
          <p:nvPr/>
        </p:nvSpPr>
        <p:spPr>
          <a:xfrm>
            <a:off x="5562600" y="2286000"/>
            <a:ext cx="3048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2444682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00145A72-455D-BA40-9A3D-F44B7CB26D7C}"/>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9" name="CuadroTexto 8">
            <a:extLst>
              <a:ext uri="{FF2B5EF4-FFF2-40B4-BE49-F238E27FC236}">
                <a16:creationId xmlns:a16="http://schemas.microsoft.com/office/drawing/2014/main" id="{193533E4-6437-7448-A4C0-87793BAFDC65}"/>
              </a:ext>
            </a:extLst>
          </p:cNvPr>
          <p:cNvSpPr txBox="1"/>
          <p:nvPr/>
        </p:nvSpPr>
        <p:spPr>
          <a:xfrm>
            <a:off x="1371600" y="1981058"/>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USO DE TAPABOCAS, FILTRO, CARETA O MASCARILLA</a:t>
            </a:r>
          </a:p>
        </p:txBody>
      </p:sp>
      <p:sp>
        <p:nvSpPr>
          <p:cNvPr id="10" name="Rectángulo: esquinas diagonales redondeadas 9">
            <a:extLst>
              <a:ext uri="{FF2B5EF4-FFF2-40B4-BE49-F238E27FC236}">
                <a16:creationId xmlns:a16="http://schemas.microsoft.com/office/drawing/2014/main" id="{30BC38CD-D136-2C48-A654-72193D67EC12}"/>
              </a:ext>
            </a:extLst>
          </p:cNvPr>
          <p:cNvSpPr/>
          <p:nvPr/>
        </p:nvSpPr>
        <p:spPr>
          <a:xfrm>
            <a:off x="2667000" y="2514600"/>
            <a:ext cx="5562739" cy="2787353"/>
          </a:xfrm>
          <a:prstGeom prst="round2DiagRect">
            <a:avLst>
              <a:gd name="adj1" fmla="val 16667"/>
              <a:gd name="adj2" fmla="val 1171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a:solidFill>
                  <a:schemeClr val="tx1"/>
                </a:solidFill>
                <a:latin typeface="Arial" panose="020B0604020202020204" pitchFamily="34" charset="0"/>
                <a:cs typeface="Arial" panose="020B0604020202020204" pitchFamily="34" charset="0"/>
              </a:rPr>
              <a:t>Se usa para proteger la vías respiratorias superiores y prevenir la </a:t>
            </a:r>
            <a:r>
              <a:rPr lang="es-US" sz="2000" dirty="0" smtClean="0">
                <a:solidFill>
                  <a:schemeClr val="tx1"/>
                </a:solidFill>
                <a:latin typeface="Arial" panose="020B0604020202020204" pitchFamily="34" charset="0"/>
                <a:cs typeface="Arial" panose="020B0604020202020204" pitchFamily="34" charset="0"/>
              </a:rPr>
              <a:t>exposición </a:t>
            </a:r>
            <a:r>
              <a:rPr lang="es-US" sz="2000" dirty="0">
                <a:solidFill>
                  <a:schemeClr val="tx1"/>
                </a:solidFill>
                <a:latin typeface="Arial" panose="020B0604020202020204" pitchFamily="34" charset="0"/>
                <a:cs typeface="Arial" panose="020B0604020202020204" pitchFamily="34" charset="0"/>
              </a:rPr>
              <a:t>de las membranas mucosa de boca y </a:t>
            </a:r>
            <a:r>
              <a:rPr lang="es-US" sz="2000" dirty="0" smtClean="0">
                <a:solidFill>
                  <a:schemeClr val="tx1"/>
                </a:solidFill>
                <a:latin typeface="Arial" panose="020B0604020202020204" pitchFamily="34" charset="0"/>
                <a:cs typeface="Arial" panose="020B0604020202020204" pitchFamily="34" charset="0"/>
              </a:rPr>
              <a:t>nariz, </a:t>
            </a:r>
            <a:r>
              <a:rPr lang="es-US" sz="2000" dirty="0">
                <a:solidFill>
                  <a:schemeClr val="tx1"/>
                </a:solidFill>
                <a:latin typeface="Arial" panose="020B0604020202020204" pitchFamily="34" charset="0"/>
                <a:cs typeface="Arial" panose="020B0604020202020204" pitchFamily="34" charset="0"/>
              </a:rPr>
              <a:t>a </a:t>
            </a:r>
            <a:r>
              <a:rPr lang="es-US" sz="2000" dirty="0" smtClean="0">
                <a:solidFill>
                  <a:schemeClr val="tx1"/>
                </a:solidFill>
                <a:latin typeface="Arial" panose="020B0604020202020204" pitchFamily="34" charset="0"/>
                <a:cs typeface="Arial" panose="020B0604020202020204" pitchFamily="34" charset="0"/>
              </a:rPr>
              <a:t>líquidos </a:t>
            </a:r>
            <a:r>
              <a:rPr lang="es-US" sz="2000" dirty="0">
                <a:solidFill>
                  <a:schemeClr val="tx1"/>
                </a:solidFill>
                <a:latin typeface="Arial" panose="020B0604020202020204" pitchFamily="34" charset="0"/>
                <a:cs typeface="Arial" panose="020B0604020202020204" pitchFamily="34" charset="0"/>
              </a:rPr>
              <a:t>o </a:t>
            </a:r>
            <a:r>
              <a:rPr lang="es-US" sz="2000" dirty="0" smtClean="0">
                <a:solidFill>
                  <a:schemeClr val="tx1"/>
                </a:solidFill>
                <a:latin typeface="Arial" panose="020B0604020202020204" pitchFamily="34" charset="0"/>
                <a:cs typeface="Arial" panose="020B0604020202020204" pitchFamily="34" charset="0"/>
              </a:rPr>
              <a:t>gaseosos </a:t>
            </a:r>
            <a:r>
              <a:rPr lang="es-US" sz="2000" dirty="0">
                <a:solidFill>
                  <a:schemeClr val="tx1"/>
                </a:solidFill>
                <a:latin typeface="Arial" panose="020B0604020202020204" pitchFamily="34" charset="0"/>
                <a:cs typeface="Arial" panose="020B0604020202020204" pitchFamily="34" charset="0"/>
              </a:rPr>
              <a:t>potencialmente infecciosos tóxicos, en procesos de limpieza y </a:t>
            </a:r>
            <a:r>
              <a:rPr lang="es-US" sz="2000" dirty="0" smtClean="0">
                <a:solidFill>
                  <a:schemeClr val="tx1"/>
                </a:solidFill>
                <a:latin typeface="Arial" panose="020B0604020202020204" pitchFamily="34" charset="0"/>
                <a:cs typeface="Arial" panose="020B0604020202020204" pitchFamily="34" charset="0"/>
              </a:rPr>
              <a:t>desinfección </a:t>
            </a:r>
            <a:r>
              <a:rPr lang="es-US" sz="2000" dirty="0">
                <a:solidFill>
                  <a:schemeClr val="tx1"/>
                </a:solidFill>
                <a:latin typeface="Arial" panose="020B0604020202020204" pitchFamily="34" charset="0"/>
                <a:cs typeface="Arial" panose="020B0604020202020204" pitchFamily="34" charset="0"/>
              </a:rPr>
              <a:t>de áreas y equipos de los diferentes servicios en la atención en salud.</a:t>
            </a:r>
          </a:p>
        </p:txBody>
      </p:sp>
      <p:pic>
        <p:nvPicPr>
          <p:cNvPr id="6" name="Picture 2" descr="Resultado de imagen para uso de mascarilla"/>
          <p:cNvPicPr>
            <a:picLocks noChangeAspect="1" noChangeArrowheads="1"/>
          </p:cNvPicPr>
          <p:nvPr/>
        </p:nvPicPr>
        <p:blipFill rotWithShape="1">
          <a:blip r:embed="rId3" cstate="print"/>
          <a:srcRect t="19022"/>
          <a:stretch/>
        </p:blipFill>
        <p:spPr bwMode="auto">
          <a:xfrm>
            <a:off x="6096000" y="5181600"/>
            <a:ext cx="4476750" cy="1297580"/>
          </a:xfrm>
          <a:prstGeom prst="rect">
            <a:avLst/>
          </a:prstGeom>
          <a:ln>
            <a:noFill/>
          </a:ln>
          <a:effectLst>
            <a:softEdge rad="112500"/>
          </a:effectLst>
        </p:spPr>
      </p:pic>
    </p:spTree>
    <p:extLst>
      <p:ext uri="{BB962C8B-B14F-4D97-AF65-F5344CB8AC3E}">
        <p14:creationId xmlns:p14="http://schemas.microsoft.com/office/powerpoint/2010/main" val="26995920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5FD90CF0-C049-DB43-AD21-CAB5FD0781C2}"/>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7" name="CuadroTexto 6">
            <a:extLst>
              <a:ext uri="{FF2B5EF4-FFF2-40B4-BE49-F238E27FC236}">
                <a16:creationId xmlns:a16="http://schemas.microsoft.com/office/drawing/2014/main" id="{EBEF00FF-F57E-8F4C-935C-060276ABF40A}"/>
              </a:ext>
            </a:extLst>
          </p:cNvPr>
          <p:cNvSpPr txBox="1"/>
          <p:nvPr/>
        </p:nvSpPr>
        <p:spPr>
          <a:xfrm>
            <a:off x="1555750" y="1992610"/>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USO DE TAPABOCAS, FILTRO, CARETA O MASCARILLA</a:t>
            </a:r>
          </a:p>
        </p:txBody>
      </p:sp>
      <p:sp>
        <p:nvSpPr>
          <p:cNvPr id="14" name="Elipse 13">
            <a:extLst>
              <a:ext uri="{FF2B5EF4-FFF2-40B4-BE49-F238E27FC236}">
                <a16:creationId xmlns:a16="http://schemas.microsoft.com/office/drawing/2014/main" id="{22C78ABC-27C0-8745-8AD0-658F8F87AE3C}"/>
              </a:ext>
            </a:extLst>
          </p:cNvPr>
          <p:cNvSpPr/>
          <p:nvPr/>
        </p:nvSpPr>
        <p:spPr>
          <a:xfrm>
            <a:off x="5212284" y="4895179"/>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9" name="Elipse 18">
            <a:extLst>
              <a:ext uri="{FF2B5EF4-FFF2-40B4-BE49-F238E27FC236}">
                <a16:creationId xmlns:a16="http://schemas.microsoft.com/office/drawing/2014/main" id="{B5ECCB04-F386-EB42-9E24-AB3423C4666A}"/>
              </a:ext>
            </a:extLst>
          </p:cNvPr>
          <p:cNvSpPr/>
          <p:nvPr/>
        </p:nvSpPr>
        <p:spPr>
          <a:xfrm>
            <a:off x="5212284" y="2574421"/>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a:solidFill>
                  <a:schemeClr val="tx1"/>
                </a:solidFill>
                <a:latin typeface="Arial" panose="020B0604020202020204" pitchFamily="34" charset="0"/>
                <a:cs typeface="Arial" panose="020B0604020202020204" pitchFamily="34" charset="0"/>
              </a:rPr>
              <a:t>TIPOS</a:t>
            </a:r>
          </a:p>
        </p:txBody>
      </p:sp>
      <p:cxnSp>
        <p:nvCxnSpPr>
          <p:cNvPr id="21" name="Conector recto de flecha 20">
            <a:extLst>
              <a:ext uri="{FF2B5EF4-FFF2-40B4-BE49-F238E27FC236}">
                <a16:creationId xmlns:a16="http://schemas.microsoft.com/office/drawing/2014/main" id="{B903A09D-C693-BD4C-BAC4-C81609D0F13B}"/>
              </a:ext>
            </a:extLst>
          </p:cNvPr>
          <p:cNvCxnSpPr>
            <a:cxnSpLocks/>
          </p:cNvCxnSpPr>
          <p:nvPr/>
        </p:nvCxnSpPr>
        <p:spPr>
          <a:xfrm>
            <a:off x="4440620" y="3643949"/>
            <a:ext cx="771664" cy="0"/>
          </a:xfrm>
          <a:prstGeom prst="straightConnector1">
            <a:avLst/>
          </a:prstGeom>
        </p:spPr>
        <p:style>
          <a:lnRef idx="3">
            <a:schemeClr val="accent1"/>
          </a:lnRef>
          <a:fillRef idx="0">
            <a:schemeClr val="accent1"/>
          </a:fillRef>
          <a:effectRef idx="2">
            <a:schemeClr val="accent1"/>
          </a:effectRef>
          <a:fontRef idx="minor">
            <a:schemeClr val="tx1"/>
          </a:fontRef>
        </p:style>
      </p:cxnSp>
      <p:cxnSp>
        <p:nvCxnSpPr>
          <p:cNvPr id="22" name="Conector recto de flecha 21">
            <a:extLst>
              <a:ext uri="{FF2B5EF4-FFF2-40B4-BE49-F238E27FC236}">
                <a16:creationId xmlns:a16="http://schemas.microsoft.com/office/drawing/2014/main" id="{69F6F5CB-8380-C649-ADD5-AF4643AC4F2D}"/>
              </a:ext>
            </a:extLst>
          </p:cNvPr>
          <p:cNvCxnSpPr>
            <a:cxnSpLocks/>
          </p:cNvCxnSpPr>
          <p:nvPr/>
        </p:nvCxnSpPr>
        <p:spPr>
          <a:xfrm>
            <a:off x="7041084" y="3643949"/>
            <a:ext cx="1085850" cy="0"/>
          </a:xfrm>
          <a:prstGeom prst="straightConnector1">
            <a:avLst/>
          </a:prstGeom>
        </p:spPr>
        <p:style>
          <a:lnRef idx="3">
            <a:schemeClr val="accent1"/>
          </a:lnRef>
          <a:fillRef idx="0">
            <a:schemeClr val="accent1"/>
          </a:fillRef>
          <a:effectRef idx="2">
            <a:schemeClr val="accent1"/>
          </a:effectRef>
          <a:fontRef idx="minor">
            <a:schemeClr val="tx1"/>
          </a:fontRef>
        </p:style>
      </p:cxnSp>
      <p:sp>
        <p:nvSpPr>
          <p:cNvPr id="23" name="Elipse 22">
            <a:extLst>
              <a:ext uri="{FF2B5EF4-FFF2-40B4-BE49-F238E27FC236}">
                <a16:creationId xmlns:a16="http://schemas.microsoft.com/office/drawing/2014/main" id="{B1D2D0AE-A7AD-3245-83DF-FF4A6C02D0FF}"/>
              </a:ext>
            </a:extLst>
          </p:cNvPr>
          <p:cNvSpPr/>
          <p:nvPr/>
        </p:nvSpPr>
        <p:spPr>
          <a:xfrm>
            <a:off x="2611820" y="2574421"/>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Elipse 23">
            <a:extLst>
              <a:ext uri="{FF2B5EF4-FFF2-40B4-BE49-F238E27FC236}">
                <a16:creationId xmlns:a16="http://schemas.microsoft.com/office/drawing/2014/main" id="{22C78ABC-27C0-8745-8AD0-658F8F87AE3C}"/>
              </a:ext>
            </a:extLst>
          </p:cNvPr>
          <p:cNvSpPr/>
          <p:nvPr/>
        </p:nvSpPr>
        <p:spPr>
          <a:xfrm>
            <a:off x="7812748" y="2574421"/>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25" name="Imagen 16">
            <a:extLst>
              <a:ext uri="{FF2B5EF4-FFF2-40B4-BE49-F238E27FC236}">
                <a16:creationId xmlns:a16="http://schemas.microsoft.com/office/drawing/2014/main" id="{C613B9C2-44E4-054F-B0BB-AEAF939B2F33}"/>
              </a:ext>
            </a:extLst>
          </p:cNvPr>
          <p:cNvPicPr>
            <a:picLocks noChangeAspect="1"/>
          </p:cNvPicPr>
          <p:nvPr/>
        </p:nvPicPr>
        <p:blipFill>
          <a:blip r:embed="rId3" cstate="print"/>
          <a:stretch>
            <a:fillRect/>
          </a:stretch>
        </p:blipFill>
        <p:spPr>
          <a:xfrm rot="10800000" flipV="1">
            <a:off x="8126935" y="2915545"/>
            <a:ext cx="1309687" cy="1272268"/>
          </a:xfrm>
          <a:prstGeom prst="rect">
            <a:avLst/>
          </a:prstGeom>
          <a:ln>
            <a:noFill/>
          </a:ln>
          <a:effectLst>
            <a:softEdge rad="112500"/>
          </a:effectLst>
        </p:spPr>
      </p:pic>
      <p:pic>
        <p:nvPicPr>
          <p:cNvPr id="26" name="Imagen 18">
            <a:extLst>
              <a:ext uri="{FF2B5EF4-FFF2-40B4-BE49-F238E27FC236}">
                <a16:creationId xmlns:a16="http://schemas.microsoft.com/office/drawing/2014/main" id="{166E192D-7778-9546-9C46-B0D00D4EF206}"/>
              </a:ext>
            </a:extLst>
          </p:cNvPr>
          <p:cNvPicPr>
            <a:picLocks noChangeAspect="1"/>
          </p:cNvPicPr>
          <p:nvPr/>
        </p:nvPicPr>
        <p:blipFill rotWithShape="1">
          <a:blip r:embed="rId4" cstate="print"/>
          <a:srcRect l="6705" t="5759" r="3426" b="7905"/>
          <a:stretch/>
        </p:blipFill>
        <p:spPr>
          <a:xfrm flipH="1">
            <a:off x="2748454" y="3040933"/>
            <a:ext cx="1692165" cy="840828"/>
          </a:xfrm>
          <a:prstGeom prst="rect">
            <a:avLst/>
          </a:prstGeom>
          <a:ln>
            <a:noFill/>
          </a:ln>
          <a:effectLst>
            <a:softEdge rad="112500"/>
          </a:effectLst>
        </p:spPr>
      </p:pic>
      <p:pic>
        <p:nvPicPr>
          <p:cNvPr id="27" name="Imagen 20">
            <a:extLst>
              <a:ext uri="{FF2B5EF4-FFF2-40B4-BE49-F238E27FC236}">
                <a16:creationId xmlns:a16="http://schemas.microsoft.com/office/drawing/2014/main" id="{50B5EDB2-1114-DF4F-9D27-ED2C6A1D6BF6}"/>
              </a:ext>
            </a:extLst>
          </p:cNvPr>
          <p:cNvPicPr>
            <a:picLocks noChangeAspect="1"/>
          </p:cNvPicPr>
          <p:nvPr/>
        </p:nvPicPr>
        <p:blipFill>
          <a:blip r:embed="rId5" cstate="print"/>
          <a:stretch>
            <a:fillRect/>
          </a:stretch>
        </p:blipFill>
        <p:spPr>
          <a:xfrm flipH="1">
            <a:off x="5381336" y="5255884"/>
            <a:ext cx="1300319" cy="990718"/>
          </a:xfrm>
          <a:prstGeom prst="rect">
            <a:avLst/>
          </a:prstGeom>
          <a:ln>
            <a:noFill/>
          </a:ln>
          <a:effectLst>
            <a:softEdge rad="112500"/>
          </a:effectLst>
        </p:spPr>
      </p:pic>
      <p:cxnSp>
        <p:nvCxnSpPr>
          <p:cNvPr id="28" name="Conector recto de flecha 27">
            <a:extLst>
              <a:ext uri="{FF2B5EF4-FFF2-40B4-BE49-F238E27FC236}">
                <a16:creationId xmlns:a16="http://schemas.microsoft.com/office/drawing/2014/main" id="{69F6F5CB-8380-C649-ADD5-AF4643AC4F2D}"/>
              </a:ext>
            </a:extLst>
          </p:cNvPr>
          <p:cNvCxnSpPr>
            <a:cxnSpLocks/>
            <a:stCxn id="19" idx="4"/>
            <a:endCxn id="14" idx="0"/>
          </p:cNvCxnSpPr>
          <p:nvPr/>
        </p:nvCxnSpPr>
        <p:spPr>
          <a:xfrm>
            <a:off x="6126684" y="4403221"/>
            <a:ext cx="0" cy="491958"/>
          </a:xfrm>
          <a:prstGeom prst="straightConnector1">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61519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212996" name="Picture 4" descr="Imagen relacionada"/>
          <p:cNvPicPr>
            <a:picLocks noChangeAspect="1" noChangeArrowheads="1"/>
          </p:cNvPicPr>
          <p:nvPr/>
        </p:nvPicPr>
        <p:blipFill>
          <a:blip r:embed="rId3" cstate="print"/>
          <a:srcRect/>
          <a:stretch>
            <a:fillRect/>
          </a:stretch>
        </p:blipFill>
        <p:spPr bwMode="auto">
          <a:xfrm>
            <a:off x="2209800" y="1905000"/>
            <a:ext cx="6858000" cy="449186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069062BC-886A-B040-9E07-3E3206FF3721}"/>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8" name="CuadroTexto 7">
            <a:extLst>
              <a:ext uri="{FF2B5EF4-FFF2-40B4-BE49-F238E27FC236}">
                <a16:creationId xmlns:a16="http://schemas.microsoft.com/office/drawing/2014/main" id="{F507C1E5-A724-7B4D-8662-43AE72C2DDBC}"/>
              </a:ext>
            </a:extLst>
          </p:cNvPr>
          <p:cNvSpPr txBox="1"/>
          <p:nvPr/>
        </p:nvSpPr>
        <p:spPr>
          <a:xfrm>
            <a:off x="1555750" y="1992610"/>
            <a:ext cx="9080500" cy="400110"/>
          </a:xfrm>
          <a:prstGeom prst="rect">
            <a:avLst/>
          </a:prstGeom>
          <a:noFill/>
        </p:spPr>
        <p:txBody>
          <a:bodyPr wrap="square" rtlCol="0">
            <a:spAutoFit/>
          </a:bodyPr>
          <a:lstStyle/>
          <a:p>
            <a:pPr algn="just"/>
            <a:r>
              <a:rPr lang="es-US" sz="2000" b="1">
                <a:latin typeface="Arial" panose="020B0604020202020204" pitchFamily="34" charset="0"/>
                <a:cs typeface="Arial" panose="020B0604020202020204" pitchFamily="34" charset="0"/>
              </a:rPr>
              <a:t>USO DE PROTECTORES OCULARES (GAFAS, MONOGAFAS O VISOR)</a:t>
            </a:r>
          </a:p>
        </p:txBody>
      </p:sp>
      <p:sp>
        <p:nvSpPr>
          <p:cNvPr id="9" name="Elipse 8">
            <a:extLst>
              <a:ext uri="{FF2B5EF4-FFF2-40B4-BE49-F238E27FC236}">
                <a16:creationId xmlns:a16="http://schemas.microsoft.com/office/drawing/2014/main" id="{768A54BC-5FB8-8B43-8225-FA6E2ACEE060}"/>
              </a:ext>
            </a:extLst>
          </p:cNvPr>
          <p:cNvSpPr/>
          <p:nvPr/>
        </p:nvSpPr>
        <p:spPr>
          <a:xfrm>
            <a:off x="2247761" y="2761903"/>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0" name="Elipse 9">
            <a:extLst>
              <a:ext uri="{FF2B5EF4-FFF2-40B4-BE49-F238E27FC236}">
                <a16:creationId xmlns:a16="http://schemas.microsoft.com/office/drawing/2014/main" id="{35504DA1-B327-804A-8B50-921A2C17EA6C}"/>
              </a:ext>
            </a:extLst>
          </p:cNvPr>
          <p:cNvSpPr/>
          <p:nvPr/>
        </p:nvSpPr>
        <p:spPr>
          <a:xfrm>
            <a:off x="4848225" y="2761903"/>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a:solidFill>
                  <a:schemeClr val="tx1"/>
                </a:solidFill>
                <a:latin typeface="Arial" panose="020B0604020202020204" pitchFamily="34" charset="0"/>
                <a:cs typeface="Arial" panose="020B0604020202020204" pitchFamily="34" charset="0"/>
              </a:rPr>
              <a:t>TIPOS</a:t>
            </a:r>
          </a:p>
        </p:txBody>
      </p:sp>
      <p:sp>
        <p:nvSpPr>
          <p:cNvPr id="11" name="Elipse 10">
            <a:extLst>
              <a:ext uri="{FF2B5EF4-FFF2-40B4-BE49-F238E27FC236}">
                <a16:creationId xmlns:a16="http://schemas.microsoft.com/office/drawing/2014/main" id="{36894E03-D608-634F-A85C-D8764C52E6D6}"/>
              </a:ext>
            </a:extLst>
          </p:cNvPr>
          <p:cNvSpPr/>
          <p:nvPr/>
        </p:nvSpPr>
        <p:spPr>
          <a:xfrm>
            <a:off x="7448689" y="2761903"/>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2" name="Elipse 11">
            <a:extLst>
              <a:ext uri="{FF2B5EF4-FFF2-40B4-BE49-F238E27FC236}">
                <a16:creationId xmlns:a16="http://schemas.microsoft.com/office/drawing/2014/main" id="{DB6D5A64-3FCB-4242-BC8A-2BAB1CDF64F0}"/>
              </a:ext>
            </a:extLst>
          </p:cNvPr>
          <p:cNvSpPr/>
          <p:nvPr/>
        </p:nvSpPr>
        <p:spPr>
          <a:xfrm>
            <a:off x="4848225" y="4745831"/>
            <a:ext cx="1828800" cy="1828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4" name="Conector recto de flecha 13">
            <a:extLst>
              <a:ext uri="{FF2B5EF4-FFF2-40B4-BE49-F238E27FC236}">
                <a16:creationId xmlns:a16="http://schemas.microsoft.com/office/drawing/2014/main" id="{49955F8F-5E42-BA41-8650-BC027671C695}"/>
              </a:ext>
            </a:extLst>
          </p:cNvPr>
          <p:cNvCxnSpPr>
            <a:cxnSpLocks/>
          </p:cNvCxnSpPr>
          <p:nvPr/>
        </p:nvCxnSpPr>
        <p:spPr>
          <a:xfrm>
            <a:off x="4076561" y="3831431"/>
            <a:ext cx="771664" cy="0"/>
          </a:xfrm>
          <a:prstGeom prst="straightConnector1">
            <a:avLst/>
          </a:prstGeom>
        </p:spPr>
        <p:style>
          <a:lnRef idx="3">
            <a:schemeClr val="accent1"/>
          </a:lnRef>
          <a:fillRef idx="0">
            <a:schemeClr val="accent1"/>
          </a:fillRef>
          <a:effectRef idx="2">
            <a:schemeClr val="accent1"/>
          </a:effectRef>
          <a:fontRef idx="minor">
            <a:schemeClr val="tx1"/>
          </a:fontRef>
        </p:style>
      </p:cxnSp>
      <p:cxnSp>
        <p:nvCxnSpPr>
          <p:cNvPr id="46" name="Conector recto de flecha 45">
            <a:extLst>
              <a:ext uri="{FF2B5EF4-FFF2-40B4-BE49-F238E27FC236}">
                <a16:creationId xmlns:a16="http://schemas.microsoft.com/office/drawing/2014/main" id="{65D77E1E-32C2-3C47-948F-2E891A61E138}"/>
              </a:ext>
            </a:extLst>
          </p:cNvPr>
          <p:cNvCxnSpPr>
            <a:cxnSpLocks/>
          </p:cNvCxnSpPr>
          <p:nvPr/>
        </p:nvCxnSpPr>
        <p:spPr>
          <a:xfrm>
            <a:off x="6677025" y="3831431"/>
            <a:ext cx="1085850" cy="0"/>
          </a:xfrm>
          <a:prstGeom prst="straightConnector1">
            <a:avLst/>
          </a:prstGeom>
        </p:spPr>
        <p:style>
          <a:lnRef idx="3">
            <a:schemeClr val="accent1"/>
          </a:lnRef>
          <a:fillRef idx="0">
            <a:schemeClr val="accent1"/>
          </a:fillRef>
          <a:effectRef idx="2">
            <a:schemeClr val="accent1"/>
          </a:effectRef>
          <a:fontRef idx="minor">
            <a:schemeClr val="tx1"/>
          </a:fontRef>
        </p:style>
      </p:cxnSp>
      <p:cxnSp>
        <p:nvCxnSpPr>
          <p:cNvPr id="66" name="Conector recto de flecha 65">
            <a:extLst>
              <a:ext uri="{FF2B5EF4-FFF2-40B4-BE49-F238E27FC236}">
                <a16:creationId xmlns:a16="http://schemas.microsoft.com/office/drawing/2014/main" id="{49F2E1D1-758F-5143-A79E-3B887FFFD0C4}"/>
              </a:ext>
            </a:extLst>
          </p:cNvPr>
          <p:cNvCxnSpPr>
            <a:cxnSpLocks/>
            <a:stCxn id="12" idx="0"/>
            <a:endCxn id="10" idx="4"/>
          </p:cNvCxnSpPr>
          <p:nvPr/>
        </p:nvCxnSpPr>
        <p:spPr>
          <a:xfrm flipV="1">
            <a:off x="5762625" y="4590703"/>
            <a:ext cx="0" cy="155128"/>
          </a:xfrm>
          <a:prstGeom prst="straightConnector1">
            <a:avLst/>
          </a:prstGeom>
        </p:spPr>
        <p:style>
          <a:lnRef idx="3">
            <a:schemeClr val="accent1"/>
          </a:lnRef>
          <a:fillRef idx="0">
            <a:schemeClr val="accent1"/>
          </a:fillRef>
          <a:effectRef idx="2">
            <a:schemeClr val="accent1"/>
          </a:effectRef>
          <a:fontRef idx="minor">
            <a:schemeClr val="tx1"/>
          </a:fontRef>
        </p:style>
      </p:cxnSp>
      <p:pic>
        <p:nvPicPr>
          <p:cNvPr id="79" name="Imagen 79">
            <a:extLst>
              <a:ext uri="{FF2B5EF4-FFF2-40B4-BE49-F238E27FC236}">
                <a16:creationId xmlns:a16="http://schemas.microsoft.com/office/drawing/2014/main" id="{3DCB61EE-EF79-7F4C-A095-98485C7FB80E}"/>
              </a:ext>
            </a:extLst>
          </p:cNvPr>
          <p:cNvPicPr>
            <a:picLocks noChangeAspect="1"/>
          </p:cNvPicPr>
          <p:nvPr/>
        </p:nvPicPr>
        <p:blipFill>
          <a:blip r:embed="rId3" cstate="print"/>
          <a:stretch>
            <a:fillRect/>
          </a:stretch>
        </p:blipFill>
        <p:spPr>
          <a:xfrm>
            <a:off x="2424613" y="3276193"/>
            <a:ext cx="1554128" cy="773757"/>
          </a:xfrm>
          <a:prstGeom prst="rect">
            <a:avLst/>
          </a:prstGeom>
        </p:spPr>
      </p:pic>
      <p:pic>
        <p:nvPicPr>
          <p:cNvPr id="81" name="Imagen 81">
            <a:extLst>
              <a:ext uri="{FF2B5EF4-FFF2-40B4-BE49-F238E27FC236}">
                <a16:creationId xmlns:a16="http://schemas.microsoft.com/office/drawing/2014/main" id="{81357F3A-D5A3-1F46-9A46-6B5EBC56387D}"/>
              </a:ext>
            </a:extLst>
          </p:cNvPr>
          <p:cNvPicPr>
            <a:picLocks noChangeAspect="1"/>
          </p:cNvPicPr>
          <p:nvPr/>
        </p:nvPicPr>
        <p:blipFill>
          <a:blip r:embed="rId4" cstate="print"/>
          <a:stretch>
            <a:fillRect/>
          </a:stretch>
        </p:blipFill>
        <p:spPr>
          <a:xfrm>
            <a:off x="7591425" y="2968914"/>
            <a:ext cx="1359513" cy="1414778"/>
          </a:xfrm>
          <a:prstGeom prst="rect">
            <a:avLst/>
          </a:prstGeom>
        </p:spPr>
      </p:pic>
      <p:pic>
        <p:nvPicPr>
          <p:cNvPr id="96" name="Imagen 96">
            <a:extLst>
              <a:ext uri="{FF2B5EF4-FFF2-40B4-BE49-F238E27FC236}">
                <a16:creationId xmlns:a16="http://schemas.microsoft.com/office/drawing/2014/main" id="{8A73C567-9D21-7E4D-818A-F97998F6128E}"/>
              </a:ext>
            </a:extLst>
          </p:cNvPr>
          <p:cNvPicPr>
            <a:picLocks noChangeAspect="1"/>
          </p:cNvPicPr>
          <p:nvPr/>
        </p:nvPicPr>
        <p:blipFill>
          <a:blip r:embed="rId5" cstate="print"/>
          <a:stretch>
            <a:fillRect/>
          </a:stretch>
        </p:blipFill>
        <p:spPr>
          <a:xfrm>
            <a:off x="4880139" y="5270143"/>
            <a:ext cx="1846774" cy="994215"/>
          </a:xfrm>
          <a:prstGeom prst="rect">
            <a:avLst/>
          </a:prstGeom>
        </p:spPr>
      </p:pic>
    </p:spTree>
    <p:extLst>
      <p:ext uri="{BB962C8B-B14F-4D97-AF65-F5344CB8AC3E}">
        <p14:creationId xmlns:p14="http://schemas.microsoft.com/office/powerpoint/2010/main" val="31458404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F759D4BE-975D-9046-8603-90E55C9D7D4F}"/>
              </a:ext>
            </a:extLst>
          </p:cNvPr>
          <p:cNvSpPr txBox="1"/>
          <p:nvPr/>
        </p:nvSpPr>
        <p:spPr>
          <a:xfrm>
            <a:off x="1691481" y="1327573"/>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USO DEL UNIFORME</a:t>
            </a:r>
          </a:p>
        </p:txBody>
      </p:sp>
      <p:sp>
        <p:nvSpPr>
          <p:cNvPr id="10" name="Rectángulo: esquinas redondeadas 9">
            <a:extLst>
              <a:ext uri="{FF2B5EF4-FFF2-40B4-BE49-F238E27FC236}">
                <a16:creationId xmlns:a16="http://schemas.microsoft.com/office/drawing/2014/main" id="{86C431A1-9DE9-A84A-9B5A-79A2AFE6AD29}"/>
              </a:ext>
            </a:extLst>
          </p:cNvPr>
          <p:cNvSpPr/>
          <p:nvPr/>
        </p:nvSpPr>
        <p:spPr>
          <a:xfrm>
            <a:off x="990600" y="2334964"/>
            <a:ext cx="4609595" cy="352655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a:solidFill>
                  <a:schemeClr val="tx1"/>
                </a:solidFill>
                <a:latin typeface="Arial" panose="020B0604020202020204" pitchFamily="34" charset="0"/>
                <a:cs typeface="Arial" panose="020B0604020202020204" pitchFamily="34" charset="0"/>
              </a:rPr>
              <a:t>Es muy importante para la protección corporal, es una barrera que evita la contaminación de la ropa normal durante la atención de salpicaduras de líquidos o </a:t>
            </a:r>
            <a:r>
              <a:rPr lang="es-US" sz="2000" dirty="0" smtClean="0">
                <a:solidFill>
                  <a:schemeClr val="tx1"/>
                </a:solidFill>
                <a:latin typeface="Arial" panose="020B0604020202020204" pitchFamily="34" charset="0"/>
                <a:cs typeface="Arial" panose="020B0604020202020204" pitchFamily="34" charset="0"/>
              </a:rPr>
              <a:t>fluidos </a:t>
            </a:r>
            <a:r>
              <a:rPr lang="es-US" sz="2000">
                <a:solidFill>
                  <a:schemeClr val="tx1"/>
                </a:solidFill>
                <a:latin typeface="Arial" panose="020B0604020202020204" pitchFamily="34" charset="0"/>
                <a:cs typeface="Arial" panose="020B0604020202020204" pitchFamily="34" charset="0"/>
              </a:rPr>
              <a:t>corporales </a:t>
            </a:r>
            <a:r>
              <a:rPr lang="es-US" sz="2000" smtClean="0">
                <a:solidFill>
                  <a:schemeClr val="tx1"/>
                </a:solidFill>
                <a:latin typeface="Arial" panose="020B0604020202020204" pitchFamily="34" charset="0"/>
                <a:cs typeface="Arial" panose="020B0604020202020204" pitchFamily="34" charset="0"/>
              </a:rPr>
              <a:t>(sangre</a:t>
            </a:r>
            <a:r>
              <a:rPr lang="es-US" sz="2000" dirty="0">
                <a:solidFill>
                  <a:schemeClr val="tx1"/>
                </a:solidFill>
                <a:latin typeface="Arial" panose="020B0604020202020204" pitchFamily="34" charset="0"/>
                <a:cs typeface="Arial" panose="020B0604020202020204" pitchFamily="34" charset="0"/>
              </a:rPr>
              <a:t>, saliva), que pueden generarse desde cualquier sitio</a:t>
            </a:r>
          </a:p>
        </p:txBody>
      </p:sp>
      <p:sp>
        <p:nvSpPr>
          <p:cNvPr id="11" name="Rectángulo 10">
            <a:extLst>
              <a:ext uri="{FF2B5EF4-FFF2-40B4-BE49-F238E27FC236}">
                <a16:creationId xmlns:a16="http://schemas.microsoft.com/office/drawing/2014/main" id="{6C0BCB54-F399-BF4E-80E4-FDCF6E741A16}"/>
              </a:ext>
            </a:extLst>
          </p:cNvPr>
          <p:cNvSpPr/>
          <p:nvPr/>
        </p:nvSpPr>
        <p:spPr>
          <a:xfrm>
            <a:off x="6231731" y="2611156"/>
            <a:ext cx="3167063" cy="32503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a:solidFill>
                  <a:schemeClr val="tx1"/>
                </a:solidFill>
                <a:latin typeface="Arial" panose="020B0604020202020204" pitchFamily="34" charset="0"/>
                <a:cs typeface="Arial" panose="020B0604020202020204" pitchFamily="34" charset="0"/>
              </a:rPr>
              <a:t>La bata también puede ser usada por el personal que realiza las labores de limpieza y desinfección de áreas, equipos, dispositivos médicos del consultorio médico</a:t>
            </a:r>
          </a:p>
        </p:txBody>
      </p:sp>
      <p:pic>
        <p:nvPicPr>
          <p:cNvPr id="6"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41154692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C8DE52C-4D63-AD41-A6DA-F834C60B060D}"/>
              </a:ext>
            </a:extLst>
          </p:cNvPr>
          <p:cNvSpPr txBox="1"/>
          <p:nvPr/>
        </p:nvSpPr>
        <p:spPr>
          <a:xfrm>
            <a:off x="1371600" y="1828800"/>
            <a:ext cx="9080500"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BIOSEGURIDAD</a:t>
            </a:r>
            <a:endParaRPr lang="es-US" sz="2000" b="1" dirty="0">
              <a:latin typeface="Arial" panose="020B0604020202020204" pitchFamily="34" charset="0"/>
              <a:cs typeface="Arial" panose="020B0604020202020204" pitchFamily="34" charset="0"/>
            </a:endParaRPr>
          </a:p>
        </p:txBody>
      </p:sp>
      <p:sp>
        <p:nvSpPr>
          <p:cNvPr id="7" name="Rectángulo 10">
            <a:extLst>
              <a:ext uri="{FF2B5EF4-FFF2-40B4-BE49-F238E27FC236}">
                <a16:creationId xmlns:a16="http://schemas.microsoft.com/office/drawing/2014/main" id="{6C0BCB54-F399-BF4E-80E4-FDCF6E741A16}"/>
              </a:ext>
            </a:extLst>
          </p:cNvPr>
          <p:cNvSpPr/>
          <p:nvPr/>
        </p:nvSpPr>
        <p:spPr>
          <a:xfrm>
            <a:off x="1295400" y="2362200"/>
            <a:ext cx="4114800" cy="1905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Mantenga el lugar de trabajo en óptimas condiciones de aseo, iluminación y ventilación</a:t>
            </a:r>
            <a:endParaRPr lang="es-US" sz="2000" dirty="0">
              <a:solidFill>
                <a:schemeClr val="tx1"/>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63489" name="Picture 1" descr="H:\large_manejor_residuos_peligrosos.jpg"/>
          <p:cNvPicPr>
            <a:picLocks noChangeAspect="1" noChangeArrowheads="1"/>
          </p:cNvPicPr>
          <p:nvPr/>
        </p:nvPicPr>
        <p:blipFill>
          <a:blip r:embed="rId3" cstate="print"/>
          <a:srcRect/>
          <a:stretch>
            <a:fillRect/>
          </a:stretch>
        </p:blipFill>
        <p:spPr bwMode="auto">
          <a:xfrm>
            <a:off x="5824482" y="2647074"/>
            <a:ext cx="4641197" cy="2918153"/>
          </a:xfrm>
          <a:prstGeom prst="rect">
            <a:avLst/>
          </a:prstGeom>
          <a:ln>
            <a:noFill/>
          </a:ln>
          <a:effectLst>
            <a:softEdge rad="112500"/>
          </a:effectLst>
        </p:spPr>
      </p:pic>
    </p:spTree>
    <p:extLst>
      <p:ext uri="{BB962C8B-B14F-4D97-AF65-F5344CB8AC3E}">
        <p14:creationId xmlns:p14="http://schemas.microsoft.com/office/powerpoint/2010/main" val="4057196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BD581FF-BEF8-A64B-8F1B-C2CEF61B26A0}"/>
              </a:ext>
            </a:extLst>
          </p:cNvPr>
          <p:cNvSpPr txBox="1"/>
          <p:nvPr/>
        </p:nvSpPr>
        <p:spPr>
          <a:xfrm>
            <a:off x="1447800" y="1905000"/>
            <a:ext cx="8294391" cy="400110"/>
          </a:xfrm>
          <a:prstGeom prst="rect">
            <a:avLst/>
          </a:prstGeom>
          <a:noFill/>
        </p:spPr>
        <p:txBody>
          <a:bodyPr wrap="square">
            <a:spAutoFit/>
          </a:bodyPr>
          <a:lstStyle/>
          <a:p>
            <a:pPr algn="ctr"/>
            <a:r>
              <a:rPr lang="es-US" sz="2000" b="1" dirty="0">
                <a:latin typeface="Arial" panose="020B0604020202020204" pitchFamily="34" charset="0"/>
                <a:cs typeface="Arial" panose="020B0604020202020204" pitchFamily="34" charset="0"/>
              </a:rPr>
              <a:t>TIPS PARA MEJORAR LAS RELACIONES LABORALES</a:t>
            </a:r>
            <a:endParaRPr lang="es-US" sz="20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9A47A76-D28C-694D-A80C-8023F588E876}"/>
              </a:ext>
            </a:extLst>
          </p:cNvPr>
          <p:cNvSpPr txBox="1"/>
          <p:nvPr/>
        </p:nvSpPr>
        <p:spPr>
          <a:xfrm>
            <a:off x="1447800" y="2334161"/>
            <a:ext cx="7787070" cy="1323439"/>
          </a:xfrm>
          <a:prstGeom prst="rect">
            <a:avLst/>
          </a:prstGeom>
          <a:noFill/>
        </p:spPr>
        <p:txBody>
          <a:bodyPr wrap="square" rtlCol="0">
            <a:spAutoFit/>
          </a:bodyPr>
          <a:lstStyle/>
          <a:p>
            <a:pPr algn="just"/>
            <a:r>
              <a:rPr lang="es-US" sz="2000" dirty="0">
                <a:latin typeface="Arial" panose="020B0604020202020204" pitchFamily="34" charset="0"/>
                <a:cs typeface="Arial" panose="020B0604020202020204" pitchFamily="34" charset="0"/>
              </a:rPr>
              <a:t>TRABAJO ES TRABAJO</a:t>
            </a:r>
            <a:r>
              <a:rPr lang="es-US" sz="2000" dirty="0" smtClean="0">
                <a:latin typeface="Arial" panose="020B0604020202020204" pitchFamily="34" charset="0"/>
                <a:cs typeface="Arial" panose="020B0604020202020204" pitchFamily="34" charset="0"/>
              </a:rPr>
              <a:t>:</a:t>
            </a:r>
          </a:p>
          <a:p>
            <a:pPr algn="just"/>
            <a:endParaRPr lang="es-US" sz="2000" b="1" dirty="0">
              <a:latin typeface="Arial" panose="020B0604020202020204" pitchFamily="34" charset="0"/>
              <a:cs typeface="Arial" panose="020B0604020202020204" pitchFamily="34" charset="0"/>
            </a:endParaRPr>
          </a:p>
          <a:p>
            <a:pPr algn="just"/>
            <a:r>
              <a:rPr lang="es-US" sz="2000" dirty="0" smtClean="0">
                <a:latin typeface="Arial" panose="020B0604020202020204" pitchFamily="34" charset="0"/>
                <a:cs typeface="Arial" panose="020B0604020202020204" pitchFamily="34" charset="0"/>
              </a:rPr>
              <a:t>Debes actuar como un profesional y aceptar sus puntos de vista.</a:t>
            </a:r>
          </a:p>
          <a:p>
            <a:pPr algn="just"/>
            <a:r>
              <a:rPr lang="es-US" sz="2000" dirty="0" smtClean="0">
                <a:latin typeface="Arial" panose="020B0604020202020204" pitchFamily="34" charset="0"/>
                <a:cs typeface="Arial" panose="020B0604020202020204" pitchFamily="34" charset="0"/>
              </a:rPr>
              <a:t>No dejes que lo personal se involucre en el área profesional.</a:t>
            </a:r>
            <a:endParaRPr lang="es-US" sz="2000" dirty="0">
              <a:latin typeface="Arial" panose="020B0604020202020204" pitchFamily="34" charset="0"/>
              <a:cs typeface="Arial" panose="020B0604020202020204" pitchFamily="34" charset="0"/>
            </a:endParaRPr>
          </a:p>
        </p:txBody>
      </p:sp>
      <p:pic>
        <p:nvPicPr>
          <p:cNvPr id="2" name="Imagen 8">
            <a:extLst>
              <a:ext uri="{FF2B5EF4-FFF2-40B4-BE49-F238E27FC236}">
                <a16:creationId xmlns:a16="http://schemas.microsoft.com/office/drawing/2014/main" id="{38E87ADD-A7BC-804D-B9B0-AC6069C8AFB4}"/>
              </a:ext>
            </a:extLst>
          </p:cNvPr>
          <p:cNvPicPr>
            <a:picLocks noChangeAspect="1"/>
          </p:cNvPicPr>
          <p:nvPr/>
        </p:nvPicPr>
        <p:blipFill>
          <a:blip r:embed="rId2" cstate="print"/>
          <a:stretch>
            <a:fillRect/>
          </a:stretch>
        </p:blipFill>
        <p:spPr>
          <a:xfrm>
            <a:off x="1014641" y="709027"/>
            <a:ext cx="2418616" cy="1283583"/>
          </a:xfrm>
          <a:prstGeom prst="rect">
            <a:avLst/>
          </a:prstGeom>
        </p:spPr>
      </p:pic>
      <p:pic>
        <p:nvPicPr>
          <p:cNvPr id="155650" name="Picture 2" descr="Resultado de imagen para climA LABORAL RESPETO"/>
          <p:cNvPicPr>
            <a:picLocks noChangeAspect="1" noChangeArrowheads="1"/>
          </p:cNvPicPr>
          <p:nvPr/>
        </p:nvPicPr>
        <p:blipFill>
          <a:blip r:embed="rId3" cstate="print"/>
          <a:srcRect/>
          <a:stretch>
            <a:fillRect/>
          </a:stretch>
        </p:blipFill>
        <p:spPr bwMode="auto">
          <a:xfrm>
            <a:off x="3154665" y="3657601"/>
            <a:ext cx="4084335" cy="2012024"/>
          </a:xfrm>
          <a:prstGeom prst="rect">
            <a:avLst/>
          </a:prstGeom>
          <a:ln>
            <a:noFill/>
          </a:ln>
          <a:effectLst>
            <a:softEdge rad="112500"/>
          </a:effectLst>
        </p:spPr>
      </p:pic>
      <p:sp>
        <p:nvSpPr>
          <p:cNvPr id="7" name="CuadroTexto 6">
            <a:extLst>
              <a:ext uri="{FF2B5EF4-FFF2-40B4-BE49-F238E27FC236}">
                <a16:creationId xmlns:a16="http://schemas.microsoft.com/office/drawing/2014/main" id="{C93063B4-5601-A84A-8DFE-EA23B7FF1360}"/>
              </a:ext>
            </a:extLst>
          </p:cNvPr>
          <p:cNvSpPr txBox="1"/>
          <p:nvPr/>
        </p:nvSpPr>
        <p:spPr>
          <a:xfrm>
            <a:off x="2438400" y="5848290"/>
            <a:ext cx="6696636" cy="400110"/>
          </a:xfrm>
          <a:prstGeom prst="rect">
            <a:avLst/>
          </a:prstGeom>
          <a:noFill/>
        </p:spPr>
        <p:txBody>
          <a:bodyPr wrap="square" rtlCol="0">
            <a:spAutoFit/>
          </a:bodyPr>
          <a:lstStyle/>
          <a:p>
            <a:pPr algn="l"/>
            <a:r>
              <a:rPr lang="es-US" sz="2000" b="1" dirty="0">
                <a:latin typeface="Arial" panose="020B0604020202020204" pitchFamily="34" charset="0"/>
                <a:cs typeface="Arial" panose="020B0604020202020204" pitchFamily="34" charset="0"/>
              </a:rPr>
              <a:t>TU TRABAJO REPERCUTE EN LA SALUD PÚBLICA</a:t>
            </a:r>
          </a:p>
        </p:txBody>
      </p:sp>
    </p:spTree>
    <p:extLst>
      <p:ext uri="{BB962C8B-B14F-4D97-AF65-F5344CB8AC3E}">
        <p14:creationId xmlns:p14="http://schemas.microsoft.com/office/powerpoint/2010/main" val="28355968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B6235345-4D95-D643-AEC4-23EA33DB8889}"/>
              </a:ext>
            </a:extLst>
          </p:cNvPr>
          <p:cNvPicPr>
            <a:picLocks noChangeAspect="1"/>
          </p:cNvPicPr>
          <p:nvPr/>
        </p:nvPicPr>
        <p:blipFill rotWithShape="1">
          <a:blip r:embed="rId2" cstate="print"/>
          <a:srcRect l="12295" t="15625" r="61631"/>
          <a:stretch/>
        </p:blipFill>
        <p:spPr>
          <a:xfrm>
            <a:off x="1313945" y="2430214"/>
            <a:ext cx="2119312" cy="3429000"/>
          </a:xfrm>
          <a:prstGeom prst="rect">
            <a:avLst/>
          </a:prstGeom>
        </p:spPr>
      </p:pic>
      <p:sp>
        <p:nvSpPr>
          <p:cNvPr id="7" name="CuadroTexto 6">
            <a:extLst>
              <a:ext uri="{FF2B5EF4-FFF2-40B4-BE49-F238E27FC236}">
                <a16:creationId xmlns:a16="http://schemas.microsoft.com/office/drawing/2014/main" id="{02E525E5-3C20-2549-870E-29F35E57699B}"/>
              </a:ext>
            </a:extLst>
          </p:cNvPr>
          <p:cNvSpPr txBox="1"/>
          <p:nvPr/>
        </p:nvSpPr>
        <p:spPr>
          <a:xfrm>
            <a:off x="1371600" y="1981200"/>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USO DEL DELANTAL ANTIFLUIDOS</a:t>
            </a:r>
          </a:p>
        </p:txBody>
      </p:sp>
      <p:sp>
        <p:nvSpPr>
          <p:cNvPr id="11" name="Rectángulo: esquinas redondeadas 10">
            <a:extLst>
              <a:ext uri="{FF2B5EF4-FFF2-40B4-BE49-F238E27FC236}">
                <a16:creationId xmlns:a16="http://schemas.microsoft.com/office/drawing/2014/main" id="{9267A1CE-901F-C144-9AB2-B2B7EDACB242}"/>
              </a:ext>
            </a:extLst>
          </p:cNvPr>
          <p:cNvSpPr/>
          <p:nvPr/>
        </p:nvSpPr>
        <p:spPr>
          <a:xfrm>
            <a:off x="6186993" y="3429000"/>
            <a:ext cx="3838070" cy="9692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a:solidFill>
                  <a:schemeClr val="tx1"/>
                </a:solidFill>
                <a:latin typeface="Arial" panose="020B0604020202020204" pitchFamily="34" charset="0"/>
                <a:cs typeface="Arial" panose="020B0604020202020204" pitchFamily="34" charset="0"/>
              </a:rPr>
              <a:t>Para evitar salpicaduras</a:t>
            </a:r>
          </a:p>
        </p:txBody>
      </p:sp>
      <p:sp>
        <p:nvSpPr>
          <p:cNvPr id="8" name="7 Flecha derecha"/>
          <p:cNvSpPr/>
          <p:nvPr/>
        </p:nvSpPr>
        <p:spPr>
          <a:xfrm>
            <a:off x="3962400" y="3505200"/>
            <a:ext cx="18288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Imagen 8">
            <a:extLst>
              <a:ext uri="{FF2B5EF4-FFF2-40B4-BE49-F238E27FC236}">
                <a16:creationId xmlns:a16="http://schemas.microsoft.com/office/drawing/2014/main" id="{A42D06F0-5E4E-BF49-9FBC-7A60C5257D8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6850022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099978C-1939-EA44-8DB7-8AE40778D461}"/>
              </a:ext>
            </a:extLst>
          </p:cNvPr>
          <p:cNvSpPr txBox="1"/>
          <p:nvPr/>
        </p:nvSpPr>
        <p:spPr>
          <a:xfrm>
            <a:off x="1555750" y="1375198"/>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USO DE CALZADO CERRADO O BOTAS</a:t>
            </a:r>
          </a:p>
        </p:txBody>
      </p:sp>
      <p:pic>
        <p:nvPicPr>
          <p:cNvPr id="8" name="Imagen 8">
            <a:extLst>
              <a:ext uri="{FF2B5EF4-FFF2-40B4-BE49-F238E27FC236}">
                <a16:creationId xmlns:a16="http://schemas.microsoft.com/office/drawing/2014/main" id="{DAD54BE7-84C0-CB49-8632-BC96DDB6EAC4}"/>
              </a:ext>
            </a:extLst>
          </p:cNvPr>
          <p:cNvPicPr>
            <a:picLocks noChangeAspect="1"/>
          </p:cNvPicPr>
          <p:nvPr/>
        </p:nvPicPr>
        <p:blipFill rotWithShape="1">
          <a:blip r:embed="rId2" cstate="print"/>
          <a:srcRect l="10156" t="14265" r="58846" b="6047"/>
          <a:stretch/>
        </p:blipFill>
        <p:spPr>
          <a:xfrm>
            <a:off x="1143000" y="2209800"/>
            <a:ext cx="2519363" cy="3238501"/>
          </a:xfrm>
          <a:prstGeom prst="rect">
            <a:avLst/>
          </a:prstGeom>
        </p:spPr>
      </p:pic>
      <p:sp>
        <p:nvSpPr>
          <p:cNvPr id="15" name="Rectángulo: esquinas redondeadas 14">
            <a:extLst>
              <a:ext uri="{FF2B5EF4-FFF2-40B4-BE49-F238E27FC236}">
                <a16:creationId xmlns:a16="http://schemas.microsoft.com/office/drawing/2014/main" id="{9E6F1F7A-422D-B34A-8E5F-0E89211FF901}"/>
              </a:ext>
            </a:extLst>
          </p:cNvPr>
          <p:cNvSpPr/>
          <p:nvPr/>
        </p:nvSpPr>
        <p:spPr>
          <a:xfrm>
            <a:off x="6186993" y="3429000"/>
            <a:ext cx="3838070" cy="9692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a:solidFill>
                  <a:schemeClr val="tx1"/>
                </a:solidFill>
                <a:latin typeface="Arial" panose="020B0604020202020204" pitchFamily="34" charset="0"/>
                <a:cs typeface="Arial" panose="020B0604020202020204" pitchFamily="34" charset="0"/>
              </a:rPr>
              <a:t>Para evitar accidentes, derrames o salpicaduras</a:t>
            </a:r>
          </a:p>
        </p:txBody>
      </p:sp>
      <p:sp>
        <p:nvSpPr>
          <p:cNvPr id="9" name="8 Flecha derecha"/>
          <p:cNvSpPr/>
          <p:nvPr/>
        </p:nvSpPr>
        <p:spPr>
          <a:xfrm>
            <a:off x="3962400" y="3505200"/>
            <a:ext cx="18288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rotWithShape="1">
          <a:blip r:embed="rId3" cstate="print"/>
          <a:srcRect l="51000" t="42889" r="37500" b="36333"/>
          <a:stretch/>
        </p:blipFill>
        <p:spPr>
          <a:xfrm>
            <a:off x="7239000" y="4648200"/>
            <a:ext cx="1752600" cy="1781175"/>
          </a:xfrm>
          <a:prstGeom prst="rect">
            <a:avLst/>
          </a:prstGeom>
        </p:spPr>
      </p:pic>
      <p:pic>
        <p:nvPicPr>
          <p:cNvPr id="10" name="Imagen 8">
            <a:extLst>
              <a:ext uri="{FF2B5EF4-FFF2-40B4-BE49-F238E27FC236}">
                <a16:creationId xmlns:a16="http://schemas.microsoft.com/office/drawing/2014/main" id="{A42D06F0-5E4E-BF49-9FBC-7A60C5257D8A}"/>
              </a:ext>
            </a:extLst>
          </p:cNvPr>
          <p:cNvPicPr>
            <a:picLocks noChangeAspect="1"/>
          </p:cNvPicPr>
          <p:nvPr/>
        </p:nvPicPr>
        <p:blipFill>
          <a:blip r:embed="rId4"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21213094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AB22093-BD99-E44D-B476-5D4C15B11156}"/>
              </a:ext>
            </a:extLst>
          </p:cNvPr>
          <p:cNvSpPr txBox="1"/>
          <p:nvPr/>
        </p:nvSpPr>
        <p:spPr>
          <a:xfrm>
            <a:off x="1295400" y="1600200"/>
            <a:ext cx="9080500"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PROTOCOLOS DE BIOSEGURIDAD</a:t>
            </a:r>
          </a:p>
        </p:txBody>
      </p:sp>
      <p:pic>
        <p:nvPicPr>
          <p:cNvPr id="10" name="Imagen 10">
            <a:extLst>
              <a:ext uri="{FF2B5EF4-FFF2-40B4-BE49-F238E27FC236}">
                <a16:creationId xmlns:a16="http://schemas.microsoft.com/office/drawing/2014/main" id="{82A4C9E5-9E83-8E43-8DF0-EEEBF80716F3}"/>
              </a:ext>
            </a:extLst>
          </p:cNvPr>
          <p:cNvPicPr>
            <a:picLocks noChangeAspect="1"/>
          </p:cNvPicPr>
          <p:nvPr/>
        </p:nvPicPr>
        <p:blipFill>
          <a:blip r:embed="rId2" cstate="print"/>
          <a:srcRect l="5067" t="7460" r="9600"/>
          <a:stretch>
            <a:fillRect/>
          </a:stretch>
        </p:blipFill>
        <p:spPr>
          <a:xfrm>
            <a:off x="5715000" y="3352800"/>
            <a:ext cx="3048000" cy="1992058"/>
          </a:xfrm>
          <a:prstGeom prst="rect">
            <a:avLst/>
          </a:prstGeom>
          <a:ln>
            <a:noFill/>
          </a:ln>
          <a:effectLst>
            <a:softEdge rad="112500"/>
          </a:effectLst>
        </p:spPr>
      </p:pic>
      <p:sp>
        <p:nvSpPr>
          <p:cNvPr id="6" name="Rectángulo 10">
            <a:extLst>
              <a:ext uri="{FF2B5EF4-FFF2-40B4-BE49-F238E27FC236}">
                <a16:creationId xmlns:a16="http://schemas.microsoft.com/office/drawing/2014/main" id="{6C0BCB54-F399-BF4E-80E4-FDCF6E741A16}"/>
              </a:ext>
            </a:extLst>
          </p:cNvPr>
          <p:cNvSpPr/>
          <p:nvPr/>
        </p:nvSpPr>
        <p:spPr>
          <a:xfrm>
            <a:off x="1295400" y="2514600"/>
            <a:ext cx="3886200" cy="1905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Evite fumar, beber y comer cualquier alimento en el sitio de trabajo.</a:t>
            </a:r>
            <a:endParaRPr lang="es-US" sz="2000" dirty="0">
              <a:solidFill>
                <a:schemeClr val="tx1"/>
              </a:solidFill>
              <a:latin typeface="Arial" panose="020B0604020202020204" pitchFamily="34" charset="0"/>
              <a:cs typeface="Arial" panose="020B0604020202020204" pitchFamily="34" charset="0"/>
            </a:endParaRPr>
          </a:p>
        </p:txBody>
      </p:sp>
      <p:pic>
        <p:nvPicPr>
          <p:cNvPr id="8" name="Imagen 8">
            <a:extLst>
              <a:ext uri="{FF2B5EF4-FFF2-40B4-BE49-F238E27FC236}">
                <a16:creationId xmlns:a16="http://schemas.microsoft.com/office/drawing/2014/main" id="{A42D06F0-5E4E-BF49-9FBC-7A60C5257D8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9014372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E9E4254-CA48-0C4F-B9F6-D4632600E9FB}"/>
              </a:ext>
            </a:extLst>
          </p:cNvPr>
          <p:cNvSpPr txBox="1"/>
          <p:nvPr/>
        </p:nvSpPr>
        <p:spPr>
          <a:xfrm>
            <a:off x="1555750" y="1375198"/>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PROTOCOLOS DE BIOSEGURIDAD</a:t>
            </a:r>
          </a:p>
        </p:txBody>
      </p:sp>
      <p:pic>
        <p:nvPicPr>
          <p:cNvPr id="10" name="Imagen 10">
            <a:extLst>
              <a:ext uri="{FF2B5EF4-FFF2-40B4-BE49-F238E27FC236}">
                <a16:creationId xmlns:a16="http://schemas.microsoft.com/office/drawing/2014/main" id="{A2087FDC-752A-334F-8046-CFB69E5D0A57}"/>
              </a:ext>
            </a:extLst>
          </p:cNvPr>
          <p:cNvPicPr>
            <a:picLocks noChangeAspect="1"/>
          </p:cNvPicPr>
          <p:nvPr/>
        </p:nvPicPr>
        <p:blipFill>
          <a:blip r:embed="rId2" cstate="print"/>
          <a:srcRect l="45937" t="42094" r="3438"/>
          <a:stretch>
            <a:fillRect/>
          </a:stretch>
        </p:blipFill>
        <p:spPr>
          <a:xfrm>
            <a:off x="5410200" y="3505200"/>
            <a:ext cx="4114800" cy="2306139"/>
          </a:xfrm>
          <a:prstGeom prst="rect">
            <a:avLst/>
          </a:prstGeom>
          <a:ln>
            <a:noFill/>
          </a:ln>
          <a:effectLst>
            <a:softEdge rad="112500"/>
          </a:effectLst>
        </p:spPr>
      </p:pic>
      <p:sp>
        <p:nvSpPr>
          <p:cNvPr id="6" name="Rectángulo 10">
            <a:extLst>
              <a:ext uri="{FF2B5EF4-FFF2-40B4-BE49-F238E27FC236}">
                <a16:creationId xmlns:a16="http://schemas.microsoft.com/office/drawing/2014/main" id="{6C0BCB54-F399-BF4E-80E4-FDCF6E741A16}"/>
              </a:ext>
            </a:extLst>
          </p:cNvPr>
          <p:cNvSpPr/>
          <p:nvPr/>
        </p:nvSpPr>
        <p:spPr>
          <a:xfrm>
            <a:off x="1066800" y="2286000"/>
            <a:ext cx="3886200" cy="1905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latin typeface="Arial" panose="020B0604020202020204" pitchFamily="34" charset="0"/>
                <a:cs typeface="Arial" panose="020B0604020202020204" pitchFamily="34" charset="0"/>
              </a:rPr>
              <a:t>Mantenga actualizado su esquema de vacunación completo.</a:t>
            </a:r>
            <a:endParaRPr lang="es-US" sz="2000" dirty="0">
              <a:solidFill>
                <a:schemeClr val="tx1"/>
              </a:solidFill>
              <a:latin typeface="Arial" panose="020B0604020202020204" pitchFamily="34" charset="0"/>
              <a:cs typeface="Arial" panose="020B0604020202020204" pitchFamily="34" charset="0"/>
            </a:endParaRPr>
          </a:p>
        </p:txBody>
      </p:sp>
      <p:pic>
        <p:nvPicPr>
          <p:cNvPr id="8" name="Imagen 8">
            <a:extLst>
              <a:ext uri="{FF2B5EF4-FFF2-40B4-BE49-F238E27FC236}">
                <a16:creationId xmlns:a16="http://schemas.microsoft.com/office/drawing/2014/main" id="{A42D06F0-5E4E-BF49-9FBC-7A60C5257D8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34950454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828800" y="2873276"/>
            <a:ext cx="8763000" cy="2585323"/>
          </a:xfrm>
          <a:prstGeom prst="rect">
            <a:avLst/>
          </a:prstGeom>
        </p:spPr>
        <p:txBody>
          <a:bodyPr wrap="square">
            <a:spAutoFit/>
          </a:bodyPr>
          <a:lstStyle/>
          <a:p>
            <a:pPr algn="ctr">
              <a:buFont typeface="Wingdings" pitchFamily="2" charset="2"/>
              <a:buChar char="Ø"/>
            </a:pPr>
            <a:r>
              <a:rPr lang="es-CO" dirty="0" smtClean="0">
                <a:latin typeface="Arial" pitchFamily="34" charset="0"/>
                <a:cs typeface="Arial" pitchFamily="34" charset="0"/>
              </a:rPr>
              <a:t>Antitetánica.</a:t>
            </a:r>
          </a:p>
          <a:p>
            <a:pPr algn="ctr">
              <a:buFont typeface="Wingdings" pitchFamily="2" charset="2"/>
              <a:buChar char="Ø"/>
            </a:pPr>
            <a:r>
              <a:rPr lang="es-CO" dirty="0" smtClean="0">
                <a:latin typeface="Arial" pitchFamily="34" charset="0"/>
                <a:cs typeface="Arial" pitchFamily="34" charset="0"/>
              </a:rPr>
              <a:t>Hepatitis B.</a:t>
            </a:r>
          </a:p>
          <a:p>
            <a:pPr algn="ctr">
              <a:buFont typeface="Wingdings" pitchFamily="2" charset="2"/>
              <a:buChar char="Ø"/>
            </a:pPr>
            <a:r>
              <a:rPr lang="es-CO" dirty="0" smtClean="0">
                <a:latin typeface="Arial" pitchFamily="34" charset="0"/>
                <a:cs typeface="Arial" pitchFamily="34" charset="0"/>
              </a:rPr>
              <a:t>Influenza.</a:t>
            </a:r>
          </a:p>
          <a:p>
            <a:pPr algn="ctr">
              <a:buFont typeface="Wingdings" pitchFamily="2" charset="2"/>
              <a:buChar char="Ø"/>
            </a:pPr>
            <a:r>
              <a:rPr lang="es-CO" dirty="0" smtClean="0">
                <a:latin typeface="Arial" pitchFamily="34" charset="0"/>
                <a:cs typeface="Arial" pitchFamily="34" charset="0"/>
              </a:rPr>
              <a:t>Triple viral (Sarampión, rubéola y parotiditis).</a:t>
            </a:r>
          </a:p>
          <a:p>
            <a:pPr algn="ctr">
              <a:buFont typeface="Wingdings" pitchFamily="2" charset="2"/>
              <a:buChar char="Ø"/>
            </a:pPr>
            <a:r>
              <a:rPr lang="es-CO" dirty="0" smtClean="0">
                <a:latin typeface="Arial" pitchFamily="34" charset="0"/>
                <a:cs typeface="Arial" pitchFamily="34" charset="0"/>
              </a:rPr>
              <a:t>Varicela.</a:t>
            </a:r>
          </a:p>
          <a:p>
            <a:pPr algn="ctr">
              <a:buFont typeface="Wingdings" pitchFamily="2" charset="2"/>
              <a:buChar char="Ø"/>
            </a:pPr>
            <a:r>
              <a:rPr lang="es-CO" dirty="0" smtClean="0">
                <a:latin typeface="Arial" pitchFamily="34" charset="0"/>
                <a:cs typeface="Arial" pitchFamily="34" charset="0"/>
              </a:rPr>
              <a:t>Triple bacteriana </a:t>
            </a:r>
            <a:r>
              <a:rPr lang="es-CO" dirty="0" err="1" smtClean="0">
                <a:latin typeface="Arial" pitchFamily="34" charset="0"/>
                <a:cs typeface="Arial" pitchFamily="34" charset="0"/>
              </a:rPr>
              <a:t>acelular</a:t>
            </a:r>
            <a:r>
              <a:rPr lang="es-CO" dirty="0" smtClean="0">
                <a:latin typeface="Arial" pitchFamily="34" charset="0"/>
                <a:cs typeface="Arial" pitchFamily="34" charset="0"/>
              </a:rPr>
              <a:t> (</a:t>
            </a:r>
            <a:r>
              <a:rPr lang="es-CO" dirty="0" err="1" smtClean="0">
                <a:latin typeface="Arial" pitchFamily="34" charset="0"/>
                <a:cs typeface="Arial" pitchFamily="34" charset="0"/>
              </a:rPr>
              <a:t>dTap</a:t>
            </a:r>
            <a:r>
              <a:rPr lang="es-CO" dirty="0" smtClean="0">
                <a:latin typeface="Arial" pitchFamily="34" charset="0"/>
                <a:cs typeface="Arial" pitchFamily="34" charset="0"/>
              </a:rPr>
              <a:t>).</a:t>
            </a:r>
          </a:p>
          <a:p>
            <a:pPr algn="ctr">
              <a:buFont typeface="Wingdings" pitchFamily="2" charset="2"/>
              <a:buChar char="Ø"/>
            </a:pPr>
            <a:r>
              <a:rPr lang="es-CO" dirty="0" smtClean="0">
                <a:latin typeface="Arial" pitchFamily="34" charset="0"/>
                <a:cs typeface="Arial" pitchFamily="34" charset="0"/>
              </a:rPr>
              <a:t>Doble bacteriana (</a:t>
            </a:r>
            <a:r>
              <a:rPr lang="es-CO" dirty="0" err="1" smtClean="0">
                <a:latin typeface="Arial" pitchFamily="34" charset="0"/>
                <a:cs typeface="Arial" pitchFamily="34" charset="0"/>
              </a:rPr>
              <a:t>dT</a:t>
            </a:r>
            <a:r>
              <a:rPr lang="es-CO" dirty="0" smtClean="0">
                <a:latin typeface="Arial" pitchFamily="34" charset="0"/>
                <a:cs typeface="Arial" pitchFamily="34" charset="0"/>
              </a:rPr>
              <a:t>).</a:t>
            </a:r>
          </a:p>
          <a:p>
            <a:pPr algn="ctr">
              <a:buFont typeface="Wingdings" pitchFamily="2" charset="2"/>
              <a:buChar char="Ø"/>
            </a:pPr>
            <a:r>
              <a:rPr lang="es-CO" dirty="0" smtClean="0">
                <a:latin typeface="Arial" pitchFamily="34" charset="0"/>
                <a:cs typeface="Arial" pitchFamily="34" charset="0"/>
              </a:rPr>
              <a:t>Hepatitis A.</a:t>
            </a:r>
          </a:p>
          <a:p>
            <a:pPr algn="ctr">
              <a:buFont typeface="Wingdings" pitchFamily="2" charset="2"/>
              <a:buChar char="Ø"/>
            </a:pPr>
            <a:r>
              <a:rPr lang="es-CO" dirty="0" err="1" smtClean="0">
                <a:latin typeface="Arial" pitchFamily="34" charset="0"/>
                <a:cs typeface="Arial" pitchFamily="34" charset="0"/>
              </a:rPr>
              <a:t>Neisseria</a:t>
            </a:r>
            <a:r>
              <a:rPr lang="es-CO" dirty="0" smtClean="0">
                <a:latin typeface="Arial" pitchFamily="34" charset="0"/>
                <a:cs typeface="Arial" pitchFamily="34" charset="0"/>
              </a:rPr>
              <a:t> </a:t>
            </a:r>
            <a:r>
              <a:rPr lang="es-CO" dirty="0" err="1" smtClean="0">
                <a:latin typeface="Arial" pitchFamily="34" charset="0"/>
                <a:cs typeface="Arial" pitchFamily="34" charset="0"/>
              </a:rPr>
              <a:t>meningitidis</a:t>
            </a:r>
            <a:r>
              <a:rPr lang="es-CO" dirty="0" smtClean="0">
                <a:latin typeface="Arial" pitchFamily="34" charset="0"/>
                <a:cs typeface="Arial" pitchFamily="34" charset="0"/>
              </a:rPr>
              <a:t>.</a:t>
            </a:r>
            <a:endParaRPr lang="es-CO" dirty="0">
              <a:latin typeface="Arial" pitchFamily="34" charset="0"/>
              <a:cs typeface="Arial" pitchFamily="34" charset="0"/>
            </a:endParaRPr>
          </a:p>
        </p:txBody>
      </p:sp>
      <p:sp>
        <p:nvSpPr>
          <p:cNvPr id="5" name="4 Rectángulo"/>
          <p:cNvSpPr/>
          <p:nvPr/>
        </p:nvSpPr>
        <p:spPr>
          <a:xfrm>
            <a:off x="2209800" y="1981200"/>
            <a:ext cx="8001000" cy="400110"/>
          </a:xfrm>
          <a:prstGeom prst="rect">
            <a:avLst/>
          </a:prstGeom>
        </p:spPr>
        <p:txBody>
          <a:bodyPr wrap="square">
            <a:spAutoFit/>
          </a:bodyPr>
          <a:lstStyle/>
          <a:p>
            <a:pPr algn="ctr"/>
            <a:r>
              <a:rPr lang="es-CO" sz="2000" b="1" dirty="0" smtClean="0">
                <a:latin typeface="Arial" pitchFamily="34" charset="0"/>
                <a:cs typeface="Arial" pitchFamily="34" charset="0"/>
              </a:rPr>
              <a:t>VACUNAS RECOMENDADAS A TODO EL PERSONAL DE SALUD</a:t>
            </a:r>
            <a:endParaRPr lang="es-CO" sz="2000" dirty="0" smtClean="0">
              <a:latin typeface="Arial" pitchFamily="34" charset="0"/>
              <a:cs typeface="Arial" pitchFamily="34" charset="0"/>
            </a:endParaRPr>
          </a:p>
        </p:txBody>
      </p:sp>
      <p:pic>
        <p:nvPicPr>
          <p:cNvPr id="6" name="Imagen 8">
            <a:extLst>
              <a:ext uri="{FF2B5EF4-FFF2-40B4-BE49-F238E27FC236}">
                <a16:creationId xmlns:a16="http://schemas.microsoft.com/office/drawing/2014/main" id="{A42D06F0-5E4E-BF49-9FBC-7A60C5257D8A}"/>
              </a:ext>
            </a:extLst>
          </p:cNvPr>
          <p:cNvPicPr>
            <a:picLocks noChangeAspect="1"/>
          </p:cNvPicPr>
          <p:nvPr/>
        </p:nvPicPr>
        <p:blipFill>
          <a:blip r:embed="rId2"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0477295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n 51">
            <a:extLst>
              <a:ext uri="{FF2B5EF4-FFF2-40B4-BE49-F238E27FC236}">
                <a16:creationId xmlns:a16="http://schemas.microsoft.com/office/drawing/2014/main" id="{DE43F7CF-B257-8F4C-B555-8A055249E992}"/>
              </a:ext>
            </a:extLst>
          </p:cNvPr>
          <p:cNvPicPr>
            <a:picLocks noChangeAspect="1"/>
          </p:cNvPicPr>
          <p:nvPr/>
        </p:nvPicPr>
        <p:blipFill>
          <a:blip r:embed="rId2" cstate="print"/>
          <a:stretch>
            <a:fillRect/>
          </a:stretch>
        </p:blipFill>
        <p:spPr>
          <a:xfrm>
            <a:off x="781784" y="469017"/>
            <a:ext cx="2418616" cy="1283583"/>
          </a:xfrm>
          <a:prstGeom prst="rect">
            <a:avLst/>
          </a:prstGeom>
        </p:spPr>
      </p:pic>
      <p:sp>
        <p:nvSpPr>
          <p:cNvPr id="4" name="Rectángulo redondeado 3"/>
          <p:cNvSpPr/>
          <p:nvPr/>
        </p:nvSpPr>
        <p:spPr>
          <a:xfrm>
            <a:off x="3809999" y="1047213"/>
            <a:ext cx="4495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Arial" panose="020B0604020202020204" pitchFamily="34" charset="0"/>
                <a:cs typeface="Arial" panose="020B0604020202020204" pitchFamily="34" charset="0"/>
              </a:rPr>
              <a:t>ALGUNAS ENFERMEDAD ASOCIADA A LA INADECUADA GESTIÓN</a:t>
            </a:r>
            <a:endParaRPr lang="en-US" dirty="0">
              <a:latin typeface="Arial" panose="020B0604020202020204" pitchFamily="34" charset="0"/>
              <a:cs typeface="Arial" panose="020B0604020202020204" pitchFamily="34" charset="0"/>
            </a:endParaRPr>
          </a:p>
        </p:txBody>
      </p:sp>
      <p:cxnSp>
        <p:nvCxnSpPr>
          <p:cNvPr id="14" name="Conector angular 13"/>
          <p:cNvCxnSpPr>
            <a:stCxn id="4" idx="1"/>
            <a:endCxn id="16" idx="0"/>
          </p:cNvCxnSpPr>
          <p:nvPr/>
        </p:nvCxnSpPr>
        <p:spPr>
          <a:xfrm rot="10800000" flipV="1">
            <a:off x="2533651" y="1618712"/>
            <a:ext cx="1276349" cy="57150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1752600" y="2190214"/>
            <a:ext cx="1562100" cy="738664"/>
          </a:xfrm>
          <a:prstGeom prst="rect">
            <a:avLst/>
          </a:prstGeom>
          <a:noFill/>
          <a:ln>
            <a:solidFill>
              <a:schemeClr val="accent1"/>
            </a:solidFill>
          </a:ln>
        </p:spPr>
        <p:txBody>
          <a:bodyPr wrap="square" rtlCol="0">
            <a:spAutoFit/>
          </a:bodyPr>
          <a:lstStyle/>
          <a:p>
            <a:pPr algn="ctr"/>
            <a:r>
              <a:rPr lang="es-ES" sz="1400" dirty="0" smtClean="0">
                <a:solidFill>
                  <a:srgbClr val="FF0000"/>
                </a:solidFill>
                <a:latin typeface="Arial" panose="020B0604020202020204" pitchFamily="34" charset="0"/>
                <a:cs typeface="Arial" panose="020B0604020202020204" pitchFamily="34" charset="0"/>
              </a:rPr>
              <a:t>Causadas por Microorganismos Patógenos</a:t>
            </a:r>
            <a:endParaRPr lang="en-US" sz="1400" dirty="0">
              <a:solidFill>
                <a:srgbClr val="FF0000"/>
              </a:solidFill>
              <a:latin typeface="Arial" panose="020B0604020202020204" pitchFamily="34" charset="0"/>
              <a:cs typeface="Arial" panose="020B0604020202020204" pitchFamily="34" charset="0"/>
            </a:endParaRPr>
          </a:p>
        </p:txBody>
      </p:sp>
      <p:sp>
        <p:nvSpPr>
          <p:cNvPr id="18" name="CuadroTexto 17"/>
          <p:cNvSpPr txBox="1"/>
          <p:nvPr/>
        </p:nvSpPr>
        <p:spPr>
          <a:xfrm>
            <a:off x="8496300" y="2190213"/>
            <a:ext cx="1371600" cy="461665"/>
          </a:xfrm>
          <a:prstGeom prst="rect">
            <a:avLst/>
          </a:prstGeom>
          <a:noFill/>
          <a:ln>
            <a:solidFill>
              <a:schemeClr val="accent1"/>
            </a:solidFill>
          </a:ln>
        </p:spPr>
        <p:txBody>
          <a:bodyPr wrap="square" rtlCol="0">
            <a:spAutoFit/>
          </a:bodyPr>
          <a:lstStyle/>
          <a:p>
            <a:pPr algn="ctr"/>
            <a:r>
              <a:rPr lang="es-ES" sz="1200" dirty="0" smtClean="0">
                <a:solidFill>
                  <a:srgbClr val="FF0000"/>
                </a:solidFill>
                <a:latin typeface="Arial" panose="020B0604020202020204" pitchFamily="34" charset="0"/>
                <a:cs typeface="Arial" panose="020B0604020202020204" pitchFamily="34" charset="0"/>
              </a:rPr>
              <a:t>Causadas por Químicos</a:t>
            </a:r>
            <a:endParaRPr lang="en-US" sz="1200" dirty="0">
              <a:solidFill>
                <a:srgbClr val="FF0000"/>
              </a:solidFill>
              <a:latin typeface="Arial" panose="020B0604020202020204" pitchFamily="34" charset="0"/>
              <a:cs typeface="Arial" panose="020B0604020202020204" pitchFamily="34" charset="0"/>
            </a:endParaRPr>
          </a:p>
        </p:txBody>
      </p:sp>
      <p:cxnSp>
        <p:nvCxnSpPr>
          <p:cNvPr id="21" name="Conector angular 20"/>
          <p:cNvCxnSpPr>
            <a:stCxn id="4" idx="3"/>
            <a:endCxn id="18" idx="0"/>
          </p:cNvCxnSpPr>
          <p:nvPr/>
        </p:nvCxnSpPr>
        <p:spPr>
          <a:xfrm>
            <a:off x="8305799" y="1618713"/>
            <a:ext cx="876301" cy="5715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a:stCxn id="16" idx="2"/>
            <a:endCxn id="34" idx="0"/>
          </p:cNvCxnSpPr>
          <p:nvPr/>
        </p:nvCxnSpPr>
        <p:spPr>
          <a:xfrm>
            <a:off x="2533650" y="2928878"/>
            <a:ext cx="19051" cy="553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CuadroTexto 33"/>
          <p:cNvSpPr txBox="1"/>
          <p:nvPr/>
        </p:nvSpPr>
        <p:spPr>
          <a:xfrm>
            <a:off x="1066800" y="3482876"/>
            <a:ext cx="2971801" cy="2308324"/>
          </a:xfrm>
          <a:prstGeom prst="rect">
            <a:avLst/>
          </a:prstGeom>
          <a:noFill/>
        </p:spPr>
        <p:txBody>
          <a:bodyPr wrap="square" rtlCol="0">
            <a:spAutoFit/>
          </a:bodyPr>
          <a:lstStyle/>
          <a:p>
            <a:pPr algn="ctr"/>
            <a:r>
              <a:rPr lang="es-ES" dirty="0" smtClean="0">
                <a:latin typeface="Arial" panose="020B0604020202020204" pitchFamily="34" charset="0"/>
                <a:cs typeface="Arial" panose="020B0604020202020204" pitchFamily="34" charset="0"/>
              </a:rPr>
              <a:t>Hepatitis B</a:t>
            </a:r>
          </a:p>
          <a:p>
            <a:pPr algn="ctr"/>
            <a:r>
              <a:rPr lang="es-ES" dirty="0" smtClean="0">
                <a:latin typeface="Arial" panose="020B0604020202020204" pitchFamily="34" charset="0"/>
                <a:cs typeface="Arial" panose="020B0604020202020204" pitchFamily="34" charset="0"/>
              </a:rPr>
              <a:t>Rubeola</a:t>
            </a:r>
          </a:p>
          <a:p>
            <a:pPr algn="ctr"/>
            <a:r>
              <a:rPr lang="es-ES" dirty="0" err="1" smtClean="0">
                <a:latin typeface="Arial" panose="020B0604020202020204" pitchFamily="34" charset="0"/>
                <a:cs typeface="Arial" panose="020B0604020202020204" pitchFamily="34" charset="0"/>
              </a:rPr>
              <a:t>Panadis</a:t>
            </a:r>
            <a:endParaRPr lang="es-ES" dirty="0" smtClean="0">
              <a:latin typeface="Arial" panose="020B0604020202020204" pitchFamily="34" charset="0"/>
              <a:cs typeface="Arial" panose="020B0604020202020204" pitchFamily="34" charset="0"/>
            </a:endParaRPr>
          </a:p>
          <a:p>
            <a:pPr algn="ctr"/>
            <a:r>
              <a:rPr lang="es-ES" dirty="0" smtClean="0">
                <a:latin typeface="Arial" panose="020B0604020202020204" pitchFamily="34" charset="0"/>
                <a:cs typeface="Arial" panose="020B0604020202020204" pitchFamily="34" charset="0"/>
              </a:rPr>
              <a:t>Tuberculosis</a:t>
            </a:r>
          </a:p>
          <a:p>
            <a:pPr algn="ctr"/>
            <a:r>
              <a:rPr lang="en-US" dirty="0" smtClean="0">
                <a:latin typeface="Arial" panose="020B0604020202020204" pitchFamily="34" charset="0"/>
                <a:cs typeface="Arial" panose="020B0604020202020204" pitchFamily="34" charset="0"/>
              </a:rPr>
              <a:t>CMV</a:t>
            </a:r>
            <a:endParaRPr lang="en-US" dirty="0">
              <a:latin typeface="Arial" panose="020B0604020202020204" pitchFamily="34" charset="0"/>
              <a:cs typeface="Arial" panose="020B0604020202020204" pitchFamily="34" charset="0"/>
            </a:endParaRPr>
          </a:p>
          <a:p>
            <a:pPr algn="ctr"/>
            <a:r>
              <a:rPr lang="es-ES" dirty="0" smtClean="0">
                <a:latin typeface="Arial" panose="020B0604020202020204" pitchFamily="34" charset="0"/>
                <a:cs typeface="Arial" panose="020B0604020202020204" pitchFamily="34" charset="0"/>
              </a:rPr>
              <a:t>SIDA</a:t>
            </a:r>
          </a:p>
          <a:p>
            <a:pPr algn="ctr"/>
            <a:r>
              <a:rPr lang="es-ES" dirty="0" smtClean="0">
                <a:latin typeface="Arial" panose="020B0604020202020204" pitchFamily="34" charset="0"/>
                <a:cs typeface="Arial" panose="020B0604020202020204" pitchFamily="34" charset="0"/>
              </a:rPr>
              <a:t>Otras</a:t>
            </a:r>
          </a:p>
          <a:p>
            <a:pPr algn="ctr"/>
            <a:endParaRPr lang="en-US" dirty="0">
              <a:latin typeface="Arial" panose="020B0604020202020204" pitchFamily="34" charset="0"/>
              <a:cs typeface="Arial" panose="020B0604020202020204" pitchFamily="34" charset="0"/>
            </a:endParaRPr>
          </a:p>
        </p:txBody>
      </p:sp>
      <p:cxnSp>
        <p:nvCxnSpPr>
          <p:cNvPr id="38" name="Conector recto de flecha 37"/>
          <p:cNvCxnSpPr>
            <a:stCxn id="18" idx="2"/>
            <a:endCxn id="39" idx="0"/>
          </p:cNvCxnSpPr>
          <p:nvPr/>
        </p:nvCxnSpPr>
        <p:spPr>
          <a:xfrm>
            <a:off x="9182100" y="2651878"/>
            <a:ext cx="0" cy="589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CuadroTexto 38"/>
          <p:cNvSpPr txBox="1"/>
          <p:nvPr/>
        </p:nvSpPr>
        <p:spPr>
          <a:xfrm>
            <a:off x="8153400" y="3241736"/>
            <a:ext cx="2057400" cy="2308324"/>
          </a:xfrm>
          <a:prstGeom prst="rect">
            <a:avLst/>
          </a:prstGeom>
          <a:noFill/>
        </p:spPr>
        <p:txBody>
          <a:bodyPr wrap="square" rtlCol="0">
            <a:spAutoFit/>
          </a:bodyPr>
          <a:lstStyle/>
          <a:p>
            <a:pPr algn="ctr"/>
            <a:r>
              <a:rPr lang="es-ES" dirty="0" smtClean="0">
                <a:latin typeface="Arial" panose="020B0604020202020204" pitchFamily="34" charset="0"/>
                <a:cs typeface="Arial" panose="020B0604020202020204" pitchFamily="34" charset="0"/>
              </a:rPr>
              <a:t>Mutación</a:t>
            </a:r>
          </a:p>
          <a:p>
            <a:pPr algn="ctr"/>
            <a:r>
              <a:rPr lang="es-ES" dirty="0" smtClean="0">
                <a:latin typeface="Arial" panose="020B0604020202020204" pitchFamily="34" charset="0"/>
                <a:cs typeface="Arial" panose="020B0604020202020204" pitchFamily="34" charset="0"/>
              </a:rPr>
              <a:t>Trastorno</a:t>
            </a:r>
          </a:p>
          <a:p>
            <a:pPr algn="ctr"/>
            <a:r>
              <a:rPr lang="es-ES" dirty="0" smtClean="0">
                <a:latin typeface="Arial" panose="020B0604020202020204" pitchFamily="34" charset="0"/>
                <a:cs typeface="Arial" panose="020B0604020202020204" pitchFamily="34" charset="0"/>
              </a:rPr>
              <a:t>Cáncer</a:t>
            </a:r>
          </a:p>
          <a:p>
            <a:pPr algn="ctr"/>
            <a:r>
              <a:rPr lang="es-ES" dirty="0" smtClean="0">
                <a:latin typeface="Arial" panose="020B0604020202020204" pitchFamily="34" charset="0"/>
                <a:cs typeface="Arial" panose="020B0604020202020204" pitchFamily="34" charset="0"/>
              </a:rPr>
              <a:t>Lesiones</a:t>
            </a:r>
          </a:p>
          <a:p>
            <a:pPr algn="ctr"/>
            <a:r>
              <a:rPr lang="es-ES" dirty="0" smtClean="0">
                <a:latin typeface="Arial" panose="020B0604020202020204" pitchFamily="34" charset="0"/>
                <a:cs typeface="Arial" panose="020B0604020202020204" pitchFamily="34" charset="0"/>
              </a:rPr>
              <a:t>Infertilidad</a:t>
            </a:r>
          </a:p>
          <a:p>
            <a:pPr algn="ctr"/>
            <a:r>
              <a:rPr lang="es-ES" dirty="0" smtClean="0">
                <a:latin typeface="Arial" panose="020B0604020202020204" pitchFamily="34" charset="0"/>
                <a:cs typeface="Arial" panose="020B0604020202020204" pitchFamily="34" charset="0"/>
              </a:rPr>
              <a:t>Leucemia</a:t>
            </a:r>
          </a:p>
          <a:p>
            <a:pPr algn="ctr"/>
            <a:r>
              <a:rPr lang="es-ES" dirty="0" smtClean="0">
                <a:latin typeface="Arial" panose="020B0604020202020204" pitchFamily="34" charset="0"/>
                <a:cs typeface="Arial" panose="020B0604020202020204" pitchFamily="34" charset="0"/>
              </a:rPr>
              <a:t>Irritación Mucosa</a:t>
            </a:r>
          </a:p>
          <a:p>
            <a:pPr algn="ctr"/>
            <a:endParaRPr lang="en-US" dirty="0">
              <a:latin typeface="Arial" panose="020B0604020202020204" pitchFamily="34" charset="0"/>
              <a:cs typeface="Arial" panose="020B0604020202020204" pitchFamily="34" charset="0"/>
            </a:endParaRPr>
          </a:p>
        </p:txBody>
      </p:sp>
      <p:cxnSp>
        <p:nvCxnSpPr>
          <p:cNvPr id="45" name="Conector recto de flecha 44"/>
          <p:cNvCxnSpPr>
            <a:stCxn id="51" idx="3"/>
          </p:cNvCxnSpPr>
          <p:nvPr/>
        </p:nvCxnSpPr>
        <p:spPr>
          <a:xfrm>
            <a:off x="8153400" y="4019014"/>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CuadroTexto 50"/>
          <p:cNvSpPr txBox="1"/>
          <p:nvPr/>
        </p:nvSpPr>
        <p:spPr>
          <a:xfrm>
            <a:off x="6781800" y="3695848"/>
            <a:ext cx="1371600" cy="646331"/>
          </a:xfrm>
          <a:prstGeom prst="rect">
            <a:avLst/>
          </a:prstGeom>
          <a:noFill/>
          <a:ln>
            <a:solidFill>
              <a:schemeClr val="accent2"/>
            </a:solidFill>
          </a:ln>
        </p:spPr>
        <p:txBody>
          <a:bodyPr wrap="square" rtlCol="0">
            <a:spAutoFit/>
          </a:bodyPr>
          <a:lstStyle/>
          <a:p>
            <a:pPr algn="ctr"/>
            <a:r>
              <a:rPr lang="es-ES" sz="1200" dirty="0" smtClean="0">
                <a:solidFill>
                  <a:srgbClr val="FF0000"/>
                </a:solidFill>
                <a:latin typeface="Arial" panose="020B0604020202020204" pitchFamily="34" charset="0"/>
                <a:cs typeface="Arial" panose="020B0604020202020204" pitchFamily="34" charset="0"/>
              </a:rPr>
              <a:t>RESIDUOS QUÍMICOS</a:t>
            </a:r>
          </a:p>
          <a:p>
            <a:pPr algn="ctr"/>
            <a:r>
              <a:rPr lang="es-ES" sz="1200" b="1" dirty="0" smtClean="0">
                <a:solidFill>
                  <a:srgbClr val="FF0000"/>
                </a:solidFill>
                <a:latin typeface="Arial" panose="020B0604020202020204" pitchFamily="34" charset="0"/>
                <a:cs typeface="Arial" panose="020B0604020202020204" pitchFamily="34" charset="0"/>
              </a:rPr>
              <a:t>CITOTÓXICOS</a:t>
            </a:r>
            <a:endParaRPr lang="en-US" sz="1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529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E9E4254-CA48-0C4F-B9F6-D4632600E9FB}"/>
              </a:ext>
            </a:extLst>
          </p:cNvPr>
          <p:cNvSpPr txBox="1"/>
          <p:nvPr/>
        </p:nvSpPr>
        <p:spPr>
          <a:xfrm>
            <a:off x="1066800" y="1752600"/>
            <a:ext cx="9080500"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PROTOCOLOS DE BIOSEGURIDAD</a:t>
            </a:r>
          </a:p>
        </p:txBody>
      </p:sp>
      <p:sp>
        <p:nvSpPr>
          <p:cNvPr id="6" name="Rectángulo 10">
            <a:extLst>
              <a:ext uri="{FF2B5EF4-FFF2-40B4-BE49-F238E27FC236}">
                <a16:creationId xmlns:a16="http://schemas.microsoft.com/office/drawing/2014/main" id="{6C0BCB54-F399-BF4E-80E4-FDCF6E741A16}"/>
              </a:ext>
            </a:extLst>
          </p:cNvPr>
          <p:cNvSpPr/>
          <p:nvPr/>
        </p:nvSpPr>
        <p:spPr>
          <a:xfrm>
            <a:off x="2286000" y="2514600"/>
            <a:ext cx="6248400" cy="2667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Arial" pitchFamily="34" charset="0"/>
              <a:buChar char="•"/>
            </a:pPr>
            <a:r>
              <a:rPr lang="es-US" sz="2000" dirty="0" smtClean="0">
                <a:solidFill>
                  <a:schemeClr val="tx1"/>
                </a:solidFill>
                <a:latin typeface="Arial" panose="020B0604020202020204" pitchFamily="34" charset="0"/>
                <a:cs typeface="Arial" panose="020B0604020202020204" pitchFamily="34" charset="0"/>
              </a:rPr>
              <a:t>Las uñas del personal, deberán mantenerse cortas y siempre limpias.</a:t>
            </a:r>
          </a:p>
          <a:p>
            <a:pPr algn="just">
              <a:buFont typeface="Arial" pitchFamily="34" charset="0"/>
              <a:buChar char="•"/>
            </a:pPr>
            <a:endParaRPr lang="es-US" sz="2000" dirty="0" smtClean="0">
              <a:solidFill>
                <a:schemeClr val="tx1"/>
              </a:solidFill>
              <a:latin typeface="Arial" panose="020B0604020202020204" pitchFamily="34" charset="0"/>
              <a:cs typeface="Arial" panose="020B0604020202020204" pitchFamily="34" charset="0"/>
            </a:endParaRPr>
          </a:p>
          <a:p>
            <a:pPr algn="just">
              <a:buFont typeface="Arial" pitchFamily="34" charset="0"/>
              <a:buChar char="•"/>
            </a:pPr>
            <a:r>
              <a:rPr lang="es-US" sz="2000" dirty="0" smtClean="0">
                <a:solidFill>
                  <a:schemeClr val="tx1"/>
                </a:solidFill>
                <a:latin typeface="Arial" panose="020B0604020202020204" pitchFamily="34" charset="0"/>
                <a:cs typeface="Arial" panose="020B0604020202020204" pitchFamily="34" charset="0"/>
              </a:rPr>
              <a:t>Se debe evitar el uso de maquillaje o lociones.</a:t>
            </a:r>
          </a:p>
          <a:p>
            <a:pPr algn="just">
              <a:buFont typeface="Arial" pitchFamily="34" charset="0"/>
              <a:buChar char="•"/>
            </a:pPr>
            <a:endParaRPr lang="es-US" sz="2000" dirty="0" smtClean="0">
              <a:solidFill>
                <a:schemeClr val="tx1"/>
              </a:solidFill>
              <a:latin typeface="Arial" panose="020B0604020202020204" pitchFamily="34" charset="0"/>
              <a:cs typeface="Arial" panose="020B0604020202020204" pitchFamily="34" charset="0"/>
            </a:endParaRPr>
          </a:p>
          <a:p>
            <a:pPr algn="just">
              <a:buFont typeface="Arial" pitchFamily="34" charset="0"/>
              <a:buChar char="•"/>
            </a:pPr>
            <a:r>
              <a:rPr lang="es-US" sz="2000" dirty="0" smtClean="0">
                <a:solidFill>
                  <a:schemeClr val="tx1"/>
                </a:solidFill>
                <a:latin typeface="Arial" panose="020B0604020202020204" pitchFamily="34" charset="0"/>
                <a:cs typeface="Arial" panose="020B0604020202020204" pitchFamily="34" charset="0"/>
              </a:rPr>
              <a:t>Evitar el uso de accesorios.</a:t>
            </a:r>
          </a:p>
          <a:p>
            <a:pPr algn="just">
              <a:buFont typeface="Arial" pitchFamily="34" charset="0"/>
              <a:buChar char="•"/>
            </a:pPr>
            <a:endParaRPr lang="es-US" sz="2000" dirty="0" smtClean="0">
              <a:solidFill>
                <a:schemeClr val="tx1"/>
              </a:solidFill>
              <a:latin typeface="Arial" panose="020B0604020202020204" pitchFamily="34" charset="0"/>
              <a:cs typeface="Arial" panose="020B0604020202020204" pitchFamily="34" charset="0"/>
            </a:endParaRPr>
          </a:p>
          <a:p>
            <a:pPr algn="just">
              <a:buFont typeface="Arial" pitchFamily="34" charset="0"/>
              <a:buChar char="•"/>
            </a:pPr>
            <a:r>
              <a:rPr lang="es-US" sz="2000" dirty="0" smtClean="0">
                <a:solidFill>
                  <a:schemeClr val="tx1"/>
                </a:solidFill>
                <a:latin typeface="Arial" panose="020B0604020202020204" pitchFamily="34" charset="0"/>
                <a:cs typeface="Arial" panose="020B0604020202020204" pitchFamily="34" charset="0"/>
              </a:rPr>
              <a:t>Mantener el cabello recogido.</a:t>
            </a:r>
            <a:endParaRPr lang="es-US" sz="2000" dirty="0">
              <a:solidFill>
                <a:schemeClr val="tx1"/>
              </a:solidFill>
              <a:latin typeface="Arial" panose="020B0604020202020204" pitchFamily="34" charset="0"/>
              <a:cs typeface="Arial" panose="020B0604020202020204" pitchFamily="34" charset="0"/>
            </a:endParaRPr>
          </a:p>
        </p:txBody>
      </p:sp>
      <p:pic>
        <p:nvPicPr>
          <p:cNvPr id="5" name="Imagen 8">
            <a:extLst>
              <a:ext uri="{FF2B5EF4-FFF2-40B4-BE49-F238E27FC236}">
                <a16:creationId xmlns:a16="http://schemas.microsoft.com/office/drawing/2014/main" id="{E70C3E44-F762-944D-A962-3AF482D2EACA}"/>
              </a:ext>
            </a:extLst>
          </p:cNvPr>
          <p:cNvPicPr>
            <a:picLocks noChangeAspect="1"/>
          </p:cNvPicPr>
          <p:nvPr/>
        </p:nvPicPr>
        <p:blipFill>
          <a:blip r:embed="rId2"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4819087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CAF06A0-E857-BB44-B05A-CBF9BCBA03A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Rectangle 1"/>
          <p:cNvSpPr>
            <a:spLocks noChangeArrowheads="1"/>
          </p:cNvSpPr>
          <p:nvPr/>
        </p:nvSpPr>
        <p:spPr bwMode="auto">
          <a:xfrm>
            <a:off x="1447800" y="2743200"/>
            <a:ext cx="982317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3200" b="1" dirty="0" smtClean="0">
                <a:solidFill>
                  <a:srgbClr val="FF0000"/>
                </a:solidFill>
                <a:latin typeface="Arial" pitchFamily="34" charset="0"/>
                <a:ea typeface="Times New Roman" pitchFamily="18" charset="0"/>
                <a:cs typeface="Arial" pitchFamily="34" charset="0"/>
              </a:rPr>
              <a:t>TEMA 6.</a:t>
            </a:r>
            <a:endPar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s-CO" sz="3200" b="1" smtClean="0">
                <a:solidFill>
                  <a:srgbClr val="FF0000"/>
                </a:solidFill>
                <a:latin typeface="Arial" pitchFamily="34" charset="0"/>
                <a:ea typeface="Times New Roman" pitchFamily="18" charset="0"/>
                <a:cs typeface="Arial" pitchFamily="34" charset="0"/>
              </a:rPr>
              <a:t>CLASIFICACION DE </a:t>
            </a:r>
            <a:r>
              <a:rPr kumimoji="0" lang="es-CO" sz="3200" b="1" i="0" u="none" strike="noStrike" cap="none" normalizeH="0" baseline="0" smtClean="0">
                <a:ln>
                  <a:noFill/>
                </a:ln>
                <a:solidFill>
                  <a:srgbClr val="FF0000"/>
                </a:solidFill>
                <a:effectLst/>
                <a:latin typeface="Arial" pitchFamily="34" charset="0"/>
                <a:ea typeface="Times New Roman" pitchFamily="18" charset="0"/>
                <a:cs typeface="Arial" pitchFamily="34" charset="0"/>
              </a:rPr>
              <a:t>RESIDUOS </a:t>
            </a:r>
            <a:r>
              <a:rPr kumimoji="0" lang="es-CO" sz="3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PELIGROSOS</a:t>
            </a:r>
            <a:endParaRPr kumimoji="0" lang="es-CO" sz="3200" b="0" i="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1057368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8">
            <a:extLst>
              <a:ext uri="{FF2B5EF4-FFF2-40B4-BE49-F238E27FC236}">
                <a16:creationId xmlns:a16="http://schemas.microsoft.com/office/drawing/2014/main" id="{13E9E9B7-0034-1D46-82AE-CB7EBBC66B9F}"/>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9" name="CuadroTexto 8">
            <a:extLst>
              <a:ext uri="{FF2B5EF4-FFF2-40B4-BE49-F238E27FC236}">
                <a16:creationId xmlns:a16="http://schemas.microsoft.com/office/drawing/2014/main" id="{C6FF2AA4-B545-F14B-A1B5-24B40D28693C}"/>
              </a:ext>
            </a:extLst>
          </p:cNvPr>
          <p:cNvSpPr txBox="1"/>
          <p:nvPr/>
        </p:nvSpPr>
        <p:spPr>
          <a:xfrm>
            <a:off x="2895600" y="1981200"/>
            <a:ext cx="5794460" cy="400110"/>
          </a:xfrm>
          <a:prstGeom prst="rect">
            <a:avLst/>
          </a:prstGeom>
          <a:noFill/>
        </p:spPr>
        <p:txBody>
          <a:bodyPr wrap="square" rtlCol="0">
            <a:spAutoFit/>
          </a:bodyPr>
          <a:lstStyle/>
          <a:p>
            <a:pPr algn="ctr"/>
            <a:r>
              <a:rPr lang="es-US" sz="2000" b="1">
                <a:latin typeface="Arial" panose="020B0604020202020204" pitchFamily="34" charset="0"/>
                <a:cs typeface="Arial" panose="020B0604020202020204" pitchFamily="34" charset="0"/>
              </a:rPr>
              <a:t>DESECHO Ó RESIDUO PELIGROSO</a:t>
            </a:r>
          </a:p>
        </p:txBody>
      </p:sp>
      <p:sp>
        <p:nvSpPr>
          <p:cNvPr id="7" name="6 CuadroTexto"/>
          <p:cNvSpPr txBox="1"/>
          <p:nvPr/>
        </p:nvSpPr>
        <p:spPr>
          <a:xfrm>
            <a:off x="1447800" y="2483584"/>
            <a:ext cx="9525000" cy="1631216"/>
          </a:xfrm>
          <a:prstGeom prst="rect">
            <a:avLst/>
          </a:prstGeom>
          <a:noFill/>
        </p:spPr>
        <p:txBody>
          <a:bodyPr wrap="square" rtlCol="0">
            <a:spAutoFit/>
          </a:bodyPr>
          <a:lstStyle/>
          <a:p>
            <a:pPr algn="ctr"/>
            <a:r>
              <a:rPr lang="es-CO" sz="2000" dirty="0" smtClean="0">
                <a:latin typeface="Arial" pitchFamily="34" charset="0"/>
                <a:cs typeface="Arial" pitchFamily="34" charset="0"/>
              </a:rPr>
              <a:t>Es aquel residuo o desecho  que por su características: infecciosos, combustibles, inflamables, explosivos, reactivos, radiactivos, volátiles, corrosivos y/o tóxicos; pueden causar un riesgo o daño a la salud humana y/o al medio ambiente. Así mismo se consideran peligrosos los envases, empaques y embalajes que hayan estado en contacto con ellos.</a:t>
            </a:r>
            <a:endParaRPr lang="es-CO" sz="2000" dirty="0">
              <a:latin typeface="Arial" pitchFamily="34" charset="0"/>
              <a:cs typeface="Arial" pitchFamily="34" charset="0"/>
            </a:endParaRPr>
          </a:p>
        </p:txBody>
      </p:sp>
      <p:sp>
        <p:nvSpPr>
          <p:cNvPr id="6" name="5 Rectángulo"/>
          <p:cNvSpPr/>
          <p:nvPr/>
        </p:nvSpPr>
        <p:spPr>
          <a:xfrm>
            <a:off x="6324600" y="4800600"/>
            <a:ext cx="4495800" cy="1200329"/>
          </a:xfrm>
          <a:prstGeom prst="rect">
            <a:avLst/>
          </a:prstGeom>
        </p:spPr>
        <p:txBody>
          <a:bodyPr wrap="square">
            <a:spAutoFit/>
          </a:bodyPr>
          <a:lstStyle/>
          <a:p>
            <a:pPr algn="ctr"/>
            <a:r>
              <a:rPr lang="es-CO" b="1" dirty="0" smtClean="0">
                <a:latin typeface="Arial" pitchFamily="34" charset="0"/>
                <a:cs typeface="Arial" pitchFamily="34" charset="0"/>
              </a:rPr>
              <a:t>Características:</a:t>
            </a:r>
          </a:p>
          <a:p>
            <a:r>
              <a:rPr lang="es-CO" dirty="0" smtClean="0">
                <a:latin typeface="Arial" pitchFamily="34" charset="0"/>
                <a:cs typeface="Arial" pitchFamily="34" charset="0"/>
              </a:rPr>
              <a:t>Color rojo ´´Amarillo, purpura o negra´´</a:t>
            </a:r>
          </a:p>
          <a:p>
            <a:r>
              <a:rPr lang="es-CO" dirty="0" smtClean="0">
                <a:latin typeface="Arial" pitchFamily="34" charset="0"/>
                <a:cs typeface="Arial" pitchFamily="34" charset="0"/>
              </a:rPr>
              <a:t>Pictogramas (Símbolos).</a:t>
            </a:r>
          </a:p>
          <a:p>
            <a:r>
              <a:rPr lang="es-CO" dirty="0" smtClean="0">
                <a:latin typeface="Arial" pitchFamily="34" charset="0"/>
                <a:cs typeface="Arial" pitchFamily="34" charset="0"/>
              </a:rPr>
              <a:t>Pedal.</a:t>
            </a:r>
            <a:endParaRPr lang="es-CO" dirty="0">
              <a:latin typeface="Arial" pitchFamily="34" charset="0"/>
              <a:cs typeface="Arial" pitchFamily="34" charset="0"/>
            </a:endParaRPr>
          </a:p>
        </p:txBody>
      </p:sp>
      <p:pic>
        <p:nvPicPr>
          <p:cNvPr id="106498" name="Picture 2" descr="Categorías de residuos peligrosos · Sanatorium es una empresa dedicada a la  Gestión Integral de Residuos Peligrosos, no peligrosos, Industriales y  marítimos."/>
          <p:cNvPicPr>
            <a:picLocks noChangeAspect="1" noChangeArrowheads="1"/>
          </p:cNvPicPr>
          <p:nvPr/>
        </p:nvPicPr>
        <p:blipFill>
          <a:blip r:embed="rId3" cstate="print"/>
          <a:srcRect l="31746" t="10753" r="4762" b="16129"/>
          <a:stretch>
            <a:fillRect/>
          </a:stretch>
        </p:blipFill>
        <p:spPr bwMode="auto">
          <a:xfrm>
            <a:off x="2971800" y="4495800"/>
            <a:ext cx="3227294" cy="2057400"/>
          </a:xfrm>
          <a:prstGeom prst="rect">
            <a:avLst/>
          </a:prstGeom>
          <a:noFill/>
        </p:spPr>
      </p:pic>
      <p:pic>
        <p:nvPicPr>
          <p:cNvPr id="106500" name="Picture 4" descr="CONTENEDOR BRUTE 121 LITROS MARCADA «RESIDUOS PELIGROSOS» | MGK  Institucionales"/>
          <p:cNvPicPr>
            <a:picLocks noChangeAspect="1" noChangeArrowheads="1"/>
          </p:cNvPicPr>
          <p:nvPr/>
        </p:nvPicPr>
        <p:blipFill>
          <a:blip r:embed="rId4" cstate="print"/>
          <a:srcRect l="26471" t="10281" r="25000" b="26562"/>
          <a:stretch>
            <a:fillRect/>
          </a:stretch>
        </p:blipFill>
        <p:spPr bwMode="auto">
          <a:xfrm>
            <a:off x="1600200" y="4572000"/>
            <a:ext cx="1371600" cy="1985818"/>
          </a:xfrm>
          <a:prstGeom prst="rect">
            <a:avLst/>
          </a:prstGeom>
          <a:noFill/>
        </p:spPr>
      </p:pic>
      <p:sp>
        <p:nvSpPr>
          <p:cNvPr id="8" name="Rectángulo 19"/>
          <p:cNvSpPr/>
          <p:nvPr/>
        </p:nvSpPr>
        <p:spPr>
          <a:xfrm>
            <a:off x="9059696" y="6248400"/>
            <a:ext cx="2446504" cy="276999"/>
          </a:xfrm>
          <a:prstGeom prst="rect">
            <a:avLst/>
          </a:prstGeom>
        </p:spPr>
        <p:txBody>
          <a:bodyPr wrap="none">
            <a:spAutoFit/>
          </a:bodyPr>
          <a:lstStyle/>
          <a:p>
            <a:pPr algn="r"/>
            <a:r>
              <a:rPr lang="es-CO" sz="1200" i="1" dirty="0">
                <a:latin typeface="Arial" pitchFamily="34" charset="0"/>
                <a:cs typeface="Arial" pitchFamily="34" charset="0"/>
              </a:rPr>
              <a:t>FUENTE: Decreto </a:t>
            </a:r>
            <a:r>
              <a:rPr lang="es-CO" sz="1200" i="1" dirty="0" smtClean="0">
                <a:latin typeface="Arial" pitchFamily="34" charset="0"/>
                <a:cs typeface="Arial" pitchFamily="34" charset="0"/>
              </a:rPr>
              <a:t>1076 </a:t>
            </a:r>
            <a:r>
              <a:rPr lang="es-CO" sz="1200" i="1" dirty="0">
                <a:latin typeface="Arial" pitchFamily="34" charset="0"/>
                <a:cs typeface="Arial" pitchFamily="34" charset="0"/>
              </a:rPr>
              <a:t>de </a:t>
            </a:r>
            <a:r>
              <a:rPr lang="es-CO" sz="1200" i="1" dirty="0" smtClean="0">
                <a:latin typeface="Arial" pitchFamily="34" charset="0"/>
                <a:cs typeface="Arial" pitchFamily="34" charset="0"/>
              </a:rPr>
              <a:t>2015</a:t>
            </a:r>
            <a:r>
              <a:rPr lang="es-CO" sz="1200" dirty="0" smtClean="0">
                <a:latin typeface="Arial" pitchFamily="34" charset="0"/>
                <a:cs typeface="Arial" pitchFamily="34" charset="0"/>
              </a:rPr>
              <a:t> </a:t>
            </a:r>
            <a:endParaRPr lang="es-CO" sz="1200" dirty="0">
              <a:latin typeface="Arial" pitchFamily="34" charset="0"/>
              <a:cs typeface="Arial" pitchFamily="34" charset="0"/>
            </a:endParaRPr>
          </a:p>
        </p:txBody>
      </p:sp>
    </p:spTree>
    <p:extLst>
      <p:ext uri="{BB962C8B-B14F-4D97-AF65-F5344CB8AC3E}">
        <p14:creationId xmlns:p14="http://schemas.microsoft.com/office/powerpoint/2010/main" val="25338799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8296">
            <a:off x="4893165" y="3685824"/>
            <a:ext cx="2331369" cy="2337503"/>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4 Rectángulo"/>
          <p:cNvSpPr/>
          <p:nvPr/>
        </p:nvSpPr>
        <p:spPr>
          <a:xfrm>
            <a:off x="1014641" y="2133600"/>
            <a:ext cx="10567759" cy="1015663"/>
          </a:xfrm>
          <a:prstGeom prst="rect">
            <a:avLst/>
          </a:prstGeom>
        </p:spPr>
        <p:txBody>
          <a:bodyPr wrap="square">
            <a:spAutoFit/>
          </a:bodyPr>
          <a:lstStyle/>
          <a:p>
            <a:r>
              <a:rPr lang="es-CO" sz="2000" b="1" smtClean="0">
                <a:latin typeface="Arial" pitchFamily="34" charset="0"/>
                <a:cs typeface="Arial" pitchFamily="34" charset="0"/>
              </a:rPr>
              <a:t>PELIGRO AMBIENTAL</a:t>
            </a:r>
            <a:r>
              <a:rPr lang="es-CO" sz="2000" dirty="0" smtClean="0">
                <a:latin typeface="Arial" pitchFamily="34" charset="0"/>
                <a:cs typeface="Arial" pitchFamily="34" charset="0"/>
              </a:rPr>
              <a:t>; </a:t>
            </a:r>
            <a:r>
              <a:rPr lang="es-ES" sz="2000" dirty="0">
                <a:latin typeface="Arial" panose="020B0604020202020204" pitchFamily="34" charset="0"/>
                <a:cs typeface="Arial" panose="020B0604020202020204" pitchFamily="34" charset="0"/>
              </a:rPr>
              <a:t>P</a:t>
            </a:r>
            <a:r>
              <a:rPr lang="es-ES" sz="2000" dirty="0" smtClean="0">
                <a:latin typeface="Arial" panose="020B0604020202020204" pitchFamily="34" charset="0"/>
                <a:cs typeface="Arial" panose="020B0604020202020204" pitchFamily="34" charset="0"/>
              </a:rPr>
              <a:t>eligro </a:t>
            </a:r>
            <a:r>
              <a:rPr lang="es-ES" sz="2000" dirty="0">
                <a:latin typeface="Arial" panose="020B0604020202020204" pitchFamily="34" charset="0"/>
                <a:cs typeface="Arial" panose="020B0604020202020204" pitchFamily="34" charset="0"/>
              </a:rPr>
              <a:t>para el medio ambiente puede provocar efectos nefastos para los organismos del medio acuático como aves, peces, crustáceos, algas verdes, y otros seres que viven en la </a:t>
            </a:r>
            <a:r>
              <a:rPr lang="es-ES" sz="2000" dirty="0" smtClean="0">
                <a:latin typeface="Arial" panose="020B0604020202020204" pitchFamily="34" charset="0"/>
                <a:cs typeface="Arial" panose="020B0604020202020204" pitchFamily="34" charset="0"/>
              </a:rPr>
              <a:t>naturaleza</a:t>
            </a:r>
            <a:r>
              <a:rPr lang="es-ES" sz="2000" dirty="0">
                <a:latin typeface="Arial" panose="020B0604020202020204" pitchFamily="34" charset="0"/>
                <a:cs typeface="Arial" panose="020B0604020202020204" pitchFamily="34" charset="0"/>
              </a:rPr>
              <a:t>.</a:t>
            </a:r>
            <a:endParaRPr lang="es-CO" sz="2000" dirty="0">
              <a:latin typeface="Arial" panose="020B0604020202020204" pitchFamily="34" charset="0"/>
              <a:cs typeface="Arial" panose="020B0604020202020204" pitchFamily="34" charset="0"/>
            </a:endParaRPr>
          </a:p>
        </p:txBody>
      </p:sp>
      <p:pic>
        <p:nvPicPr>
          <p:cNvPr id="6" name="Imagen 8">
            <a:extLst>
              <a:ext uri="{FF2B5EF4-FFF2-40B4-BE49-F238E27FC236}">
                <a16:creationId xmlns:a16="http://schemas.microsoft.com/office/drawing/2014/main" id="{3076D394-E6D2-3E4E-B3FC-E456B2036577}"/>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779042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Resultado de imagen para actitud y aptitud"/>
          <p:cNvPicPr>
            <a:picLocks noChangeAspect="1" noChangeArrowheads="1"/>
          </p:cNvPicPr>
          <p:nvPr/>
        </p:nvPicPr>
        <p:blipFill>
          <a:blip r:embed="rId2" cstate="print"/>
          <a:srcRect/>
          <a:stretch>
            <a:fillRect/>
          </a:stretch>
        </p:blipFill>
        <p:spPr bwMode="auto">
          <a:xfrm>
            <a:off x="2590800" y="1957837"/>
            <a:ext cx="6477000" cy="3452363"/>
          </a:xfrm>
          <a:prstGeom prst="rect">
            <a:avLst/>
          </a:prstGeom>
          <a:noFill/>
        </p:spPr>
      </p:pic>
      <p:pic>
        <p:nvPicPr>
          <p:cNvPr id="5" name="Imagen 8">
            <a:extLst>
              <a:ext uri="{FF2B5EF4-FFF2-40B4-BE49-F238E27FC236}">
                <a16:creationId xmlns:a16="http://schemas.microsoft.com/office/drawing/2014/main" id="{0DE83B45-0B15-2346-B6F1-88ED9B98F6B9}"/>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771215" y="1469036"/>
            <a:ext cx="5861154" cy="341632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smtClean="0">
                <a:latin typeface="Arial" pitchFamily="34" charset="0"/>
                <a:cs typeface="Arial" pitchFamily="34" charset="0"/>
              </a:rPr>
              <a:t>Y de </a:t>
            </a:r>
            <a:r>
              <a:rPr lang="es-CO" b="1" dirty="0" smtClean="0">
                <a:latin typeface="Arial" pitchFamily="34" charset="0"/>
                <a:cs typeface="Arial" pitchFamily="34" charset="0"/>
              </a:rPr>
              <a:t>origen hospitalario y similares </a:t>
            </a:r>
            <a:r>
              <a:rPr lang="es-CO" dirty="0" smtClean="0">
                <a:latin typeface="Arial" pitchFamily="34" charset="0"/>
                <a:cs typeface="Arial" pitchFamily="34" charset="0"/>
              </a:rPr>
              <a:t>donde se puede encontrar:</a:t>
            </a:r>
          </a:p>
          <a:p>
            <a:r>
              <a:rPr lang="es-CO" dirty="0" smtClean="0">
                <a:latin typeface="Arial" pitchFamily="34" charset="0"/>
                <a:cs typeface="Arial" pitchFamily="34" charset="0"/>
              </a:rPr>
              <a:t>Infecciosos o  Riesgos biológicos:</a:t>
            </a:r>
          </a:p>
          <a:p>
            <a:pPr>
              <a:buFont typeface="Arial" pitchFamily="34" charset="0"/>
              <a:buChar char="•"/>
            </a:pPr>
            <a:r>
              <a:rPr lang="es-CO" dirty="0" smtClean="0">
                <a:latin typeface="Arial" pitchFamily="34" charset="0"/>
                <a:cs typeface="Arial" pitchFamily="34" charset="0"/>
              </a:rPr>
              <a:t>Biosanitarios: (algodones, gasas vendas).</a:t>
            </a:r>
          </a:p>
          <a:p>
            <a:pPr>
              <a:buFont typeface="Arial" pitchFamily="34" charset="0"/>
              <a:buChar char="•"/>
            </a:pPr>
            <a:r>
              <a:rPr lang="es-CO" dirty="0" smtClean="0">
                <a:latin typeface="Arial" pitchFamily="34" charset="0"/>
                <a:cs typeface="Arial" pitchFamily="34" charset="0"/>
              </a:rPr>
              <a:t>Anatomopatológicos: (restos humanos, partes y fluidos corporales).</a:t>
            </a:r>
          </a:p>
          <a:p>
            <a:pPr>
              <a:buFont typeface="Arial" pitchFamily="34" charset="0"/>
              <a:buChar char="•"/>
            </a:pPr>
            <a:r>
              <a:rPr lang="es-CO" dirty="0" smtClean="0">
                <a:latin typeface="Arial" pitchFamily="34" charset="0"/>
                <a:cs typeface="Arial" pitchFamily="34" charset="0"/>
              </a:rPr>
              <a:t>Cortopunzantes: (agujas, </a:t>
            </a:r>
            <a:r>
              <a:rPr lang="es-CO" dirty="0" err="1" smtClean="0">
                <a:latin typeface="Arial" pitchFamily="34" charset="0"/>
                <a:cs typeface="Arial" pitchFamily="34" charset="0"/>
              </a:rPr>
              <a:t>cuchiillas</a:t>
            </a:r>
            <a:r>
              <a:rPr lang="es-CO" dirty="0" smtClean="0">
                <a:latin typeface="Arial" pitchFamily="34" charset="0"/>
                <a:cs typeface="Arial" pitchFamily="34" charset="0"/>
              </a:rPr>
              <a:t>).</a:t>
            </a:r>
          </a:p>
          <a:p>
            <a:pPr>
              <a:buFont typeface="Arial" pitchFamily="34" charset="0"/>
              <a:buChar char="•"/>
            </a:pPr>
            <a:endParaRPr lang="es-CO" dirty="0" smtClean="0">
              <a:latin typeface="Arial" pitchFamily="34" charset="0"/>
              <a:cs typeface="Arial" pitchFamily="34" charset="0"/>
            </a:endParaRPr>
          </a:p>
          <a:p>
            <a:r>
              <a:rPr lang="es-CO" b="1" dirty="0" smtClean="0">
                <a:latin typeface="Arial" pitchFamily="34" charset="0"/>
                <a:cs typeface="Arial" pitchFamily="34" charset="0"/>
              </a:rPr>
              <a:t>Químico o toxico: </a:t>
            </a:r>
            <a:r>
              <a:rPr lang="es-CO" dirty="0" smtClean="0">
                <a:latin typeface="Arial" pitchFamily="34" charset="0"/>
                <a:cs typeface="Arial" pitchFamily="34" charset="0"/>
              </a:rPr>
              <a:t>Restos de sustancias químicas.</a:t>
            </a:r>
          </a:p>
          <a:p>
            <a:pPr>
              <a:buFont typeface="Arial" pitchFamily="34" charset="0"/>
              <a:buChar char="•"/>
            </a:pPr>
            <a:r>
              <a:rPr lang="es-CO" dirty="0" smtClean="0">
                <a:latin typeface="Arial" pitchFamily="34" charset="0"/>
                <a:cs typeface="Arial" pitchFamily="34" charset="0"/>
              </a:rPr>
              <a:t>Fármacos, vencidos o parcialmente consumidos).</a:t>
            </a:r>
          </a:p>
          <a:p>
            <a:pPr>
              <a:buFont typeface="Arial" pitchFamily="34" charset="0"/>
              <a:buChar char="•"/>
            </a:pPr>
            <a:r>
              <a:rPr lang="es-CO" dirty="0" smtClean="0">
                <a:latin typeface="Arial" pitchFamily="34" charset="0"/>
                <a:cs typeface="Arial" pitchFamily="34" charset="0"/>
              </a:rPr>
              <a:t>Citotóxicos: (resultantes de tratamientos oncológicos).</a:t>
            </a:r>
          </a:p>
          <a:p>
            <a:endParaRPr lang="es-CO" dirty="0">
              <a:latin typeface="Arial" pitchFamily="34" charset="0"/>
              <a:cs typeface="Arial" pitchFamily="34" charset="0"/>
            </a:endParaRPr>
          </a:p>
        </p:txBody>
      </p:sp>
      <p:pic>
        <p:nvPicPr>
          <p:cNvPr id="3075" name="Picture 3"/>
          <p:cNvPicPr>
            <a:picLocks noChangeAspect="1" noChangeArrowheads="1"/>
          </p:cNvPicPr>
          <p:nvPr/>
        </p:nvPicPr>
        <p:blipFill>
          <a:blip r:embed="rId2" cstate="print"/>
          <a:srcRect l="16858" t="52920" r="58026" b="19621"/>
          <a:stretch>
            <a:fillRect/>
          </a:stretch>
        </p:blipFill>
        <p:spPr bwMode="auto">
          <a:xfrm>
            <a:off x="1678900" y="3957400"/>
            <a:ext cx="3267855" cy="2008682"/>
          </a:xfrm>
          <a:prstGeom prst="rect">
            <a:avLst/>
          </a:prstGeom>
          <a:noFill/>
          <a:ln w="9525">
            <a:noFill/>
            <a:miter lim="800000"/>
            <a:headEnd/>
            <a:tailEnd/>
          </a:ln>
        </p:spPr>
      </p:pic>
      <p:pic>
        <p:nvPicPr>
          <p:cNvPr id="3076" name="Picture 4"/>
          <p:cNvPicPr>
            <a:picLocks noChangeAspect="1" noChangeArrowheads="1"/>
          </p:cNvPicPr>
          <p:nvPr/>
        </p:nvPicPr>
        <p:blipFill rotWithShape="1">
          <a:blip r:embed="rId2" cstate="print"/>
          <a:srcRect l="49043" t="71311" r="39285" b="9836"/>
          <a:stretch/>
        </p:blipFill>
        <p:spPr bwMode="auto">
          <a:xfrm>
            <a:off x="6381135" y="5216577"/>
            <a:ext cx="1518681" cy="1379095"/>
          </a:xfrm>
          <a:prstGeom prst="rect">
            <a:avLst/>
          </a:prstGeom>
          <a:noFill/>
          <a:ln w="9525">
            <a:noFill/>
            <a:miter lim="800000"/>
            <a:headEnd/>
            <a:tailEnd/>
          </a:ln>
        </p:spPr>
      </p:pic>
      <p:pic>
        <p:nvPicPr>
          <p:cNvPr id="3077" name="Picture 5"/>
          <p:cNvPicPr>
            <a:picLocks noChangeAspect="1" noChangeArrowheads="1"/>
          </p:cNvPicPr>
          <p:nvPr/>
        </p:nvPicPr>
        <p:blipFill>
          <a:blip r:embed="rId2" cstate="print"/>
          <a:srcRect l="71352" t="71158" r="21274" b="9580"/>
          <a:stretch>
            <a:fillRect/>
          </a:stretch>
        </p:blipFill>
        <p:spPr bwMode="auto">
          <a:xfrm>
            <a:off x="8874177" y="4976734"/>
            <a:ext cx="959371" cy="1409076"/>
          </a:xfrm>
          <a:prstGeom prst="rect">
            <a:avLst/>
          </a:prstGeom>
          <a:noFill/>
          <a:ln w="9525">
            <a:noFill/>
            <a:miter lim="800000"/>
            <a:headEnd/>
            <a:tailEnd/>
          </a:ln>
        </p:spPr>
      </p:pic>
      <p:sp>
        <p:nvSpPr>
          <p:cNvPr id="9" name="8 Rectángulo"/>
          <p:cNvSpPr/>
          <p:nvPr/>
        </p:nvSpPr>
        <p:spPr>
          <a:xfrm>
            <a:off x="1242561" y="2109304"/>
            <a:ext cx="3200400" cy="381000"/>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2000" b="1" dirty="0">
                <a:latin typeface="Arial" pitchFamily="34" charset="0"/>
                <a:cs typeface="Arial" pitchFamily="34" charset="0"/>
              </a:rPr>
              <a:t>Residuos Peligrosos</a:t>
            </a:r>
          </a:p>
        </p:txBody>
      </p:sp>
      <p:sp>
        <p:nvSpPr>
          <p:cNvPr id="10" name="9 Flecha abajo"/>
          <p:cNvSpPr/>
          <p:nvPr/>
        </p:nvSpPr>
        <p:spPr>
          <a:xfrm>
            <a:off x="4374881" y="2516054"/>
            <a:ext cx="76200" cy="7015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0 Rectángulo"/>
          <p:cNvSpPr/>
          <p:nvPr/>
        </p:nvSpPr>
        <p:spPr>
          <a:xfrm>
            <a:off x="402970" y="3243371"/>
            <a:ext cx="1860600" cy="414227"/>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2000" b="1" dirty="0" smtClean="0">
                <a:latin typeface="Arial" pitchFamily="34" charset="0"/>
                <a:cs typeface="Arial" pitchFamily="34" charset="0"/>
              </a:rPr>
              <a:t>Industriales </a:t>
            </a:r>
            <a:endParaRPr lang="es-CO" sz="2000" b="1" dirty="0">
              <a:latin typeface="Arial" pitchFamily="34" charset="0"/>
              <a:cs typeface="Arial" pitchFamily="34" charset="0"/>
            </a:endParaRPr>
          </a:p>
        </p:txBody>
      </p:sp>
      <p:sp>
        <p:nvSpPr>
          <p:cNvPr id="12" name="11 Rectángulo"/>
          <p:cNvSpPr/>
          <p:nvPr/>
        </p:nvSpPr>
        <p:spPr>
          <a:xfrm>
            <a:off x="3571450" y="3243371"/>
            <a:ext cx="1840066" cy="381000"/>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2000" b="1" dirty="0" smtClean="0">
                <a:latin typeface="Arial" pitchFamily="34" charset="0"/>
                <a:cs typeface="Arial" pitchFamily="34" charset="0"/>
              </a:rPr>
              <a:t>Hospitalarios</a:t>
            </a:r>
            <a:endParaRPr lang="es-CO" sz="2000" b="1" dirty="0">
              <a:latin typeface="Arial" pitchFamily="34" charset="0"/>
              <a:cs typeface="Arial" pitchFamily="34" charset="0"/>
            </a:endParaRPr>
          </a:p>
        </p:txBody>
      </p:sp>
      <p:sp>
        <p:nvSpPr>
          <p:cNvPr id="13" name="27 Flecha abajo"/>
          <p:cNvSpPr/>
          <p:nvPr/>
        </p:nvSpPr>
        <p:spPr>
          <a:xfrm>
            <a:off x="1229961" y="2499237"/>
            <a:ext cx="76200" cy="7015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13 Rectángulo"/>
          <p:cNvSpPr/>
          <p:nvPr/>
        </p:nvSpPr>
        <p:spPr>
          <a:xfrm>
            <a:off x="3462728" y="3117954"/>
            <a:ext cx="2068644" cy="64457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chemeClr val="tx1"/>
                </a:solidFill>
              </a:ln>
            </a:endParaRPr>
          </a:p>
        </p:txBody>
      </p:sp>
      <p:pic>
        <p:nvPicPr>
          <p:cNvPr id="15" name="Imagen 8">
            <a:extLst>
              <a:ext uri="{FF2B5EF4-FFF2-40B4-BE49-F238E27FC236}">
                <a16:creationId xmlns:a16="http://schemas.microsoft.com/office/drawing/2014/main" id="{A42D06F0-5E4E-BF49-9FBC-7A60C5257D8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oronavirus ¿Qué son los Residuos Infecciosos y cómo deben tratarse para no  generar riesgos? - Ciencia UNAM"/>
          <p:cNvPicPr>
            <a:picLocks noChangeAspect="1" noChangeArrowheads="1"/>
          </p:cNvPicPr>
          <p:nvPr/>
        </p:nvPicPr>
        <p:blipFill>
          <a:blip r:embed="rId2" cstate="print"/>
          <a:srcRect t="6250"/>
          <a:stretch>
            <a:fillRect/>
          </a:stretch>
        </p:blipFill>
        <p:spPr bwMode="auto">
          <a:xfrm>
            <a:off x="2286000" y="3810000"/>
            <a:ext cx="4038600" cy="2839641"/>
          </a:xfrm>
          <a:prstGeom prst="rect">
            <a:avLst/>
          </a:prstGeom>
          <a:ln>
            <a:noFill/>
          </a:ln>
          <a:effectLst>
            <a:softEdge rad="112500"/>
          </a:effectLst>
        </p:spPr>
      </p:pic>
      <p:pic>
        <p:nvPicPr>
          <p:cNvPr id="5" name="Imagen 8">
            <a:extLst>
              <a:ext uri="{FF2B5EF4-FFF2-40B4-BE49-F238E27FC236}">
                <a16:creationId xmlns:a16="http://schemas.microsoft.com/office/drawing/2014/main" id="{E70C3E44-F762-944D-A962-3AF482D2EACA}"/>
              </a:ext>
            </a:extLst>
          </p:cNvPr>
          <p:cNvPicPr>
            <a:picLocks noChangeAspect="1"/>
          </p:cNvPicPr>
          <p:nvPr/>
        </p:nvPicPr>
        <p:blipFill>
          <a:blip r:embed="rId3" cstate="print"/>
          <a:stretch>
            <a:fillRect/>
          </a:stretch>
        </p:blipFill>
        <p:spPr>
          <a:xfrm>
            <a:off x="1014641" y="709027"/>
            <a:ext cx="2418616" cy="1283583"/>
          </a:xfrm>
          <a:prstGeom prst="rect">
            <a:avLst/>
          </a:prstGeom>
        </p:spPr>
      </p:pic>
      <p:sp>
        <p:nvSpPr>
          <p:cNvPr id="4" name="3 Rectángulo redondeado"/>
          <p:cNvSpPr/>
          <p:nvPr/>
        </p:nvSpPr>
        <p:spPr>
          <a:xfrm>
            <a:off x="990600" y="2438400"/>
            <a:ext cx="3962400" cy="121920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b="1" dirty="0" smtClean="0">
                <a:solidFill>
                  <a:schemeClr val="tx1"/>
                </a:solidFill>
                <a:latin typeface="Arial" pitchFamily="34" charset="0"/>
                <a:cs typeface="Arial" pitchFamily="34" charset="0"/>
              </a:rPr>
              <a:t>Residuos infecciosos o de Riesgo Biológico:</a:t>
            </a:r>
            <a:endParaRPr lang="es-CO" sz="2000" b="1" dirty="0">
              <a:solidFill>
                <a:schemeClr val="tx1"/>
              </a:solidFill>
              <a:latin typeface="Arial" pitchFamily="34" charset="0"/>
              <a:cs typeface="Arial" pitchFamily="34" charset="0"/>
            </a:endParaRPr>
          </a:p>
        </p:txBody>
      </p:sp>
      <p:sp>
        <p:nvSpPr>
          <p:cNvPr id="6" name="5 Flecha derecha"/>
          <p:cNvSpPr/>
          <p:nvPr/>
        </p:nvSpPr>
        <p:spPr>
          <a:xfrm>
            <a:off x="5181600" y="2819400"/>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14 Rectángulo redondeado"/>
          <p:cNvSpPr/>
          <p:nvPr/>
        </p:nvSpPr>
        <p:spPr>
          <a:xfrm>
            <a:off x="6096000" y="1219200"/>
            <a:ext cx="3810000" cy="4191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Son aquellos que contienen microorganismos tales como bacterias, parásitos, virus, hongos, virus oncogénicos y recombinantes como sus toxinas, con el suficiente grado de virulencia y concentración que pueden producir una enfermedad infecciosa en huéspedes susceptibles.</a:t>
            </a:r>
            <a:endParaRPr lang="es-CO"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5947850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8">
            <a:extLst>
              <a:ext uri="{FF2B5EF4-FFF2-40B4-BE49-F238E27FC236}">
                <a16:creationId xmlns:a16="http://schemas.microsoft.com/office/drawing/2014/main" id="{3076D394-E6D2-3E4E-B3FC-E456B2036577}"/>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134146" name="AutoShape 2" descr="Resultado de imagen para RIESGO BIOLOGI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134148" name="AutoShape 4" descr="Resultado de imagen para RIESGO BIOLOGI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134150" name="AutoShape 6" descr="Resultado de imagen para RIESGO BIOLOGI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pic>
        <p:nvPicPr>
          <p:cNvPr id="10" name="9 Imagen" descr="index.jpg"/>
          <p:cNvPicPr>
            <a:picLocks noChangeAspect="1"/>
          </p:cNvPicPr>
          <p:nvPr/>
        </p:nvPicPr>
        <p:blipFill>
          <a:blip r:embed="rId3"/>
          <a:stretch>
            <a:fillRect/>
          </a:stretch>
        </p:blipFill>
        <p:spPr>
          <a:xfrm>
            <a:off x="3810000" y="3352800"/>
            <a:ext cx="38862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13 CuadroTexto"/>
          <p:cNvSpPr txBox="1"/>
          <p:nvPr/>
        </p:nvSpPr>
        <p:spPr>
          <a:xfrm>
            <a:off x="1219200" y="2209800"/>
            <a:ext cx="8686800" cy="1015663"/>
          </a:xfrm>
          <a:prstGeom prst="rect">
            <a:avLst/>
          </a:prstGeom>
          <a:noFill/>
        </p:spPr>
        <p:txBody>
          <a:bodyPr wrap="square" rtlCol="0">
            <a:spAutoFit/>
          </a:bodyPr>
          <a:lstStyle/>
          <a:p>
            <a:pPr algn="just"/>
            <a:r>
              <a:rPr lang="es-CO" sz="2000" dirty="0" smtClean="0">
                <a:latin typeface="Arial" pitchFamily="34" charset="0"/>
                <a:cs typeface="Arial" pitchFamily="34" charset="0"/>
              </a:rPr>
              <a:t>Este símbolo se refiere al </a:t>
            </a:r>
            <a:r>
              <a:rPr lang="es-CO" sz="2000" b="1" dirty="0" smtClean="0">
                <a:latin typeface="Arial" pitchFamily="34" charset="0"/>
                <a:cs typeface="Arial" pitchFamily="34" charset="0"/>
              </a:rPr>
              <a:t>RIESGO BIOLÓGICO</a:t>
            </a:r>
            <a:r>
              <a:rPr lang="es-CO" sz="2000" dirty="0" smtClean="0">
                <a:latin typeface="Arial" pitchFamily="34" charset="0"/>
                <a:cs typeface="Arial" pitchFamily="34" charset="0"/>
              </a:rPr>
              <a:t>, Peligro Biológico. Es importante familiarizarse con la simbología , ya que en algunos lugares los recipientes no tienen el termino indicado o un termino desconocido</a:t>
            </a:r>
            <a:endParaRPr lang="es-CO" sz="2000" dirty="0">
              <a:latin typeface="Arial" pitchFamily="34" charset="0"/>
              <a:cs typeface="Arial" pitchFamily="34" charset="0"/>
            </a:endParaRPr>
          </a:p>
        </p:txBody>
      </p:sp>
    </p:spTree>
    <p:extLst>
      <p:ext uri="{BB962C8B-B14F-4D97-AF65-F5344CB8AC3E}">
        <p14:creationId xmlns:p14="http://schemas.microsoft.com/office/powerpoint/2010/main" val="513653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70C3E44-F762-944D-A962-3AF482D2EAC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3276600" y="1600200"/>
            <a:ext cx="4108171" cy="400110"/>
          </a:xfrm>
          <a:prstGeom prst="rect">
            <a:avLst/>
          </a:prstGeom>
        </p:spPr>
        <p:txBody>
          <a:bodyPr wrap="square">
            <a:spAutoFit/>
          </a:bodyPr>
          <a:lstStyle/>
          <a:p>
            <a:pPr algn="ctr"/>
            <a:r>
              <a:rPr lang="es-US" sz="2000" b="1" dirty="0" smtClean="0">
                <a:latin typeface="Arial" panose="020B0604020202020204" pitchFamily="34" charset="0"/>
                <a:cs typeface="Arial" panose="020B0604020202020204" pitchFamily="34" charset="0"/>
              </a:rPr>
              <a:t> RESIDUOS BIOSANITARIOS</a:t>
            </a:r>
            <a:endParaRPr lang="es-US" sz="2000" b="1" dirty="0">
              <a:latin typeface="Arial" panose="020B0604020202020204" pitchFamily="34" charset="0"/>
              <a:cs typeface="Arial" panose="020B0604020202020204" pitchFamily="34" charset="0"/>
            </a:endParaRPr>
          </a:p>
        </p:txBody>
      </p:sp>
      <p:sp>
        <p:nvSpPr>
          <p:cNvPr id="6" name="5 Rectángulo"/>
          <p:cNvSpPr/>
          <p:nvPr/>
        </p:nvSpPr>
        <p:spPr>
          <a:xfrm>
            <a:off x="1905000" y="2133600"/>
            <a:ext cx="7391400" cy="2667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Elementos o instrumentos utilizados durante la ejecución de los procedimientos asistenciales que tienen contacto con materia orgánica, sangre o fluidos corporales del paciente tales como:</a:t>
            </a:r>
          </a:p>
          <a:p>
            <a:pPr algn="ctr"/>
            <a:r>
              <a:rPr lang="es-CO" sz="2000" dirty="0" smtClean="0">
                <a:solidFill>
                  <a:schemeClr val="tx1"/>
                </a:solidFill>
                <a:latin typeface="Arial" pitchFamily="34" charset="0"/>
                <a:cs typeface="Arial" pitchFamily="34" charset="0"/>
              </a:rPr>
              <a:t>Gasas, apósitos, jeringas,  aplicadores, algodones, drenes, vendajes, mechas, guantes, bolsas para transfusiones sanguíneas, catéteres, sondas.</a:t>
            </a:r>
          </a:p>
          <a:p>
            <a:pPr algn="ctr"/>
            <a:endParaRPr lang="es-CO" sz="2000" dirty="0" smtClean="0">
              <a:solidFill>
                <a:schemeClr val="tx1"/>
              </a:solidFill>
              <a:latin typeface="Arial" pitchFamily="34" charset="0"/>
              <a:cs typeface="Arial" pitchFamily="34" charset="0"/>
            </a:endParaRPr>
          </a:p>
          <a:p>
            <a:r>
              <a:rPr lang="es-CO" i="1" dirty="0" smtClean="0">
                <a:solidFill>
                  <a:schemeClr val="tx1"/>
                </a:solidFill>
                <a:latin typeface="Arial" pitchFamily="34" charset="0"/>
                <a:cs typeface="Arial" pitchFamily="34" charset="0"/>
              </a:rPr>
              <a:t>Fuente: Decreto 2676/2000 </a:t>
            </a:r>
            <a:endParaRPr lang="es-CO" i="1" dirty="0">
              <a:solidFill>
                <a:schemeClr val="tx1"/>
              </a:solidFill>
              <a:latin typeface="Arial" pitchFamily="34" charset="0"/>
              <a:cs typeface="Arial" pitchFamily="34" charset="0"/>
            </a:endParaRPr>
          </a:p>
        </p:txBody>
      </p:sp>
      <p:sp>
        <p:nvSpPr>
          <p:cNvPr id="7" name="6 Elipse"/>
          <p:cNvSpPr/>
          <p:nvPr/>
        </p:nvSpPr>
        <p:spPr>
          <a:xfrm>
            <a:off x="5029200" y="4953000"/>
            <a:ext cx="3733800" cy="13716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Separación: Contenedor ROJO Tipo Tapa Pedal</a:t>
            </a:r>
            <a:endParaRPr lang="es-CO" sz="2000" dirty="0">
              <a:solidFill>
                <a:schemeClr val="tx1"/>
              </a:solidFill>
              <a:latin typeface="Arial" pitchFamily="34" charset="0"/>
              <a:cs typeface="Arial" pitchFamily="34" charset="0"/>
            </a:endParaRPr>
          </a:p>
        </p:txBody>
      </p:sp>
      <p:pic>
        <p:nvPicPr>
          <p:cNvPr id="8" name="7 Imagen" descr="25680_PAG.jpg"/>
          <p:cNvPicPr>
            <a:picLocks noChangeAspect="1"/>
          </p:cNvPicPr>
          <p:nvPr/>
        </p:nvPicPr>
        <p:blipFill>
          <a:blip r:embed="rId3" cstate="print"/>
          <a:srcRect l="17308" t="3846" r="19231" b="11538"/>
          <a:stretch>
            <a:fillRect/>
          </a:stretch>
        </p:blipFill>
        <p:spPr>
          <a:xfrm>
            <a:off x="2438400" y="4876800"/>
            <a:ext cx="1676400" cy="1676400"/>
          </a:xfrm>
          <a:prstGeom prst="rect">
            <a:avLst/>
          </a:prstGeom>
        </p:spPr>
      </p:pic>
    </p:spTree>
    <p:extLst>
      <p:ext uri="{BB962C8B-B14F-4D97-AF65-F5344CB8AC3E}">
        <p14:creationId xmlns:p14="http://schemas.microsoft.com/office/powerpoint/2010/main" val="423016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70C3E44-F762-944D-A962-3AF482D2EAC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3276600" y="1600200"/>
            <a:ext cx="4953000" cy="400110"/>
          </a:xfrm>
          <a:prstGeom prst="rect">
            <a:avLst/>
          </a:prstGeom>
        </p:spPr>
        <p:txBody>
          <a:bodyPr wrap="square">
            <a:spAutoFit/>
          </a:bodyPr>
          <a:lstStyle/>
          <a:p>
            <a:pPr algn="ctr"/>
            <a:r>
              <a:rPr lang="es-US" b="1" dirty="0" smtClean="0">
                <a:latin typeface="Arial" panose="020B0604020202020204" pitchFamily="34" charset="0"/>
                <a:cs typeface="Arial" panose="020B0604020202020204" pitchFamily="34" charset="0"/>
              </a:rPr>
              <a:t> </a:t>
            </a:r>
            <a:r>
              <a:rPr lang="es-US" sz="2000" b="1" dirty="0" smtClean="0">
                <a:latin typeface="Arial" panose="020B0604020202020204" pitchFamily="34" charset="0"/>
                <a:cs typeface="Arial" panose="020B0604020202020204" pitchFamily="34" charset="0"/>
              </a:rPr>
              <a:t>RESIDUOS ANATOMOPATOLÓGICOS</a:t>
            </a:r>
            <a:endParaRPr lang="es-US" sz="2000" b="1" dirty="0">
              <a:latin typeface="Arial" panose="020B0604020202020204" pitchFamily="34" charset="0"/>
              <a:cs typeface="Arial" panose="020B0604020202020204" pitchFamily="34" charset="0"/>
            </a:endParaRPr>
          </a:p>
        </p:txBody>
      </p:sp>
      <p:sp>
        <p:nvSpPr>
          <p:cNvPr id="6" name="5 Rectángulo"/>
          <p:cNvSpPr/>
          <p:nvPr/>
        </p:nvSpPr>
        <p:spPr>
          <a:xfrm>
            <a:off x="1447800" y="2133600"/>
            <a:ext cx="8153400" cy="2514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s-CO" sz="2000" dirty="0" smtClean="0">
                <a:solidFill>
                  <a:schemeClr val="tx1"/>
                </a:solidFill>
                <a:latin typeface="Arial" pitchFamily="34" charset="0"/>
                <a:cs typeface="Arial" pitchFamily="34" charset="0"/>
              </a:rPr>
              <a:t>Son aquellos provenientes de restos humanos, muestras para análisis, incluyendo biopsias, tejidos orgánicos amputados, partes y fluidos corporales, que se remueven durante cirugías, necropsias ú otros.</a:t>
            </a:r>
          </a:p>
          <a:p>
            <a:pPr algn="ctr">
              <a:buFont typeface="Arial" pitchFamily="34" charset="0"/>
              <a:buChar char="•"/>
            </a:pPr>
            <a:r>
              <a:rPr lang="es-CO" sz="2000" dirty="0" smtClean="0">
                <a:solidFill>
                  <a:schemeClr val="tx1"/>
                </a:solidFill>
                <a:latin typeface="Arial" pitchFamily="34" charset="0"/>
                <a:cs typeface="Arial" pitchFamily="34" charset="0"/>
              </a:rPr>
              <a:t>Placentas-Orina-Sangre-Vómito.</a:t>
            </a:r>
          </a:p>
          <a:p>
            <a:pPr algn="ctr"/>
            <a:endParaRPr lang="es-CO" sz="2000" dirty="0" smtClean="0">
              <a:solidFill>
                <a:schemeClr val="tx1"/>
              </a:solidFill>
              <a:latin typeface="Arial" pitchFamily="34" charset="0"/>
              <a:cs typeface="Arial" pitchFamily="34" charset="0"/>
            </a:endParaRPr>
          </a:p>
          <a:p>
            <a:r>
              <a:rPr lang="es-CO" i="1" dirty="0" smtClean="0">
                <a:solidFill>
                  <a:schemeClr val="tx1"/>
                </a:solidFill>
                <a:latin typeface="Arial" pitchFamily="34" charset="0"/>
                <a:cs typeface="Arial" pitchFamily="34" charset="0"/>
              </a:rPr>
              <a:t>Fuente: Decreto 2676/2000 </a:t>
            </a:r>
            <a:endParaRPr lang="es-CO" i="1" dirty="0">
              <a:solidFill>
                <a:schemeClr val="tx1"/>
              </a:solidFill>
              <a:latin typeface="Arial" pitchFamily="34" charset="0"/>
              <a:cs typeface="Arial" pitchFamily="34" charset="0"/>
            </a:endParaRPr>
          </a:p>
        </p:txBody>
      </p:sp>
      <p:sp>
        <p:nvSpPr>
          <p:cNvPr id="7" name="6 Elipse"/>
          <p:cNvSpPr/>
          <p:nvPr/>
        </p:nvSpPr>
        <p:spPr>
          <a:xfrm>
            <a:off x="5029200" y="4953000"/>
            <a:ext cx="3733800" cy="13716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Disposición: Siempre ir en Cadena de Frio</a:t>
            </a:r>
            <a:endParaRPr lang="es-CO" sz="2000" dirty="0">
              <a:solidFill>
                <a:schemeClr val="tx1"/>
              </a:solidFill>
              <a:latin typeface="Arial" pitchFamily="34" charset="0"/>
              <a:cs typeface="Arial" pitchFamily="34" charset="0"/>
            </a:endParaRPr>
          </a:p>
        </p:txBody>
      </p:sp>
      <p:pic>
        <p:nvPicPr>
          <p:cNvPr id="183298" name="Picture 2" descr="Resultado de imagen para residuos anatomopatologicos"/>
          <p:cNvPicPr>
            <a:picLocks noChangeAspect="1" noChangeArrowheads="1"/>
          </p:cNvPicPr>
          <p:nvPr/>
        </p:nvPicPr>
        <p:blipFill>
          <a:blip r:embed="rId3" cstate="print"/>
          <a:srcRect t="21641"/>
          <a:stretch>
            <a:fillRect/>
          </a:stretch>
        </p:blipFill>
        <p:spPr bwMode="auto">
          <a:xfrm>
            <a:off x="1809750" y="4953000"/>
            <a:ext cx="2838450" cy="1676400"/>
          </a:xfrm>
          <a:prstGeom prst="rect">
            <a:avLst/>
          </a:prstGeom>
          <a:noFill/>
        </p:spPr>
      </p:pic>
    </p:spTree>
    <p:extLst>
      <p:ext uri="{BB962C8B-B14F-4D97-AF65-F5344CB8AC3E}">
        <p14:creationId xmlns:p14="http://schemas.microsoft.com/office/powerpoint/2010/main" val="15693378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Resultado de imagen para residuos anatomopatologicos"/>
          <p:cNvPicPr>
            <a:picLocks noChangeAspect="1" noChangeArrowheads="1"/>
          </p:cNvPicPr>
          <p:nvPr/>
        </p:nvPicPr>
        <p:blipFill>
          <a:blip r:embed="rId2" cstate="print"/>
          <a:srcRect/>
          <a:stretch>
            <a:fillRect/>
          </a:stretch>
        </p:blipFill>
        <p:spPr bwMode="auto">
          <a:xfrm>
            <a:off x="1371600" y="533400"/>
            <a:ext cx="8839200" cy="6096001"/>
          </a:xfrm>
          <a:prstGeom prst="rect">
            <a:avLst/>
          </a:prstGeom>
          <a:noFill/>
        </p:spPr>
      </p:pic>
      <p:pic>
        <p:nvPicPr>
          <p:cNvPr id="5" name="Imagen 8">
            <a:extLst>
              <a:ext uri="{FF2B5EF4-FFF2-40B4-BE49-F238E27FC236}">
                <a16:creationId xmlns:a16="http://schemas.microsoft.com/office/drawing/2014/main" id="{E70C3E44-F762-944D-A962-3AF482D2EAC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7354055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Normas de desechos by karlitafer17 on emaze"/>
          <p:cNvPicPr>
            <a:picLocks noChangeAspect="1" noChangeArrowheads="1"/>
          </p:cNvPicPr>
          <p:nvPr/>
        </p:nvPicPr>
        <p:blipFill>
          <a:blip r:embed="rId2" cstate="print"/>
          <a:srcRect/>
          <a:stretch>
            <a:fillRect/>
          </a:stretch>
        </p:blipFill>
        <p:spPr bwMode="auto">
          <a:xfrm>
            <a:off x="3276600" y="1524000"/>
            <a:ext cx="6449037" cy="4325815"/>
          </a:xfrm>
          <a:prstGeom prst="rect">
            <a:avLst/>
          </a:prstGeom>
          <a:noFill/>
        </p:spPr>
      </p:pic>
      <p:pic>
        <p:nvPicPr>
          <p:cNvPr id="5" name="Imagen 8">
            <a:extLst>
              <a:ext uri="{FF2B5EF4-FFF2-40B4-BE49-F238E27FC236}">
                <a16:creationId xmlns:a16="http://schemas.microsoft.com/office/drawing/2014/main" id="{E70C3E44-F762-944D-A962-3AF482D2EACA}"/>
              </a:ext>
            </a:extLst>
          </p:cNvPr>
          <p:cNvPicPr>
            <a:picLocks noChangeAspect="1"/>
          </p:cNvPicPr>
          <p:nvPr/>
        </p:nvPicPr>
        <p:blipFill>
          <a:blip r:embed="rId3" cstate="print"/>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33605102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70C3E44-F762-944D-A962-3AF482D2EACA}"/>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3352800" y="1524000"/>
            <a:ext cx="4336771" cy="400110"/>
          </a:xfrm>
          <a:prstGeom prst="rect">
            <a:avLst/>
          </a:prstGeom>
        </p:spPr>
        <p:txBody>
          <a:bodyPr wrap="square">
            <a:spAutoFit/>
          </a:bodyPr>
          <a:lstStyle/>
          <a:p>
            <a:pPr algn="ctr"/>
            <a:r>
              <a:rPr lang="es-US" b="1" dirty="0" smtClean="0">
                <a:latin typeface="Arial" panose="020B0604020202020204" pitchFamily="34" charset="0"/>
                <a:cs typeface="Arial" panose="020B0604020202020204" pitchFamily="34" charset="0"/>
              </a:rPr>
              <a:t> </a:t>
            </a:r>
            <a:r>
              <a:rPr lang="es-US" sz="2000" b="1" dirty="0" smtClean="0">
                <a:latin typeface="Arial" panose="020B0604020202020204" pitchFamily="34" charset="0"/>
                <a:cs typeface="Arial" panose="020B0604020202020204" pitchFamily="34" charset="0"/>
              </a:rPr>
              <a:t>RESIDUOS CORTOPUNZANTES</a:t>
            </a:r>
            <a:endParaRPr lang="es-US" sz="2000" b="1" dirty="0">
              <a:latin typeface="Arial" panose="020B0604020202020204" pitchFamily="34" charset="0"/>
              <a:cs typeface="Arial" panose="020B0604020202020204" pitchFamily="34" charset="0"/>
            </a:endParaRPr>
          </a:p>
        </p:txBody>
      </p:sp>
      <p:sp>
        <p:nvSpPr>
          <p:cNvPr id="6" name="5 Rectángulo"/>
          <p:cNvSpPr/>
          <p:nvPr/>
        </p:nvSpPr>
        <p:spPr>
          <a:xfrm>
            <a:off x="1219200" y="2133600"/>
            <a:ext cx="8229600" cy="2743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s-CO" sz="2000" dirty="0" smtClean="0">
                <a:solidFill>
                  <a:schemeClr val="tx1"/>
                </a:solidFill>
                <a:latin typeface="Arial" pitchFamily="34" charset="0"/>
                <a:cs typeface="Arial" pitchFamily="34" charset="0"/>
              </a:rPr>
              <a:t>Son aquellos que por sus características punzantes o cortantes  pueden originar un accidente percutáneo infeccioso. Dentro de estos se encuentran:</a:t>
            </a:r>
          </a:p>
          <a:p>
            <a:pPr algn="ctr">
              <a:buFont typeface="Arial" pitchFamily="34" charset="0"/>
              <a:buChar char="•"/>
            </a:pPr>
            <a:r>
              <a:rPr lang="es-CO" sz="2000" dirty="0" smtClean="0">
                <a:solidFill>
                  <a:schemeClr val="tx1"/>
                </a:solidFill>
                <a:latin typeface="Arial" pitchFamily="34" charset="0"/>
                <a:cs typeface="Arial" pitchFamily="34" charset="0"/>
              </a:rPr>
              <a:t>Limas- lancetas- cuchillas-agujas- restos de ampolletas,-pipetas-láminas de bisturí o vidrio.</a:t>
            </a:r>
          </a:p>
          <a:p>
            <a:pPr algn="ctr">
              <a:buFont typeface="Arial" pitchFamily="34" charset="0"/>
              <a:buChar char="•"/>
            </a:pPr>
            <a:r>
              <a:rPr lang="es-CO" sz="2000" dirty="0" smtClean="0">
                <a:solidFill>
                  <a:schemeClr val="tx1"/>
                </a:solidFill>
                <a:latin typeface="Arial" pitchFamily="34" charset="0"/>
                <a:cs typeface="Arial" pitchFamily="34" charset="0"/>
              </a:rPr>
              <a:t> Cualquier otro elemento que por sus características cortopunzantes  pueda lesionar y ocasionar  un accidente infeccioso. </a:t>
            </a:r>
          </a:p>
          <a:p>
            <a:pPr algn="ctr"/>
            <a:endParaRPr lang="es-CO" sz="2000" dirty="0" smtClean="0">
              <a:solidFill>
                <a:schemeClr val="tx1"/>
              </a:solidFill>
              <a:latin typeface="Arial" pitchFamily="34" charset="0"/>
              <a:cs typeface="Arial" pitchFamily="34" charset="0"/>
            </a:endParaRPr>
          </a:p>
          <a:p>
            <a:r>
              <a:rPr lang="es-CO" i="1" dirty="0" smtClean="0">
                <a:solidFill>
                  <a:schemeClr val="tx1"/>
                </a:solidFill>
                <a:latin typeface="Arial" pitchFamily="34" charset="0"/>
                <a:cs typeface="Arial" pitchFamily="34" charset="0"/>
              </a:rPr>
              <a:t>Fuente: Decreto 2676/2000 </a:t>
            </a:r>
            <a:endParaRPr lang="es-CO" i="1" dirty="0">
              <a:solidFill>
                <a:schemeClr val="tx1"/>
              </a:solidFill>
              <a:latin typeface="Arial" pitchFamily="34" charset="0"/>
              <a:cs typeface="Arial" pitchFamily="34" charset="0"/>
            </a:endParaRPr>
          </a:p>
        </p:txBody>
      </p:sp>
      <p:pic>
        <p:nvPicPr>
          <p:cNvPr id="8" name="7 Imagen" descr="indexb.jpg"/>
          <p:cNvPicPr>
            <a:picLocks noChangeAspect="1"/>
          </p:cNvPicPr>
          <p:nvPr/>
        </p:nvPicPr>
        <p:blipFill>
          <a:blip r:embed="rId3" cstate="print"/>
          <a:stretch>
            <a:fillRect/>
          </a:stretch>
        </p:blipFill>
        <p:spPr>
          <a:xfrm>
            <a:off x="6096000" y="4724400"/>
            <a:ext cx="2466975" cy="1641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52452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76600" y="1600200"/>
            <a:ext cx="4953000" cy="400110"/>
          </a:xfrm>
          <a:prstGeom prst="rect">
            <a:avLst/>
          </a:prstGeom>
        </p:spPr>
        <p:txBody>
          <a:bodyPr wrap="square">
            <a:spAutoFit/>
          </a:bodyPr>
          <a:lstStyle/>
          <a:p>
            <a:pPr algn="ctr"/>
            <a:r>
              <a:rPr lang="es-US" b="1" dirty="0" smtClean="0">
                <a:latin typeface="Arial" panose="020B0604020202020204" pitchFamily="34" charset="0"/>
                <a:cs typeface="Arial" panose="020B0604020202020204" pitchFamily="34" charset="0"/>
              </a:rPr>
              <a:t> </a:t>
            </a:r>
            <a:r>
              <a:rPr lang="es-US" sz="2000" b="1" dirty="0" smtClean="0">
                <a:latin typeface="Arial" panose="020B0604020202020204" pitchFamily="34" charset="0"/>
                <a:cs typeface="Arial" panose="020B0604020202020204" pitchFamily="34" charset="0"/>
              </a:rPr>
              <a:t>DE ANIMALES</a:t>
            </a:r>
            <a:endParaRPr lang="es-US" sz="2000" b="1" dirty="0">
              <a:latin typeface="Arial" panose="020B0604020202020204" pitchFamily="34" charset="0"/>
              <a:cs typeface="Arial" panose="020B0604020202020204" pitchFamily="34" charset="0"/>
            </a:endParaRPr>
          </a:p>
        </p:txBody>
      </p:sp>
      <p:sp>
        <p:nvSpPr>
          <p:cNvPr id="5" name="4 Rectángulo"/>
          <p:cNvSpPr/>
          <p:nvPr/>
        </p:nvSpPr>
        <p:spPr>
          <a:xfrm>
            <a:off x="1447800" y="2133600"/>
            <a:ext cx="8153400" cy="2514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s-CO" sz="2000" dirty="0" smtClean="0">
                <a:solidFill>
                  <a:schemeClr val="tx1"/>
                </a:solidFill>
                <a:latin typeface="Arial" pitchFamily="34" charset="0"/>
                <a:cs typeface="Arial" pitchFamily="34" charset="0"/>
              </a:rPr>
              <a:t>Son aquellos provenientes de animales de experimentación, inoculados con microorganismos patógenos y/o los provenientes de animales portadores de enfermedades infectocontagiosas. </a:t>
            </a:r>
          </a:p>
          <a:p>
            <a:pPr algn="ctr"/>
            <a:endParaRPr lang="es-CO" sz="2000" dirty="0" smtClean="0">
              <a:solidFill>
                <a:schemeClr val="tx1"/>
              </a:solidFill>
              <a:latin typeface="Arial" pitchFamily="34" charset="0"/>
              <a:cs typeface="Arial" pitchFamily="34" charset="0"/>
            </a:endParaRPr>
          </a:p>
          <a:p>
            <a:r>
              <a:rPr lang="es-CO" sz="2000" i="1" dirty="0" smtClean="0">
                <a:solidFill>
                  <a:schemeClr val="tx1"/>
                </a:solidFill>
                <a:latin typeface="Arial" pitchFamily="34" charset="0"/>
                <a:cs typeface="Arial" pitchFamily="34" charset="0"/>
              </a:rPr>
              <a:t>Fuente: Decreto 2676/2000 </a:t>
            </a:r>
            <a:endParaRPr lang="es-CO" sz="2000" i="1" dirty="0">
              <a:solidFill>
                <a:schemeClr val="tx1"/>
              </a:solidFill>
              <a:latin typeface="Arial" pitchFamily="34" charset="0"/>
              <a:cs typeface="Arial" pitchFamily="34" charset="0"/>
            </a:endParaRPr>
          </a:p>
        </p:txBody>
      </p:sp>
      <p:pic>
        <p:nvPicPr>
          <p:cNvPr id="6"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pic>
        <p:nvPicPr>
          <p:cNvPr id="264194" name="Picture 2" descr="Resultado de imagen para Residuos Biologicos de animales"/>
          <p:cNvPicPr>
            <a:picLocks noChangeAspect="1" noChangeArrowheads="1"/>
          </p:cNvPicPr>
          <p:nvPr/>
        </p:nvPicPr>
        <p:blipFill>
          <a:blip r:embed="rId3"/>
          <a:srcRect l="2508" t="31733" r="53605" b="36534"/>
          <a:stretch>
            <a:fillRect/>
          </a:stretch>
        </p:blipFill>
        <p:spPr bwMode="auto">
          <a:xfrm>
            <a:off x="6553199" y="4572000"/>
            <a:ext cx="3088105" cy="1676400"/>
          </a:xfrm>
          <a:prstGeom prst="rect">
            <a:avLst/>
          </a:prstGeom>
          <a:ln>
            <a:noFill/>
          </a:ln>
          <a:effectLst>
            <a:softEdge rad="112500"/>
          </a:effectLst>
        </p:spPr>
      </p:pic>
    </p:spTree>
    <p:extLst>
      <p:ext uri="{BB962C8B-B14F-4D97-AF65-F5344CB8AC3E}">
        <p14:creationId xmlns:p14="http://schemas.microsoft.com/office/powerpoint/2010/main" val="9985631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a:extLst>
              <a:ext uri="{FF2B5EF4-FFF2-40B4-BE49-F238E27FC236}">
                <a16:creationId xmlns:a16="http://schemas.microsoft.com/office/drawing/2014/main" id="{08CD7097-81A6-3C4F-A95C-9F56213348AD}"/>
              </a:ext>
            </a:extLst>
          </p:cNvPr>
          <p:cNvSpPr txBox="1"/>
          <p:nvPr/>
        </p:nvSpPr>
        <p:spPr>
          <a:xfrm>
            <a:off x="1295400" y="1447800"/>
            <a:ext cx="8686800" cy="400110"/>
          </a:xfrm>
          <a:prstGeom prst="rect">
            <a:avLst/>
          </a:prstGeom>
          <a:noFill/>
        </p:spPr>
        <p:txBody>
          <a:bodyPr wrap="square" rtlCol="0">
            <a:spAutoFit/>
          </a:bodyPr>
          <a:lstStyle/>
          <a:p>
            <a:pPr algn="ctr"/>
            <a:r>
              <a:rPr lang="es-US" sz="2000" b="1" dirty="0" smtClean="0">
                <a:latin typeface="Arial" panose="020B0604020202020204" pitchFamily="34" charset="0"/>
                <a:cs typeface="Arial" panose="020B0604020202020204" pitchFamily="34" charset="0"/>
              </a:rPr>
              <a:t>RESIDUOS PELIGROSOS</a:t>
            </a:r>
            <a:endParaRPr lang="es-US" sz="2000" b="1" dirty="0">
              <a:latin typeface="Arial" panose="020B0604020202020204" pitchFamily="34" charset="0"/>
              <a:cs typeface="Arial" panose="020B0604020202020204" pitchFamily="34" charset="0"/>
            </a:endParaRPr>
          </a:p>
        </p:txBody>
      </p:sp>
      <p:sp>
        <p:nvSpPr>
          <p:cNvPr id="5" name="4 Rectángulo redondeado"/>
          <p:cNvSpPr/>
          <p:nvPr/>
        </p:nvSpPr>
        <p:spPr>
          <a:xfrm>
            <a:off x="3733800" y="2057400"/>
            <a:ext cx="3733800" cy="533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Residuos Infecciosos</a:t>
            </a:r>
            <a:endParaRPr lang="es-CO" sz="2000" dirty="0">
              <a:solidFill>
                <a:schemeClr val="tx1"/>
              </a:solidFill>
              <a:latin typeface="Arial" pitchFamily="34" charset="0"/>
              <a:cs typeface="Arial" pitchFamily="34" charset="0"/>
            </a:endParaRPr>
          </a:p>
        </p:txBody>
      </p:sp>
      <p:sp>
        <p:nvSpPr>
          <p:cNvPr id="8" name="7 Flecha curvada hacia la derecha"/>
          <p:cNvSpPr/>
          <p:nvPr/>
        </p:nvSpPr>
        <p:spPr>
          <a:xfrm>
            <a:off x="2590800" y="2133600"/>
            <a:ext cx="838200" cy="1219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9" name="8 Rectángulo redondeado"/>
          <p:cNvSpPr/>
          <p:nvPr/>
        </p:nvSpPr>
        <p:spPr>
          <a:xfrm>
            <a:off x="3429000" y="3124200"/>
            <a:ext cx="4572000" cy="2514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Los residuos hospitalarios y similares peligrosos infecciosos deben </a:t>
            </a:r>
            <a:r>
              <a:rPr lang="es-CO" sz="2000" b="1" i="1" dirty="0" smtClean="0">
                <a:solidFill>
                  <a:schemeClr val="tx1"/>
                </a:solidFill>
                <a:latin typeface="Arial" pitchFamily="34" charset="0"/>
                <a:cs typeface="Arial" pitchFamily="34" charset="0"/>
              </a:rPr>
              <a:t>desactivarse y luego ser incinerados </a:t>
            </a:r>
            <a:r>
              <a:rPr lang="es-CO" sz="2000" dirty="0" smtClean="0">
                <a:solidFill>
                  <a:schemeClr val="tx1"/>
                </a:solidFill>
                <a:latin typeface="Arial" pitchFamily="34" charset="0"/>
                <a:cs typeface="Arial" pitchFamily="34" charset="0"/>
              </a:rPr>
              <a:t>en plantas para este fin, o en plantas productoras de cemento, que posean los permisos ambientales correspondientes.</a:t>
            </a:r>
            <a:endParaRPr lang="es-CO" sz="2000" b="1" dirty="0">
              <a:solidFill>
                <a:schemeClr val="tx1"/>
              </a:solidFill>
              <a:latin typeface="Arial" pitchFamily="34" charset="0"/>
              <a:cs typeface="Arial" pitchFamily="34" charset="0"/>
            </a:endParaRPr>
          </a:p>
        </p:txBody>
      </p:sp>
      <p:pic>
        <p:nvPicPr>
          <p:cNvPr id="7" name="Imagen 8">
            <a:extLst>
              <a:ext uri="{FF2B5EF4-FFF2-40B4-BE49-F238E27FC236}">
                <a16:creationId xmlns:a16="http://schemas.microsoft.com/office/drawing/2014/main" id="{A42D06F0-5E4E-BF49-9FBC-7A60C5257D8A}"/>
              </a:ext>
            </a:extLst>
          </p:cNvPr>
          <p:cNvPicPr>
            <a:picLocks noChangeAspect="1"/>
          </p:cNvPicPr>
          <p:nvPr/>
        </p:nvPicPr>
        <p:blipFill>
          <a:blip r:embed="rId2"/>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4147665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2000"/>
            <a:lum/>
          </a:blip>
          <a:srcRect/>
          <a:stretch>
            <a:fillRect t="-54000" b="-54000"/>
          </a:stretch>
        </a:blipFill>
        <a:effectLst/>
      </p:bgPr>
    </p:bg>
    <p:spTree>
      <p:nvGrpSpPr>
        <p:cNvPr id="1" name=""/>
        <p:cNvGrpSpPr/>
        <p:nvPr/>
      </p:nvGrpSpPr>
      <p:grpSpPr>
        <a:xfrm>
          <a:off x="0" y="0"/>
          <a:ext cx="0" cy="0"/>
          <a:chOff x="0" y="0"/>
          <a:chExt cx="0" cy="0"/>
        </a:xfrm>
      </p:grpSpPr>
      <p:pic>
        <p:nvPicPr>
          <p:cNvPr id="11" name="Imagen 8">
            <a:extLst>
              <a:ext uri="{FF2B5EF4-FFF2-40B4-BE49-F238E27FC236}">
                <a16:creationId xmlns:a16="http://schemas.microsoft.com/office/drawing/2014/main" id="{76EBFC14-7E7F-4D44-8928-BC0B3D6F75E7}"/>
              </a:ext>
            </a:extLst>
          </p:cNvPr>
          <p:cNvPicPr>
            <a:picLocks noChangeAspect="1"/>
          </p:cNvPicPr>
          <p:nvPr/>
        </p:nvPicPr>
        <p:blipFill>
          <a:blip r:embed="rId4" cstate="print"/>
          <a:stretch>
            <a:fillRect/>
          </a:stretch>
        </p:blipFill>
        <p:spPr>
          <a:xfrm>
            <a:off x="1014641" y="709027"/>
            <a:ext cx="2418616" cy="1283583"/>
          </a:xfrm>
          <a:prstGeom prst="rect">
            <a:avLst/>
          </a:prstGeom>
        </p:spPr>
      </p:pic>
      <p:sp>
        <p:nvSpPr>
          <p:cNvPr id="6" name="Rectángulo 5">
            <a:extLst>
              <a:ext uri="{FF2B5EF4-FFF2-40B4-BE49-F238E27FC236}">
                <a16:creationId xmlns:a16="http://schemas.microsoft.com/office/drawing/2014/main" id="{60650459-7F3A-4FA8-BFCB-8090F0A3F52C}"/>
              </a:ext>
            </a:extLst>
          </p:cNvPr>
          <p:cNvSpPr/>
          <p:nvPr/>
        </p:nvSpPr>
        <p:spPr>
          <a:xfrm>
            <a:off x="1752600" y="2514600"/>
            <a:ext cx="8496300" cy="3785652"/>
          </a:xfrm>
          <a:prstGeom prst="rect">
            <a:avLst/>
          </a:prstGeom>
        </p:spPr>
        <p:txBody>
          <a:bodyPr wrap="square">
            <a:spAutoFit/>
          </a:bodyPr>
          <a:lstStyle/>
          <a:p>
            <a:pPr algn="ctr">
              <a:lnSpc>
                <a:spcPct val="150000"/>
              </a:lnSpc>
            </a:pPr>
            <a:r>
              <a:rPr lang="es-CO" sz="2000" b="1" dirty="0" smtClean="0">
                <a:latin typeface="Times New Roman" pitchFamily="18" charset="0"/>
                <a:cs typeface="Times New Roman" pitchFamily="18" charset="0"/>
              </a:rPr>
              <a:t>RSI 2005</a:t>
            </a:r>
          </a:p>
          <a:p>
            <a:pPr algn="ctr">
              <a:lnSpc>
                <a:spcPct val="150000"/>
              </a:lnSpc>
            </a:pPr>
            <a:r>
              <a:rPr lang="es-CO" sz="2000" b="1" dirty="0" smtClean="0">
                <a:latin typeface="Times New Roman" pitchFamily="18" charset="0"/>
                <a:cs typeface="Times New Roman" pitchFamily="18" charset="0"/>
              </a:rPr>
              <a:t>LEY 430 / 1998 </a:t>
            </a:r>
            <a:r>
              <a:rPr lang="es-MX" sz="2000" b="1" dirty="0" smtClean="0">
                <a:latin typeface="Times New Roman" pitchFamily="18" charset="0"/>
                <a:cs typeface="Times New Roman" pitchFamily="18" charset="0"/>
              </a:rPr>
              <a:t>            </a:t>
            </a:r>
          </a:p>
          <a:p>
            <a:pPr algn="ctr">
              <a:lnSpc>
                <a:spcPct val="150000"/>
              </a:lnSpc>
            </a:pPr>
            <a:r>
              <a:rPr lang="es-MX" sz="2000" b="1" dirty="0" smtClean="0">
                <a:latin typeface="Times New Roman" pitchFamily="18" charset="0"/>
                <a:cs typeface="Times New Roman" pitchFamily="18" charset="0"/>
              </a:rPr>
              <a:t>LEY 1252 / 2008</a:t>
            </a:r>
          </a:p>
          <a:p>
            <a:pPr algn="ctr">
              <a:lnSpc>
                <a:spcPct val="150000"/>
              </a:lnSpc>
            </a:pPr>
            <a:r>
              <a:rPr lang="es-MX" sz="2000" b="1" dirty="0">
                <a:latin typeface="Times New Roman" pitchFamily="18" charset="0"/>
                <a:cs typeface="Times New Roman" pitchFamily="18" charset="0"/>
              </a:rPr>
              <a:t>DECRETO 2676 / 2000</a:t>
            </a:r>
          </a:p>
          <a:p>
            <a:pPr algn="ctr">
              <a:lnSpc>
                <a:spcPct val="150000"/>
              </a:lnSpc>
            </a:pPr>
            <a:r>
              <a:rPr lang="es-MX" sz="2000" b="1" dirty="0" smtClean="0">
                <a:latin typeface="Times New Roman" pitchFamily="18" charset="0"/>
                <a:cs typeface="Times New Roman" pitchFamily="18" charset="0"/>
              </a:rPr>
              <a:t>DECRETO 1609 / 2002 </a:t>
            </a:r>
          </a:p>
          <a:p>
            <a:pPr algn="ctr">
              <a:lnSpc>
                <a:spcPct val="150000"/>
              </a:lnSpc>
            </a:pPr>
            <a:r>
              <a:rPr lang="es-MX" sz="2000" b="1" dirty="0" smtClean="0">
                <a:latin typeface="Times New Roman" pitchFamily="18" charset="0"/>
                <a:cs typeface="Times New Roman" pitchFamily="18" charset="0"/>
              </a:rPr>
              <a:t> DECRETO 351 / 2014</a:t>
            </a:r>
          </a:p>
          <a:p>
            <a:pPr algn="ctr">
              <a:lnSpc>
                <a:spcPct val="150000"/>
              </a:lnSpc>
            </a:pPr>
            <a:r>
              <a:rPr lang="es-MX" sz="2000" b="1" dirty="0" smtClean="0">
                <a:latin typeface="Times New Roman" pitchFamily="18" charset="0"/>
                <a:cs typeface="Times New Roman" pitchFamily="18" charset="0"/>
              </a:rPr>
              <a:t>DECRETO 1076 / 2015</a:t>
            </a:r>
          </a:p>
          <a:p>
            <a:pPr algn="ctr">
              <a:lnSpc>
                <a:spcPct val="150000"/>
              </a:lnSpc>
            </a:pPr>
            <a:r>
              <a:rPr lang="es-MX" sz="2000" b="1" dirty="0" smtClean="0">
                <a:latin typeface="Times New Roman" pitchFamily="18" charset="0"/>
                <a:cs typeface="Times New Roman" pitchFamily="18" charset="0"/>
              </a:rPr>
              <a:t>RESOLUCIÓN 1162 / 2002           RESOLUCION 1362 / 2007            </a:t>
            </a:r>
          </a:p>
        </p:txBody>
      </p:sp>
      <p:sp>
        <p:nvSpPr>
          <p:cNvPr id="10" name="CuadroTexto 1">
            <a:extLst>
              <a:ext uri="{FF2B5EF4-FFF2-40B4-BE49-F238E27FC236}">
                <a16:creationId xmlns:a16="http://schemas.microsoft.com/office/drawing/2014/main" id="{08B618C7-70C7-D445-A885-DBD81B347BBA}"/>
              </a:ext>
            </a:extLst>
          </p:cNvPr>
          <p:cNvSpPr txBox="1"/>
          <p:nvPr/>
        </p:nvSpPr>
        <p:spPr>
          <a:xfrm>
            <a:off x="3052255" y="1828800"/>
            <a:ext cx="6244145" cy="584775"/>
          </a:xfrm>
          <a:prstGeom prst="rect">
            <a:avLst/>
          </a:prstGeom>
          <a:noFill/>
        </p:spPr>
        <p:txBody>
          <a:bodyPr wrap="square" rtlCol="0">
            <a:spAutoFit/>
          </a:bodyPr>
          <a:lstStyle/>
          <a:p>
            <a:pPr algn="l"/>
            <a:r>
              <a:rPr lang="es-US" sz="3200" b="1" dirty="0">
                <a:solidFill>
                  <a:srgbClr val="FF0000"/>
                </a:solidFill>
                <a:latin typeface="Arial" panose="020B0604020202020204" pitchFamily="34" charset="0"/>
                <a:cs typeface="Arial" panose="020B0604020202020204" pitchFamily="34" charset="0"/>
              </a:rPr>
              <a:t>TEMA </a:t>
            </a:r>
            <a:r>
              <a:rPr lang="es-US" sz="3200" b="1" dirty="0" smtClean="0">
                <a:solidFill>
                  <a:srgbClr val="FF0000"/>
                </a:solidFill>
                <a:latin typeface="Arial" panose="020B0604020202020204" pitchFamily="34" charset="0"/>
                <a:cs typeface="Arial" panose="020B0604020202020204" pitchFamily="34" charset="0"/>
              </a:rPr>
              <a:t>2. NORMATIVIDAD</a:t>
            </a:r>
          </a:p>
        </p:txBody>
      </p:sp>
    </p:spTree>
    <p:extLst>
      <p:ext uri="{BB962C8B-B14F-4D97-AF65-F5344CB8AC3E}">
        <p14:creationId xmlns:p14="http://schemas.microsoft.com/office/powerpoint/2010/main" val="17277850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p:cNvSpPr/>
          <p:nvPr/>
        </p:nvSpPr>
        <p:spPr>
          <a:xfrm>
            <a:off x="2209800" y="1905000"/>
            <a:ext cx="6858000" cy="400110"/>
          </a:xfrm>
          <a:prstGeom prst="rect">
            <a:avLst/>
          </a:prstGeom>
        </p:spPr>
        <p:txBody>
          <a:bodyPr wrap="square">
            <a:spAutoFit/>
          </a:bodyPr>
          <a:lstStyle/>
          <a:p>
            <a:pPr algn="ctr"/>
            <a:r>
              <a:rPr lang="es-US" sz="2000" b="1" dirty="0" smtClean="0">
                <a:latin typeface="Arial" panose="020B0604020202020204" pitchFamily="34" charset="0"/>
                <a:cs typeface="Arial" panose="020B0604020202020204" pitchFamily="34" charset="0"/>
              </a:rPr>
              <a:t>RESIDUOS QUÍMICOS</a:t>
            </a:r>
            <a:endParaRPr lang="es-US" sz="2000" b="1" dirty="0">
              <a:latin typeface="Arial" panose="020B0604020202020204" pitchFamily="34" charset="0"/>
              <a:cs typeface="Arial" panose="020B0604020202020204" pitchFamily="34" charset="0"/>
            </a:endParaRPr>
          </a:p>
        </p:txBody>
      </p:sp>
      <p:sp>
        <p:nvSpPr>
          <p:cNvPr id="7" name="6 Rectángulo"/>
          <p:cNvSpPr/>
          <p:nvPr/>
        </p:nvSpPr>
        <p:spPr>
          <a:xfrm>
            <a:off x="1524000" y="2514600"/>
            <a:ext cx="8153400" cy="1676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s-CO" sz="2000" dirty="0" smtClean="0">
                <a:solidFill>
                  <a:schemeClr val="tx1"/>
                </a:solidFill>
                <a:latin typeface="Arial" pitchFamily="34" charset="0"/>
                <a:cs typeface="Arial" pitchFamily="34" charset="0"/>
              </a:rPr>
              <a:t>Son los restos de sustancias químicas y sus empaques o cualquier otro residuo contaminado con éstos, los cuales, dependiendo de su concentración y tiempo de exposición pueden causar la muerte, lesiones graves o efectos adversos a la salud y al medio ambiente.</a:t>
            </a:r>
          </a:p>
          <a:p>
            <a:pPr algn="just"/>
            <a:endParaRPr lang="es-CO" sz="2000" dirty="0">
              <a:solidFill>
                <a:schemeClr val="tx1"/>
              </a:solidFill>
              <a:latin typeface="Arial" pitchFamily="34" charset="0"/>
              <a:cs typeface="Arial" pitchFamily="34" charset="0"/>
            </a:endParaRPr>
          </a:p>
        </p:txBody>
      </p:sp>
      <p:pic>
        <p:nvPicPr>
          <p:cNvPr id="9" name="8 Imagen" descr="sustancias_quimicasy_residuos.jpg"/>
          <p:cNvPicPr>
            <a:picLocks noChangeAspect="1"/>
          </p:cNvPicPr>
          <p:nvPr/>
        </p:nvPicPr>
        <p:blipFill rotWithShape="1">
          <a:blip r:embed="rId3"/>
          <a:srcRect l="14362" t="37165" r="49734" b="42746"/>
          <a:stretch/>
        </p:blipFill>
        <p:spPr>
          <a:xfrm>
            <a:off x="6400800" y="4419600"/>
            <a:ext cx="2286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8359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3076D394-E6D2-3E4E-B3FC-E456B2036577}"/>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p:cNvSpPr/>
          <p:nvPr/>
        </p:nvSpPr>
        <p:spPr>
          <a:xfrm>
            <a:off x="685800" y="1981200"/>
            <a:ext cx="10668000" cy="707886"/>
          </a:xfrm>
          <a:prstGeom prst="rect">
            <a:avLst/>
          </a:prstGeom>
        </p:spPr>
        <p:txBody>
          <a:bodyPr wrap="square">
            <a:spAutoFit/>
          </a:bodyPr>
          <a:lstStyle/>
          <a:p>
            <a:r>
              <a:rPr lang="es-CO" sz="2000" b="1" dirty="0" smtClean="0">
                <a:latin typeface="Arial" pitchFamily="34" charset="0"/>
                <a:cs typeface="Arial" pitchFamily="34" charset="0"/>
              </a:rPr>
              <a:t>PELIGRO QUÍMICO </a:t>
            </a:r>
            <a:r>
              <a:rPr lang="es-CO" sz="2000" dirty="0" smtClean="0">
                <a:latin typeface="Arial" pitchFamily="34" charset="0"/>
                <a:cs typeface="Arial" pitchFamily="34" charset="0"/>
              </a:rPr>
              <a:t>: Indica Alto Riesgo de Toxicidad, peligro para quien lo manipula sin tomar las precauciones adecuadas. </a:t>
            </a:r>
            <a:endParaRPr lang="es-CO" sz="2000" dirty="0"/>
          </a:p>
        </p:txBody>
      </p:sp>
      <p:pic>
        <p:nvPicPr>
          <p:cNvPr id="7" name="6 Imagen" descr="hazard-symbol-warning-sign-toxicity-science-symbol.jpg"/>
          <p:cNvPicPr>
            <a:picLocks noChangeAspect="1"/>
          </p:cNvPicPr>
          <p:nvPr/>
        </p:nvPicPr>
        <p:blipFill>
          <a:blip r:embed="rId3"/>
          <a:srcRect l="6044" r="6044"/>
          <a:stretch>
            <a:fillRect/>
          </a:stretch>
        </p:blipFill>
        <p:spPr>
          <a:xfrm>
            <a:off x="3733800" y="2895600"/>
            <a:ext cx="3200400" cy="3200400"/>
          </a:xfrm>
          <a:prstGeom prst="rect">
            <a:avLst/>
          </a:prstGeom>
        </p:spPr>
      </p:pic>
    </p:spTree>
    <p:extLst>
      <p:ext uri="{BB962C8B-B14F-4D97-AF65-F5344CB8AC3E}">
        <p14:creationId xmlns:p14="http://schemas.microsoft.com/office/powerpoint/2010/main" val="41338088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438400" y="1905000"/>
            <a:ext cx="6858000" cy="400110"/>
          </a:xfrm>
          <a:prstGeom prst="rect">
            <a:avLst/>
          </a:prstGeom>
        </p:spPr>
        <p:txBody>
          <a:bodyPr wrap="square">
            <a:spAutoFit/>
          </a:bodyPr>
          <a:lstStyle/>
          <a:p>
            <a:pPr algn="ctr"/>
            <a:r>
              <a:rPr lang="es-US" sz="2000" b="1" dirty="0" smtClean="0">
                <a:latin typeface="Arial" panose="020B0604020202020204" pitchFamily="34" charset="0"/>
                <a:cs typeface="Arial" panose="020B0604020202020204" pitchFamily="34" charset="0"/>
              </a:rPr>
              <a:t>CLASIFICACIÓN DE RESIDUOS QUÍMICOS</a:t>
            </a:r>
            <a:endParaRPr lang="es-US" sz="2000" b="1" dirty="0">
              <a:latin typeface="Arial" panose="020B0604020202020204" pitchFamily="34" charset="0"/>
              <a:cs typeface="Arial" panose="020B0604020202020204" pitchFamily="34" charset="0"/>
            </a:endParaRPr>
          </a:p>
        </p:txBody>
      </p:sp>
      <p:pic>
        <p:nvPicPr>
          <p:cNvPr id="5"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6" name="5 Rectángulo"/>
          <p:cNvSpPr/>
          <p:nvPr/>
        </p:nvSpPr>
        <p:spPr>
          <a:xfrm>
            <a:off x="1447800" y="3810000"/>
            <a:ext cx="25908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Fármacos</a:t>
            </a:r>
            <a:r>
              <a:rPr lang="es-CO" dirty="0" smtClean="0">
                <a:solidFill>
                  <a:schemeClr val="tx1"/>
                </a:solidFill>
                <a:latin typeface="Arial" pitchFamily="34" charset="0"/>
                <a:cs typeface="Arial" pitchFamily="34" charset="0"/>
              </a:rPr>
              <a:t>.</a:t>
            </a:r>
            <a:endParaRPr lang="es-CO" dirty="0">
              <a:solidFill>
                <a:schemeClr val="tx1"/>
              </a:solidFill>
              <a:latin typeface="Arial" pitchFamily="34" charset="0"/>
              <a:cs typeface="Arial" pitchFamily="34" charset="0"/>
            </a:endParaRPr>
          </a:p>
        </p:txBody>
      </p:sp>
      <p:sp>
        <p:nvSpPr>
          <p:cNvPr id="8" name="7 Flecha abajo"/>
          <p:cNvSpPr/>
          <p:nvPr/>
        </p:nvSpPr>
        <p:spPr>
          <a:xfrm>
            <a:off x="5334000" y="2668532"/>
            <a:ext cx="5334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8 Flecha abajo"/>
          <p:cNvSpPr/>
          <p:nvPr/>
        </p:nvSpPr>
        <p:spPr>
          <a:xfrm rot="1622463">
            <a:off x="2752178" y="2667766"/>
            <a:ext cx="5334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9 Flecha abajo"/>
          <p:cNvSpPr/>
          <p:nvPr/>
        </p:nvSpPr>
        <p:spPr>
          <a:xfrm rot="20341024">
            <a:off x="8209590" y="2660043"/>
            <a:ext cx="5334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0 Rectángulo"/>
          <p:cNvSpPr/>
          <p:nvPr/>
        </p:nvSpPr>
        <p:spPr>
          <a:xfrm>
            <a:off x="4800600" y="3810000"/>
            <a:ext cx="2133600"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Citotóxicos</a:t>
            </a:r>
            <a:endParaRPr lang="es-CO" dirty="0">
              <a:solidFill>
                <a:schemeClr val="tx1"/>
              </a:solidFill>
              <a:latin typeface="Arial" pitchFamily="34" charset="0"/>
              <a:cs typeface="Arial" pitchFamily="34" charset="0"/>
            </a:endParaRPr>
          </a:p>
        </p:txBody>
      </p:sp>
      <p:sp>
        <p:nvSpPr>
          <p:cNvPr id="12" name="11 Rectángulo"/>
          <p:cNvSpPr/>
          <p:nvPr/>
        </p:nvSpPr>
        <p:spPr>
          <a:xfrm>
            <a:off x="7391400" y="3810000"/>
            <a:ext cx="2895600"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Metales pesados</a:t>
            </a:r>
            <a:endParaRPr lang="es-CO" dirty="0">
              <a:solidFill>
                <a:schemeClr val="tx1"/>
              </a:solidFill>
              <a:latin typeface="Arial" pitchFamily="34" charset="0"/>
              <a:cs typeface="Arial" pitchFamily="34" charset="0"/>
            </a:endParaRPr>
          </a:p>
        </p:txBody>
      </p:sp>
      <p:sp>
        <p:nvSpPr>
          <p:cNvPr id="13" name="12 Rectángulo"/>
          <p:cNvSpPr/>
          <p:nvPr/>
        </p:nvSpPr>
        <p:spPr>
          <a:xfrm>
            <a:off x="1600200" y="4800600"/>
            <a:ext cx="2133600"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Reactivos</a:t>
            </a:r>
            <a:endParaRPr lang="es-CO" dirty="0">
              <a:solidFill>
                <a:schemeClr val="tx1"/>
              </a:solidFill>
              <a:latin typeface="Arial" pitchFamily="34" charset="0"/>
              <a:cs typeface="Arial" pitchFamily="34" charset="0"/>
            </a:endParaRPr>
          </a:p>
        </p:txBody>
      </p:sp>
      <p:sp>
        <p:nvSpPr>
          <p:cNvPr id="14" name="13 Rectángulo"/>
          <p:cNvSpPr/>
          <p:nvPr/>
        </p:nvSpPr>
        <p:spPr>
          <a:xfrm>
            <a:off x="8077200" y="4800600"/>
            <a:ext cx="2133600" cy="762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Contenedores Presurizados</a:t>
            </a:r>
            <a:endParaRPr lang="es-CO" dirty="0">
              <a:solidFill>
                <a:schemeClr val="tx1"/>
              </a:solidFill>
              <a:latin typeface="Arial" pitchFamily="34" charset="0"/>
              <a:cs typeface="Arial" pitchFamily="34" charset="0"/>
            </a:endParaRPr>
          </a:p>
        </p:txBody>
      </p:sp>
      <p:sp>
        <p:nvSpPr>
          <p:cNvPr id="15" name="14 Rectángulo"/>
          <p:cNvSpPr/>
          <p:nvPr/>
        </p:nvSpPr>
        <p:spPr>
          <a:xfrm>
            <a:off x="4572000" y="4800600"/>
            <a:ext cx="2895600"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tx1"/>
                </a:solidFill>
                <a:latin typeface="Arial" pitchFamily="34" charset="0"/>
                <a:cs typeface="Arial" pitchFamily="34" charset="0"/>
              </a:rPr>
              <a:t>Aceites usados</a:t>
            </a:r>
            <a:endParaRPr lang="es-CO"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843653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3400" y="2057400"/>
            <a:ext cx="4648200" cy="707886"/>
          </a:xfrm>
          <a:prstGeom prst="rect">
            <a:avLst/>
          </a:prstGeom>
        </p:spPr>
        <p:txBody>
          <a:bodyPr wrap="square">
            <a:spAutoFit/>
          </a:bodyPr>
          <a:lstStyle/>
          <a:p>
            <a:pPr algn="ctr"/>
            <a:r>
              <a:rPr lang="es-US" sz="2000" b="1" dirty="0" smtClean="0">
                <a:latin typeface="Arial" panose="020B0604020202020204" pitchFamily="34" charset="0"/>
                <a:cs typeface="Arial" panose="020B0604020202020204" pitchFamily="34" charset="0"/>
              </a:rPr>
              <a:t>Fármacos </a:t>
            </a:r>
            <a:r>
              <a:rPr lang="es-CO" sz="2000" b="1" dirty="0" smtClean="0">
                <a:latin typeface="Arial" pitchFamily="34" charset="0"/>
                <a:cs typeface="Arial" pitchFamily="34" charset="0"/>
              </a:rPr>
              <a:t>parciamente consumidos, vencidos y/o deteriorados </a:t>
            </a:r>
            <a:endParaRPr lang="es-US" sz="2000" b="1" dirty="0">
              <a:latin typeface="Arial" panose="020B0604020202020204" pitchFamily="34" charset="0"/>
              <a:cs typeface="Arial" panose="020B0604020202020204" pitchFamily="34" charset="0"/>
            </a:endParaRPr>
          </a:p>
        </p:txBody>
      </p:sp>
      <p:pic>
        <p:nvPicPr>
          <p:cNvPr id="5"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6" name="5 Flecha curvada hacia arriba"/>
          <p:cNvSpPr/>
          <p:nvPr/>
        </p:nvSpPr>
        <p:spPr>
          <a:xfrm rot="1547952">
            <a:off x="3533065" y="3224013"/>
            <a:ext cx="2077868" cy="95410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7" name="6 Rectángulo redondeado"/>
          <p:cNvSpPr/>
          <p:nvPr/>
        </p:nvSpPr>
        <p:spPr>
          <a:xfrm>
            <a:off x="5715000" y="1066800"/>
            <a:ext cx="4343400" cy="2819400"/>
          </a:xfrm>
          <a:prstGeom prst="roundRect">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latin typeface="Arial" pitchFamily="34" charset="0"/>
                <a:cs typeface="Arial" pitchFamily="34" charset="0"/>
              </a:rPr>
              <a:t>Son aquellos medicamentos vencidos, deteriorados y/o excedentes de las sustancias que han sido empleadas en cualquier tipo  de procedimiento. </a:t>
            </a:r>
            <a:endParaRPr lang="es-US" sz="2000" dirty="0" smtClean="0">
              <a:latin typeface="Arial" panose="020B0604020202020204" pitchFamily="34" charset="0"/>
              <a:cs typeface="Arial" panose="020B0604020202020204" pitchFamily="34" charset="0"/>
            </a:endParaRPr>
          </a:p>
          <a:p>
            <a:pPr algn="ctr"/>
            <a:r>
              <a:rPr lang="es-CO" sz="2000" dirty="0" smtClean="0">
                <a:latin typeface="Arial" pitchFamily="34" charset="0"/>
                <a:cs typeface="Arial" pitchFamily="34" charset="0"/>
              </a:rPr>
              <a:t> </a:t>
            </a:r>
            <a:endParaRPr lang="es-CO" sz="2000" dirty="0">
              <a:latin typeface="Arial" pitchFamily="34" charset="0"/>
              <a:cs typeface="Arial" pitchFamily="34" charset="0"/>
            </a:endParaRPr>
          </a:p>
        </p:txBody>
      </p:sp>
      <p:pic>
        <p:nvPicPr>
          <p:cNvPr id="8" name="7 Imagen" descr="48217202_ml-700x467.jpg"/>
          <p:cNvPicPr>
            <a:picLocks noChangeAspect="1"/>
          </p:cNvPicPr>
          <p:nvPr/>
        </p:nvPicPr>
        <p:blipFill>
          <a:blip r:embed="rId3"/>
          <a:stretch>
            <a:fillRect/>
          </a:stretch>
        </p:blipFill>
        <p:spPr>
          <a:xfrm>
            <a:off x="533400" y="4267200"/>
            <a:ext cx="4572000" cy="2224087"/>
          </a:xfrm>
          <a:prstGeom prst="rect">
            <a:avLst/>
          </a:prstGeom>
          <a:ln>
            <a:noFill/>
          </a:ln>
          <a:effectLst>
            <a:softEdge rad="112500"/>
          </a:effectLst>
        </p:spPr>
      </p:pic>
      <p:pic>
        <p:nvPicPr>
          <p:cNvPr id="9" name="8 Imagen" descr="Algunos-medicamentos-pueden-ser-usados-hasta-5-meses-despuC3A9s-e1490522352132.jpg"/>
          <p:cNvPicPr>
            <a:picLocks noChangeAspect="1"/>
          </p:cNvPicPr>
          <p:nvPr/>
        </p:nvPicPr>
        <p:blipFill>
          <a:blip r:embed="rId4"/>
          <a:stretch>
            <a:fillRect/>
          </a:stretch>
        </p:blipFill>
        <p:spPr>
          <a:xfrm>
            <a:off x="6400800" y="4172594"/>
            <a:ext cx="3200400" cy="2074853"/>
          </a:xfrm>
          <a:prstGeom prst="rect">
            <a:avLst/>
          </a:prstGeom>
          <a:ln>
            <a:noFill/>
          </a:ln>
          <a:effectLst>
            <a:softEdge rad="112500"/>
          </a:effectLst>
        </p:spPr>
      </p:pic>
    </p:spTree>
    <p:extLst>
      <p:ext uri="{BB962C8B-B14F-4D97-AF65-F5344CB8AC3E}">
        <p14:creationId xmlns:p14="http://schemas.microsoft.com/office/powerpoint/2010/main" val="40067483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p:cNvSpPr/>
          <p:nvPr/>
        </p:nvSpPr>
        <p:spPr>
          <a:xfrm>
            <a:off x="533400" y="2057400"/>
            <a:ext cx="4648200" cy="400110"/>
          </a:xfrm>
          <a:prstGeom prst="rect">
            <a:avLst/>
          </a:prstGeom>
        </p:spPr>
        <p:txBody>
          <a:bodyPr wrap="square">
            <a:spAutoFit/>
          </a:bodyPr>
          <a:lstStyle/>
          <a:p>
            <a:pPr algn="ctr"/>
            <a:endParaRPr lang="es-US" sz="2000" b="1" dirty="0">
              <a:latin typeface="Arial" panose="020B0604020202020204" pitchFamily="34" charset="0"/>
              <a:cs typeface="Arial" panose="020B0604020202020204" pitchFamily="34" charset="0"/>
            </a:endParaRPr>
          </a:p>
        </p:txBody>
      </p:sp>
      <p:sp>
        <p:nvSpPr>
          <p:cNvPr id="6" name="5 Rectángulo"/>
          <p:cNvSpPr/>
          <p:nvPr/>
        </p:nvSpPr>
        <p:spPr>
          <a:xfrm>
            <a:off x="1752600" y="2133600"/>
            <a:ext cx="1580882" cy="400110"/>
          </a:xfrm>
          <a:prstGeom prst="rect">
            <a:avLst/>
          </a:prstGeom>
        </p:spPr>
        <p:txBody>
          <a:bodyPr wrap="none">
            <a:spAutoFit/>
          </a:bodyPr>
          <a:lstStyle/>
          <a:p>
            <a:pPr algn="ctr"/>
            <a:r>
              <a:rPr lang="es-CO" sz="2000" b="1" dirty="0" smtClean="0">
                <a:latin typeface="Arial" pitchFamily="34" charset="0"/>
                <a:cs typeface="Arial" pitchFamily="34" charset="0"/>
              </a:rPr>
              <a:t>Citotóxicos</a:t>
            </a:r>
            <a:endParaRPr lang="es-CO" sz="2000" b="1" dirty="0">
              <a:latin typeface="Arial" pitchFamily="34" charset="0"/>
              <a:cs typeface="Arial" pitchFamily="34" charset="0"/>
            </a:endParaRPr>
          </a:p>
        </p:txBody>
      </p:sp>
      <p:sp>
        <p:nvSpPr>
          <p:cNvPr id="7" name="6 Elipse"/>
          <p:cNvSpPr/>
          <p:nvPr/>
        </p:nvSpPr>
        <p:spPr>
          <a:xfrm>
            <a:off x="3505200" y="2286000"/>
            <a:ext cx="6172200" cy="3200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sz="2000" dirty="0" smtClean="0">
                <a:latin typeface="Arial" pitchFamily="34" charset="0"/>
                <a:cs typeface="Arial" pitchFamily="34" charset="0"/>
              </a:rPr>
              <a:t>Son excedentes de fármacos provenientes de  tratamientos oncológicos y elementos utilizados en su aplicación, tales como: jeringas, guantes, frascos, batas, bolsas de papel absorbente</a:t>
            </a:r>
            <a:endParaRPr lang="es-CO" sz="2000" dirty="0">
              <a:latin typeface="Arial" pitchFamily="34" charset="0"/>
              <a:cs typeface="Arial" pitchFamily="34" charset="0"/>
            </a:endParaRPr>
          </a:p>
        </p:txBody>
      </p:sp>
      <p:pic>
        <p:nvPicPr>
          <p:cNvPr id="8" name="7 Imagen" descr="residuos2.gif"/>
          <p:cNvPicPr>
            <a:picLocks noChangeAspect="1"/>
          </p:cNvPicPr>
          <p:nvPr/>
        </p:nvPicPr>
        <p:blipFill>
          <a:blip r:embed="rId3"/>
          <a:stretch>
            <a:fillRect/>
          </a:stretch>
        </p:blipFill>
        <p:spPr>
          <a:xfrm>
            <a:off x="1143000" y="2971800"/>
            <a:ext cx="2133600" cy="3098800"/>
          </a:xfrm>
          <a:prstGeom prst="rect">
            <a:avLst/>
          </a:prstGeom>
          <a:ln>
            <a:noFill/>
          </a:ln>
          <a:effectLst>
            <a:softEdge rad="112500"/>
          </a:effectLst>
        </p:spPr>
      </p:pic>
    </p:spTree>
    <p:extLst>
      <p:ext uri="{BB962C8B-B14F-4D97-AF65-F5344CB8AC3E}">
        <p14:creationId xmlns:p14="http://schemas.microsoft.com/office/powerpoint/2010/main" val="22549023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p:cNvSpPr/>
          <p:nvPr/>
        </p:nvSpPr>
        <p:spPr>
          <a:xfrm>
            <a:off x="1424788" y="2133600"/>
            <a:ext cx="2236510" cy="400110"/>
          </a:xfrm>
          <a:prstGeom prst="rect">
            <a:avLst/>
          </a:prstGeom>
        </p:spPr>
        <p:txBody>
          <a:bodyPr wrap="none">
            <a:spAutoFit/>
          </a:bodyPr>
          <a:lstStyle/>
          <a:p>
            <a:pPr algn="ctr"/>
            <a:r>
              <a:rPr lang="es-CO" sz="2000" b="1" dirty="0" smtClean="0">
                <a:latin typeface="Arial" pitchFamily="34" charset="0"/>
                <a:cs typeface="Arial" pitchFamily="34" charset="0"/>
              </a:rPr>
              <a:t>Metales pesados</a:t>
            </a:r>
            <a:endParaRPr lang="es-CO" sz="2000" b="1" dirty="0">
              <a:latin typeface="Arial" pitchFamily="34" charset="0"/>
              <a:cs typeface="Arial" pitchFamily="34" charset="0"/>
            </a:endParaRPr>
          </a:p>
        </p:txBody>
      </p:sp>
      <p:sp>
        <p:nvSpPr>
          <p:cNvPr id="6" name="5 Rectángulo redondeado"/>
          <p:cNvSpPr/>
          <p:nvPr/>
        </p:nvSpPr>
        <p:spPr>
          <a:xfrm>
            <a:off x="4343400" y="2057400"/>
            <a:ext cx="4343400" cy="2819400"/>
          </a:xfrm>
          <a:prstGeom prst="roundRect">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latin typeface="Arial" pitchFamily="34" charset="0"/>
                <a:cs typeface="Arial" pitchFamily="34" charset="0"/>
              </a:rPr>
              <a:t>Son cualquier elemento, ó restos de éstos en desuso, contaminados o que contengan metales pesados  como:</a:t>
            </a:r>
          </a:p>
          <a:p>
            <a:pPr algn="ctr"/>
            <a:endParaRPr lang="es-CO" sz="2000" dirty="0" smtClean="0">
              <a:latin typeface="Arial" pitchFamily="34" charset="0"/>
              <a:cs typeface="Arial" pitchFamily="34" charset="0"/>
            </a:endParaRPr>
          </a:p>
          <a:p>
            <a:pPr algn="ctr">
              <a:buFont typeface="Arial" pitchFamily="34" charset="0"/>
              <a:buChar char="•"/>
            </a:pPr>
            <a:r>
              <a:rPr lang="es-CO" sz="2000" dirty="0" smtClean="0">
                <a:latin typeface="Arial" pitchFamily="34" charset="0"/>
                <a:cs typeface="Arial" pitchFamily="34" charset="0"/>
              </a:rPr>
              <a:t>Plomo, cromo, cadmio, antimonio, bario, níquel, estaño, vanadio, zinc, mercurio.</a:t>
            </a:r>
            <a:endParaRPr lang="es-CO" sz="2000" dirty="0">
              <a:latin typeface="Arial" pitchFamily="34" charset="0"/>
              <a:cs typeface="Arial" pitchFamily="34" charset="0"/>
            </a:endParaRPr>
          </a:p>
        </p:txBody>
      </p:sp>
      <p:pic>
        <p:nvPicPr>
          <p:cNvPr id="7" name="6 Imagen" descr="termometro roto.jpg"/>
          <p:cNvPicPr>
            <a:picLocks noChangeAspect="1"/>
          </p:cNvPicPr>
          <p:nvPr/>
        </p:nvPicPr>
        <p:blipFill>
          <a:blip r:embed="rId3"/>
          <a:stretch>
            <a:fillRect/>
          </a:stretch>
        </p:blipFill>
        <p:spPr>
          <a:xfrm>
            <a:off x="914400" y="3505200"/>
            <a:ext cx="3048000" cy="2152650"/>
          </a:xfrm>
          <a:prstGeom prst="rect">
            <a:avLst/>
          </a:prstGeom>
          <a:ln>
            <a:noFill/>
          </a:ln>
          <a:effectLst>
            <a:softEdge rad="112500"/>
          </a:effectLst>
        </p:spPr>
      </p:pic>
    </p:spTree>
    <p:extLst>
      <p:ext uri="{BB962C8B-B14F-4D97-AF65-F5344CB8AC3E}">
        <p14:creationId xmlns:p14="http://schemas.microsoft.com/office/powerpoint/2010/main" val="33235637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p:cNvSpPr/>
          <p:nvPr/>
        </p:nvSpPr>
        <p:spPr>
          <a:xfrm>
            <a:off x="680503" y="2190690"/>
            <a:ext cx="2977097" cy="400110"/>
          </a:xfrm>
          <a:prstGeom prst="rect">
            <a:avLst/>
          </a:prstGeom>
        </p:spPr>
        <p:txBody>
          <a:bodyPr wrap="none">
            <a:spAutoFit/>
          </a:bodyPr>
          <a:lstStyle/>
          <a:p>
            <a:pPr algn="ctr"/>
            <a:r>
              <a:rPr lang="es-CO" sz="2000" b="1" dirty="0" smtClean="0">
                <a:latin typeface="Arial" pitchFamily="34" charset="0"/>
                <a:cs typeface="Arial" pitchFamily="34" charset="0"/>
              </a:rPr>
              <a:t>Reactivos (Explosivos)</a:t>
            </a:r>
            <a:endParaRPr lang="es-CO" sz="2000" b="1" dirty="0">
              <a:latin typeface="Arial" pitchFamily="34" charset="0"/>
              <a:cs typeface="Arial" pitchFamily="34" charset="0"/>
            </a:endParaRPr>
          </a:p>
        </p:txBody>
      </p:sp>
      <p:sp>
        <p:nvSpPr>
          <p:cNvPr id="6" name="5 Flecha curvada hacia arriba"/>
          <p:cNvSpPr/>
          <p:nvPr/>
        </p:nvSpPr>
        <p:spPr>
          <a:xfrm rot="2584215">
            <a:off x="1475666" y="3289483"/>
            <a:ext cx="2077868" cy="95410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7" name="6 Elipse"/>
          <p:cNvSpPr/>
          <p:nvPr/>
        </p:nvSpPr>
        <p:spPr>
          <a:xfrm>
            <a:off x="3276600" y="990600"/>
            <a:ext cx="8458200" cy="4572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sz="2000" dirty="0" smtClean="0">
                <a:latin typeface="Arial" pitchFamily="34" charset="0"/>
                <a:cs typeface="Arial" pitchFamily="34" charset="0"/>
              </a:rPr>
              <a:t>Son aquellos que por sí solos y en condiciones normales, al mezclarse o al entrar en contacto con otros elementos, compuestos, sustancias o residuos, generan gases, vapores, humos tóxicos, explosión o reacciones térmicas, </a:t>
            </a:r>
            <a:r>
              <a:rPr lang="es-CO" sz="2000" b="1" dirty="0" smtClean="0">
                <a:latin typeface="Arial" pitchFamily="34" charset="0"/>
                <a:cs typeface="Arial" pitchFamily="34" charset="0"/>
              </a:rPr>
              <a:t>que pueden contener cianuro, sulfato o Soluciones de peróxido, entre otros</a:t>
            </a:r>
            <a:r>
              <a:rPr lang="es-CO" sz="2000" dirty="0" smtClean="0">
                <a:latin typeface="Arial" pitchFamily="34" charset="0"/>
                <a:cs typeface="Arial" pitchFamily="34" charset="0"/>
              </a:rPr>
              <a:t>. Colocando en riesgo la salud humana o el medio ambiente. Incluye líquidos de revelado y fijadores, de laboratorios, medios de contraste, reactivos de diagnóstico in vitro y de bancos de sangre.</a:t>
            </a:r>
            <a:endParaRPr lang="es-CO" sz="2000" dirty="0">
              <a:latin typeface="Arial" pitchFamily="34" charset="0"/>
              <a:cs typeface="Arial" pitchFamily="34" charset="0"/>
            </a:endParaRPr>
          </a:p>
        </p:txBody>
      </p:sp>
      <p:pic>
        <p:nvPicPr>
          <p:cNvPr id="169985" name="Picture 1"/>
          <p:cNvPicPr>
            <a:picLocks noChangeAspect="1" noChangeArrowheads="1"/>
          </p:cNvPicPr>
          <p:nvPr/>
        </p:nvPicPr>
        <p:blipFill>
          <a:blip r:embed="rId3"/>
          <a:srcRect l="67350" t="44791" r="22109" b="36459"/>
          <a:stretch>
            <a:fillRect/>
          </a:stretch>
        </p:blipFill>
        <p:spPr bwMode="auto">
          <a:xfrm>
            <a:off x="1295400" y="4419599"/>
            <a:ext cx="2667000" cy="2416969"/>
          </a:xfrm>
          <a:prstGeom prst="rect">
            <a:avLst/>
          </a:prstGeom>
          <a:ln>
            <a:noFill/>
          </a:ln>
          <a:effectLst>
            <a:softEdge rad="112500"/>
          </a:effectLst>
        </p:spPr>
      </p:pic>
    </p:spTree>
    <p:extLst>
      <p:ext uri="{BB962C8B-B14F-4D97-AF65-F5344CB8AC3E}">
        <p14:creationId xmlns:p14="http://schemas.microsoft.com/office/powerpoint/2010/main" val="3688862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p:cNvSpPr/>
          <p:nvPr/>
        </p:nvSpPr>
        <p:spPr>
          <a:xfrm>
            <a:off x="1982232" y="2209800"/>
            <a:ext cx="2066592" cy="400110"/>
          </a:xfrm>
          <a:prstGeom prst="rect">
            <a:avLst/>
          </a:prstGeom>
        </p:spPr>
        <p:txBody>
          <a:bodyPr wrap="none">
            <a:spAutoFit/>
          </a:bodyPr>
          <a:lstStyle/>
          <a:p>
            <a:pPr algn="ctr"/>
            <a:r>
              <a:rPr lang="es-CO" sz="2000" b="1" dirty="0" smtClean="0">
                <a:latin typeface="Arial" pitchFamily="34" charset="0"/>
                <a:cs typeface="Arial" pitchFamily="34" charset="0"/>
              </a:rPr>
              <a:t>Aceites usados</a:t>
            </a:r>
            <a:endParaRPr lang="es-CO" sz="2000" b="1" dirty="0">
              <a:latin typeface="Arial" pitchFamily="34" charset="0"/>
              <a:cs typeface="Arial" pitchFamily="34" charset="0"/>
            </a:endParaRPr>
          </a:p>
        </p:txBody>
      </p:sp>
      <p:sp>
        <p:nvSpPr>
          <p:cNvPr id="6" name="5 Flecha curvada hacia arriba"/>
          <p:cNvSpPr/>
          <p:nvPr/>
        </p:nvSpPr>
        <p:spPr>
          <a:xfrm rot="1547952">
            <a:off x="2618666" y="2995413"/>
            <a:ext cx="2077868" cy="95410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7" name="6 Elipse"/>
          <p:cNvSpPr/>
          <p:nvPr/>
        </p:nvSpPr>
        <p:spPr>
          <a:xfrm>
            <a:off x="4800600" y="1981200"/>
            <a:ext cx="5029200" cy="3429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sz="2000" dirty="0" smtClean="0">
                <a:latin typeface="Arial" pitchFamily="34" charset="0"/>
                <a:cs typeface="Arial" pitchFamily="34" charset="0"/>
              </a:rPr>
              <a:t>Son aquellos con base mineral ó sintética que se han convertido o tornado inadecuados para el uso asignado o previsto inicialmente</a:t>
            </a:r>
            <a:endParaRPr lang="es-CO" sz="2000" dirty="0">
              <a:latin typeface="Arial" pitchFamily="34" charset="0"/>
              <a:cs typeface="Arial" pitchFamily="34" charset="0"/>
            </a:endParaRPr>
          </a:p>
        </p:txBody>
      </p:sp>
      <p:pic>
        <p:nvPicPr>
          <p:cNvPr id="130050" name="Picture 2" descr="Resultado de imagen para aceites usados como residuos quimicos"/>
          <p:cNvPicPr>
            <a:picLocks noChangeAspect="1" noChangeArrowheads="1"/>
          </p:cNvPicPr>
          <p:nvPr/>
        </p:nvPicPr>
        <p:blipFill>
          <a:blip r:embed="rId3"/>
          <a:srcRect/>
          <a:stretch>
            <a:fillRect/>
          </a:stretch>
        </p:blipFill>
        <p:spPr bwMode="auto">
          <a:xfrm>
            <a:off x="2209800" y="4343400"/>
            <a:ext cx="1572380" cy="1981199"/>
          </a:xfrm>
          <a:prstGeom prst="rect">
            <a:avLst/>
          </a:prstGeom>
          <a:noFill/>
        </p:spPr>
      </p:pic>
    </p:spTree>
    <p:extLst>
      <p:ext uri="{BB962C8B-B14F-4D97-AF65-F5344CB8AC3E}">
        <p14:creationId xmlns:p14="http://schemas.microsoft.com/office/powerpoint/2010/main" val="18384968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70C3E44-F762-944D-A962-3AF482D2EACA}"/>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p:cNvSpPr/>
          <p:nvPr/>
        </p:nvSpPr>
        <p:spPr>
          <a:xfrm>
            <a:off x="1219200" y="2209800"/>
            <a:ext cx="3592651" cy="400110"/>
          </a:xfrm>
          <a:prstGeom prst="rect">
            <a:avLst/>
          </a:prstGeom>
        </p:spPr>
        <p:txBody>
          <a:bodyPr wrap="none">
            <a:spAutoFit/>
          </a:bodyPr>
          <a:lstStyle/>
          <a:p>
            <a:pPr algn="ctr"/>
            <a:r>
              <a:rPr lang="es-CO" sz="2000" b="1" dirty="0" smtClean="0">
                <a:latin typeface="Arial" pitchFamily="34" charset="0"/>
                <a:cs typeface="Arial" pitchFamily="34" charset="0"/>
              </a:rPr>
              <a:t>Contenedores Presurizados</a:t>
            </a:r>
            <a:endParaRPr lang="es-CO" sz="2000" b="1" dirty="0">
              <a:latin typeface="Arial" pitchFamily="34" charset="0"/>
              <a:cs typeface="Arial" pitchFamily="34" charset="0"/>
            </a:endParaRPr>
          </a:p>
        </p:txBody>
      </p:sp>
      <p:sp>
        <p:nvSpPr>
          <p:cNvPr id="6" name="5 Rectángulo redondeado"/>
          <p:cNvSpPr/>
          <p:nvPr/>
        </p:nvSpPr>
        <p:spPr>
          <a:xfrm>
            <a:off x="5029200" y="1752600"/>
            <a:ext cx="3733800" cy="2514600"/>
          </a:xfrm>
          <a:prstGeom prst="roundRect">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latin typeface="Arial" pitchFamily="34" charset="0"/>
                <a:cs typeface="Arial" pitchFamily="34" charset="0"/>
              </a:rPr>
              <a:t>Son los empaques presurizados de gases anestésicos, óxidos de etileno y otros que tengan esta presentación </a:t>
            </a:r>
            <a:endParaRPr lang="es-CO" sz="2000" dirty="0">
              <a:latin typeface="Arial" pitchFamily="34" charset="0"/>
              <a:cs typeface="Arial" pitchFamily="34" charset="0"/>
            </a:endParaRPr>
          </a:p>
        </p:txBody>
      </p:sp>
      <p:pic>
        <p:nvPicPr>
          <p:cNvPr id="7" name="6 Imagen" descr="como_utilizar_un_inhalador_para_el_asma_el_informador_1portal.jpg"/>
          <p:cNvPicPr>
            <a:picLocks noChangeAspect="1"/>
          </p:cNvPicPr>
          <p:nvPr/>
        </p:nvPicPr>
        <p:blipFill>
          <a:blip r:embed="rId3"/>
          <a:stretch>
            <a:fillRect/>
          </a:stretch>
        </p:blipFill>
        <p:spPr>
          <a:xfrm>
            <a:off x="1143000" y="3733800"/>
            <a:ext cx="3429000" cy="2057400"/>
          </a:xfrm>
          <a:prstGeom prst="rect">
            <a:avLst/>
          </a:prstGeom>
          <a:ln>
            <a:noFill/>
          </a:ln>
          <a:effectLst>
            <a:softEdge rad="112500"/>
          </a:effectLst>
        </p:spPr>
      </p:pic>
    </p:spTree>
    <p:extLst>
      <p:ext uri="{BB962C8B-B14F-4D97-AF65-F5344CB8AC3E}">
        <p14:creationId xmlns:p14="http://schemas.microsoft.com/office/powerpoint/2010/main" val="12993698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a:stretch>
            <a:fillRect/>
          </a:stretch>
        </p:blipFill>
        <p:spPr>
          <a:xfrm>
            <a:off x="1014641" y="709027"/>
            <a:ext cx="2418616" cy="1283583"/>
          </a:xfrm>
          <a:prstGeom prst="rect">
            <a:avLst/>
          </a:prstGeom>
        </p:spPr>
      </p:pic>
      <p:sp>
        <p:nvSpPr>
          <p:cNvPr id="5" name="4 Rectángulo"/>
          <p:cNvSpPr/>
          <p:nvPr/>
        </p:nvSpPr>
        <p:spPr>
          <a:xfrm>
            <a:off x="1332211" y="2209800"/>
            <a:ext cx="3366627" cy="400110"/>
          </a:xfrm>
          <a:prstGeom prst="rect">
            <a:avLst/>
          </a:prstGeom>
        </p:spPr>
        <p:txBody>
          <a:bodyPr wrap="none">
            <a:spAutoFit/>
          </a:bodyPr>
          <a:lstStyle/>
          <a:p>
            <a:pPr algn="ctr"/>
            <a:r>
              <a:rPr lang="es-CO" sz="2000" b="1" dirty="0" smtClean="0">
                <a:latin typeface="Arial" pitchFamily="34" charset="0"/>
                <a:cs typeface="Arial" pitchFamily="34" charset="0"/>
              </a:rPr>
              <a:t>RESIDUOS RADIACTIVOS</a:t>
            </a:r>
            <a:endParaRPr lang="es-CO" sz="2000" b="1" dirty="0">
              <a:latin typeface="Arial" pitchFamily="34" charset="0"/>
              <a:cs typeface="Arial" pitchFamily="34" charset="0"/>
            </a:endParaRPr>
          </a:p>
        </p:txBody>
      </p:sp>
      <p:sp>
        <p:nvSpPr>
          <p:cNvPr id="6" name="5 Rectángulo redondeado"/>
          <p:cNvSpPr/>
          <p:nvPr/>
        </p:nvSpPr>
        <p:spPr>
          <a:xfrm>
            <a:off x="1143000" y="2819400"/>
            <a:ext cx="4343400" cy="2743200"/>
          </a:xfrm>
          <a:prstGeom prst="roundRect">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latin typeface="Arial" pitchFamily="34" charset="0"/>
                <a:cs typeface="Arial" pitchFamily="34" charset="0"/>
              </a:rPr>
              <a:t>Son las sustancias emisoras de energía predecible y continua en forma alfa, beta o de fotones, cuya interacción con la materia, puede dar a lugar a la emisión de Rayos X y neutrones.  </a:t>
            </a:r>
            <a:endParaRPr lang="es-CO" sz="2000" dirty="0">
              <a:latin typeface="Arial" pitchFamily="34" charset="0"/>
              <a:cs typeface="Arial" pitchFamily="34" charset="0"/>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4426" t="5866" r="18237" b="32995"/>
          <a:stretch/>
        </p:blipFill>
        <p:spPr>
          <a:xfrm>
            <a:off x="5791200" y="1371600"/>
            <a:ext cx="3733801" cy="2286000"/>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4343400"/>
            <a:ext cx="2324100" cy="1743075"/>
          </a:xfrm>
          <a:prstGeom prst="rect">
            <a:avLst/>
          </a:prstGeom>
        </p:spPr>
      </p:pic>
    </p:spTree>
    <p:extLst>
      <p:ext uri="{BB962C8B-B14F-4D97-AF65-F5344CB8AC3E}">
        <p14:creationId xmlns:p14="http://schemas.microsoft.com/office/powerpoint/2010/main" val="2863255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09800" y="2943761"/>
            <a:ext cx="7671395" cy="400110"/>
          </a:xfrm>
          <a:prstGeom prst="rect">
            <a:avLst/>
          </a:prstGeom>
        </p:spPr>
        <p:txBody>
          <a:bodyPr wrap="none">
            <a:spAutoFit/>
          </a:bodyPr>
          <a:lstStyle/>
          <a:p>
            <a:r>
              <a:rPr lang="es-CO" sz="2000" b="1" dirty="0" smtClean="0">
                <a:latin typeface="Arial" pitchFamily="34" charset="0"/>
                <a:cs typeface="Arial" pitchFamily="34" charset="0"/>
              </a:rPr>
              <a:t>LEY 430 DE 1998 (</a:t>
            </a:r>
            <a:r>
              <a:rPr lang="es-US" sz="2000" b="1" dirty="0" smtClean="0">
                <a:latin typeface="Arial" pitchFamily="34" charset="0"/>
                <a:cs typeface="Arial" pitchFamily="34" charset="0"/>
              </a:rPr>
              <a:t>MODIFICADO POR LA</a:t>
            </a:r>
            <a:r>
              <a:rPr lang="es-CO" sz="2000" b="1" dirty="0" smtClean="0">
                <a:latin typeface="Arial" pitchFamily="34" charset="0"/>
                <a:cs typeface="Arial" pitchFamily="34" charset="0"/>
              </a:rPr>
              <a:t>  LEY 1252 DEL 2008</a:t>
            </a:r>
            <a:r>
              <a:rPr lang="es-MX" sz="2000" b="1" dirty="0" smtClean="0">
                <a:latin typeface="Arial" pitchFamily="34" charset="0"/>
                <a:cs typeface="Arial" pitchFamily="34" charset="0"/>
              </a:rPr>
              <a:t>)</a:t>
            </a:r>
            <a:endParaRPr lang="es-CO" sz="2000" dirty="0">
              <a:latin typeface="Arial" pitchFamily="34" charset="0"/>
              <a:cs typeface="Arial" pitchFamily="34" charset="0"/>
            </a:endParaRPr>
          </a:p>
        </p:txBody>
      </p:sp>
      <p:pic>
        <p:nvPicPr>
          <p:cNvPr id="5" name="Imagen 8">
            <a:extLst>
              <a:ext uri="{FF2B5EF4-FFF2-40B4-BE49-F238E27FC236}">
                <a16:creationId xmlns:a16="http://schemas.microsoft.com/office/drawing/2014/main" id="{76EBFC14-7E7F-4D44-8928-BC0B3D6F75E7}"/>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1025" name="Rectangle 1"/>
          <p:cNvSpPr>
            <a:spLocks noChangeArrowheads="1"/>
          </p:cNvSpPr>
          <p:nvPr/>
        </p:nvSpPr>
        <p:spPr bwMode="auto">
          <a:xfrm>
            <a:off x="2286000" y="3581400"/>
            <a:ext cx="73152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fontAlgn="base">
              <a:spcBef>
                <a:spcPct val="0"/>
              </a:spcBef>
              <a:spcAft>
                <a:spcPct val="0"/>
              </a:spcAft>
            </a:pPr>
            <a:r>
              <a:rPr lang="es-CO" sz="2000" dirty="0" smtClean="0">
                <a:latin typeface="Arial" pitchFamily="34" charset="0"/>
                <a:cs typeface="Arial" pitchFamily="34" charset="0"/>
              </a:rPr>
              <a:t>Por la cual se dictan normas prohibitivas en materia ambiental, referentes a los desechos peligrosos y se dictan otras disposiciones</a:t>
            </a:r>
            <a:endParaRPr kumimoji="0" lang="es-ES_tradnl" sz="2000" i="0" u="none" strike="noStrike" cap="none" normalizeH="0" baseline="0" dirty="0" smtClean="0">
              <a:ln>
                <a:noFill/>
              </a:ln>
              <a:solidFill>
                <a:schemeClr val="tx1"/>
              </a:solidFill>
              <a:effectLst/>
              <a:latin typeface="Arial" pitchFamily="34" charset="0"/>
              <a:cs typeface="Arial" pitchFamily="34" charset="0"/>
            </a:endParaRPr>
          </a:p>
        </p:txBody>
      </p:sp>
      <p:sp>
        <p:nvSpPr>
          <p:cNvPr id="7" name="CuadroTexto 3">
            <a:extLst>
              <a:ext uri="{FF2B5EF4-FFF2-40B4-BE49-F238E27FC236}">
                <a16:creationId xmlns:a16="http://schemas.microsoft.com/office/drawing/2014/main" id="{A2C3D41A-2E75-374A-8012-B3BC618E571B}"/>
              </a:ext>
            </a:extLst>
          </p:cNvPr>
          <p:cNvSpPr txBox="1"/>
          <p:nvPr/>
        </p:nvSpPr>
        <p:spPr>
          <a:xfrm>
            <a:off x="4267200" y="2133600"/>
            <a:ext cx="2990849" cy="400110"/>
          </a:xfrm>
          <a:prstGeom prst="rect">
            <a:avLst/>
          </a:prstGeom>
          <a:noFill/>
        </p:spPr>
        <p:txBody>
          <a:bodyPr wrap="square" rtlCol="0">
            <a:spAutoFit/>
          </a:bodyPr>
          <a:lstStyle/>
          <a:p>
            <a:pPr algn="ctr"/>
            <a:r>
              <a:rPr lang="es-US" sz="2000" b="1" dirty="0">
                <a:latin typeface="Arial" panose="020B0604020202020204" pitchFamily="34" charset="0"/>
                <a:cs typeface="Arial" panose="020B0604020202020204" pitchFamily="34" charset="0"/>
              </a:rPr>
              <a:t>LEGISLACIÓN</a:t>
            </a:r>
          </a:p>
        </p:txBody>
      </p:sp>
    </p:spTree>
    <p:extLst>
      <p:ext uri="{BB962C8B-B14F-4D97-AF65-F5344CB8AC3E}">
        <p14:creationId xmlns:p14="http://schemas.microsoft.com/office/powerpoint/2010/main" val="37205954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3076D394-E6D2-3E4E-B3FC-E456B2036577}"/>
              </a:ext>
            </a:extLst>
          </p:cNvPr>
          <p:cNvPicPr>
            <a:picLocks noChangeAspect="1"/>
          </p:cNvPicPr>
          <p:nvPr/>
        </p:nvPicPr>
        <p:blipFill>
          <a:blip r:embed="rId2"/>
          <a:stretch>
            <a:fillRect/>
          </a:stretch>
        </p:blipFill>
        <p:spPr>
          <a:xfrm>
            <a:off x="1014641" y="709027"/>
            <a:ext cx="2418616" cy="1283583"/>
          </a:xfrm>
          <a:prstGeom prst="rect">
            <a:avLst/>
          </a:prstGeom>
        </p:spPr>
      </p:pic>
      <p:pic>
        <p:nvPicPr>
          <p:cNvPr id="5" name="4 Imagen" descr="dmeu_y1837996_01_std.lang.all.gif"/>
          <p:cNvPicPr>
            <a:picLocks noChangeAspect="1"/>
          </p:cNvPicPr>
          <p:nvPr/>
        </p:nvPicPr>
        <p:blipFill>
          <a:blip r:embed="rId3"/>
          <a:stretch>
            <a:fillRect/>
          </a:stretch>
        </p:blipFill>
        <p:spPr>
          <a:xfrm>
            <a:off x="2895600" y="2743200"/>
            <a:ext cx="5344092" cy="3848099"/>
          </a:xfrm>
          <a:prstGeom prst="rect">
            <a:avLst/>
          </a:prstGeom>
        </p:spPr>
      </p:pic>
      <p:sp>
        <p:nvSpPr>
          <p:cNvPr id="6" name="5 Rectángulo"/>
          <p:cNvSpPr/>
          <p:nvPr/>
        </p:nvSpPr>
        <p:spPr>
          <a:xfrm>
            <a:off x="1295400" y="1905000"/>
            <a:ext cx="8382000" cy="707886"/>
          </a:xfrm>
          <a:prstGeom prst="rect">
            <a:avLst/>
          </a:prstGeom>
        </p:spPr>
        <p:txBody>
          <a:bodyPr wrap="square">
            <a:spAutoFit/>
          </a:bodyPr>
          <a:lstStyle/>
          <a:p>
            <a:pPr algn="just"/>
            <a:r>
              <a:rPr lang="es-CO" sz="2000" b="1" dirty="0" smtClean="0">
                <a:latin typeface="Arial" pitchFamily="34" charset="0"/>
                <a:cs typeface="Arial" pitchFamily="34" charset="0"/>
              </a:rPr>
              <a:t>MATERIAL RADIACTIVO</a:t>
            </a:r>
            <a:r>
              <a:rPr lang="es-CO" sz="2000" dirty="0" smtClean="0">
                <a:latin typeface="Arial" pitchFamily="34" charset="0"/>
                <a:cs typeface="Arial" pitchFamily="34" charset="0"/>
              </a:rPr>
              <a:t>; mayormente se puede encontrar en los Hospitales en las zonas de Rayos X</a:t>
            </a:r>
          </a:p>
        </p:txBody>
      </p:sp>
    </p:spTree>
    <p:extLst>
      <p:ext uri="{BB962C8B-B14F-4D97-AF65-F5344CB8AC3E}">
        <p14:creationId xmlns:p14="http://schemas.microsoft.com/office/powerpoint/2010/main" val="21102884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global.unitednations.entermediadb.net/assets/mediadb/services/module/asset/downloads/preset/assets/2014/09/19905/image1170x530cropped.jpg"/>
          <p:cNvPicPr>
            <a:picLocks noChangeAspect="1" noChangeArrowheads="1"/>
          </p:cNvPicPr>
          <p:nvPr/>
        </p:nvPicPr>
        <p:blipFill>
          <a:blip r:embed="rId2"/>
          <a:srcRect/>
          <a:stretch>
            <a:fillRect/>
          </a:stretch>
        </p:blipFill>
        <p:spPr bwMode="auto">
          <a:xfrm>
            <a:off x="914400" y="1981200"/>
            <a:ext cx="9525000" cy="4572000"/>
          </a:xfrm>
          <a:prstGeom prst="rect">
            <a:avLst/>
          </a:prstGeom>
          <a:noFill/>
        </p:spPr>
      </p:pic>
      <p:sp>
        <p:nvSpPr>
          <p:cNvPr id="8" name="7 Flecha curvada hacia la derecha"/>
          <p:cNvSpPr/>
          <p:nvPr/>
        </p:nvSpPr>
        <p:spPr>
          <a:xfrm>
            <a:off x="1295400" y="2057400"/>
            <a:ext cx="1143000" cy="1752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9" name="8 Rectángulo redondeado"/>
          <p:cNvSpPr/>
          <p:nvPr/>
        </p:nvSpPr>
        <p:spPr>
          <a:xfrm>
            <a:off x="2667000" y="2057400"/>
            <a:ext cx="7315200" cy="251460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Deben ser llevados a confinamiento de seguridad de acuerdo con los lineamientos dado por el Instituto de Investigaciones en Geociencias, Minería y Química, INGEOMINAS, en el MGIRH </a:t>
            </a:r>
            <a:r>
              <a:rPr lang="es-CO" sz="2000" b="1" dirty="0" smtClean="0">
                <a:solidFill>
                  <a:schemeClr val="tx1"/>
                </a:solidFill>
                <a:latin typeface="Arial" pitchFamily="34" charset="0"/>
                <a:cs typeface="Arial" pitchFamily="34" charset="0"/>
              </a:rPr>
              <a:t>(Módulo de la Maestría en Gestión Integrada de los Recursos Hídricos) </a:t>
            </a:r>
            <a:r>
              <a:rPr lang="es-CO" sz="2000" dirty="0" smtClean="0">
                <a:solidFill>
                  <a:schemeClr val="tx1"/>
                </a:solidFill>
                <a:latin typeface="Arial" pitchFamily="34" charset="0"/>
                <a:cs typeface="Arial" pitchFamily="34" charset="0"/>
              </a:rPr>
              <a:t>o autoridades que haga sus veces </a:t>
            </a:r>
            <a:endParaRPr lang="es-CO" sz="2000" b="1" dirty="0" smtClean="0">
              <a:solidFill>
                <a:schemeClr val="tx1"/>
              </a:solidFill>
              <a:latin typeface="Arial" pitchFamily="34" charset="0"/>
              <a:cs typeface="Arial" pitchFamily="34" charset="0"/>
            </a:endParaRPr>
          </a:p>
          <a:p>
            <a:pPr algn="ctr"/>
            <a:endParaRPr lang="es-CO" sz="2000" b="1" dirty="0">
              <a:solidFill>
                <a:schemeClr val="tx1"/>
              </a:solidFill>
              <a:latin typeface="Arial" pitchFamily="34" charset="0"/>
              <a:cs typeface="Arial" pitchFamily="34" charset="0"/>
            </a:endParaRPr>
          </a:p>
        </p:txBody>
      </p:sp>
      <p:sp>
        <p:nvSpPr>
          <p:cNvPr id="7" name="6 Rectángulo"/>
          <p:cNvSpPr/>
          <p:nvPr/>
        </p:nvSpPr>
        <p:spPr>
          <a:xfrm>
            <a:off x="4786773" y="1295400"/>
            <a:ext cx="3366627" cy="400110"/>
          </a:xfrm>
          <a:prstGeom prst="rect">
            <a:avLst/>
          </a:prstGeom>
        </p:spPr>
        <p:txBody>
          <a:bodyPr wrap="none">
            <a:spAutoFit/>
          </a:bodyPr>
          <a:lstStyle/>
          <a:p>
            <a:pPr algn="ctr"/>
            <a:r>
              <a:rPr lang="es-CO" sz="2000" b="1" dirty="0" smtClean="0">
                <a:latin typeface="Arial" pitchFamily="34" charset="0"/>
                <a:cs typeface="Arial" pitchFamily="34" charset="0"/>
              </a:rPr>
              <a:t>RESIDUOS RADIACTIVOS</a:t>
            </a:r>
            <a:endParaRPr lang="es-CO" sz="2000" b="1" dirty="0">
              <a:latin typeface="Arial" pitchFamily="34" charset="0"/>
              <a:cs typeface="Arial" pitchFamily="34" charset="0"/>
            </a:endParaRPr>
          </a:p>
        </p:txBody>
      </p:sp>
      <p:pic>
        <p:nvPicPr>
          <p:cNvPr id="10" name="Imagen 8">
            <a:extLst>
              <a:ext uri="{FF2B5EF4-FFF2-40B4-BE49-F238E27FC236}">
                <a16:creationId xmlns:a16="http://schemas.microsoft.com/office/drawing/2014/main" id="{A42D06F0-5E4E-BF49-9FBC-7A60C5257D8A}"/>
              </a:ext>
            </a:extLst>
          </p:cNvPr>
          <p:cNvPicPr>
            <a:picLocks noChangeAspect="1"/>
          </p:cNvPicPr>
          <p:nvPr/>
        </p:nvPicPr>
        <p:blipFill>
          <a:blip r:embed="rId3"/>
          <a:stretch>
            <a:fillRect/>
          </a:stretch>
        </p:blipFill>
        <p:spPr>
          <a:xfrm>
            <a:off x="1014641" y="709027"/>
            <a:ext cx="2418616" cy="1283583"/>
          </a:xfrm>
          <a:prstGeom prst="rect">
            <a:avLst/>
          </a:prstGeom>
        </p:spPr>
      </p:pic>
    </p:spTree>
    <p:extLst>
      <p:ext uri="{BB962C8B-B14F-4D97-AF65-F5344CB8AC3E}">
        <p14:creationId xmlns:p14="http://schemas.microsoft.com/office/powerpoint/2010/main" val="16892167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9FAA365-7711-8147-9F6D-D40B972A72A7}"/>
              </a:ext>
            </a:extLst>
          </p:cNvPr>
          <p:cNvSpPr txBox="1"/>
          <p:nvPr/>
        </p:nvSpPr>
        <p:spPr>
          <a:xfrm>
            <a:off x="2286000" y="762000"/>
            <a:ext cx="8382000" cy="1077218"/>
          </a:xfrm>
          <a:prstGeom prst="rect">
            <a:avLst/>
          </a:prstGeom>
          <a:noFill/>
        </p:spPr>
        <p:txBody>
          <a:bodyPr wrap="square" rtlCol="0">
            <a:spAutoFit/>
          </a:bodyPr>
          <a:lstStyle/>
          <a:p>
            <a:pPr algn="ctr"/>
            <a:r>
              <a:rPr lang="es-US" sz="3200" b="1" dirty="0">
                <a:solidFill>
                  <a:srgbClr val="FF0000"/>
                </a:solidFill>
                <a:latin typeface="Arial" panose="020B0604020202020204" pitchFamily="34" charset="0"/>
                <a:cs typeface="Arial" panose="020B0604020202020204" pitchFamily="34" charset="0"/>
              </a:rPr>
              <a:t>TEMA </a:t>
            </a:r>
            <a:r>
              <a:rPr lang="es-US" sz="3200" b="1" dirty="0" smtClean="0">
                <a:solidFill>
                  <a:srgbClr val="FF0000"/>
                </a:solidFill>
                <a:latin typeface="Arial" panose="020B0604020202020204" pitchFamily="34" charset="0"/>
                <a:cs typeface="Arial" panose="020B0604020202020204" pitchFamily="34" charset="0"/>
              </a:rPr>
              <a:t>7.</a:t>
            </a:r>
          </a:p>
          <a:p>
            <a:pPr algn="ctr"/>
            <a:r>
              <a:rPr lang="es-US" sz="3200" b="1" dirty="0" smtClean="0">
                <a:solidFill>
                  <a:srgbClr val="FF0000"/>
                </a:solidFill>
                <a:latin typeface="Arial" panose="020B0604020202020204" pitchFamily="34" charset="0"/>
                <a:cs typeface="Arial" panose="020B0604020202020204" pitchFamily="34" charset="0"/>
              </a:rPr>
              <a:t>RUTAS DE RECOLECCION</a:t>
            </a:r>
            <a:endParaRPr lang="es-US" sz="3200" b="1" dirty="0">
              <a:solidFill>
                <a:srgbClr val="FF0000"/>
              </a:solidFill>
              <a:latin typeface="Arial" panose="020B0604020202020204" pitchFamily="34" charset="0"/>
              <a:cs typeface="Arial" panose="020B0604020202020204" pitchFamily="34" charset="0"/>
            </a:endParaRPr>
          </a:p>
        </p:txBody>
      </p:sp>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5 Rectángulo"/>
          <p:cNvSpPr/>
          <p:nvPr/>
        </p:nvSpPr>
        <p:spPr>
          <a:xfrm>
            <a:off x="3505200" y="1981200"/>
            <a:ext cx="4897687" cy="400110"/>
          </a:xfrm>
          <a:prstGeom prst="rect">
            <a:avLst/>
          </a:prstGeom>
        </p:spPr>
        <p:txBody>
          <a:bodyPr wrap="none">
            <a:spAutoFit/>
          </a:bodyPr>
          <a:lstStyle/>
          <a:p>
            <a:pPr algn="ctr"/>
            <a:r>
              <a:rPr lang="es-CO" sz="2000" b="1" dirty="0" smtClean="0">
                <a:latin typeface="Arial" pitchFamily="34" charset="0"/>
                <a:cs typeface="Arial" pitchFamily="34" charset="0"/>
              </a:rPr>
              <a:t>MOVIMIENTO INTERNO DE RESIDUOS</a:t>
            </a:r>
            <a:endParaRPr lang="es-CO" sz="2000" b="1" dirty="0">
              <a:latin typeface="Arial" pitchFamily="34" charset="0"/>
              <a:cs typeface="Arial" pitchFamily="34" charset="0"/>
            </a:endParaRPr>
          </a:p>
        </p:txBody>
      </p:sp>
      <p:sp>
        <p:nvSpPr>
          <p:cNvPr id="7" name="6 Rectángulo"/>
          <p:cNvSpPr/>
          <p:nvPr/>
        </p:nvSpPr>
        <p:spPr>
          <a:xfrm>
            <a:off x="1854128" y="2667000"/>
            <a:ext cx="33528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latin typeface="Arial" pitchFamily="34" charset="0"/>
                <a:cs typeface="Arial" pitchFamily="34" charset="0"/>
              </a:rPr>
              <a:t>Las rutas deben cubrir la totalidad de la  institución</a:t>
            </a:r>
            <a:endParaRPr lang="es-CO" sz="2000" dirty="0"/>
          </a:p>
        </p:txBody>
      </p:sp>
      <p:sp>
        <p:nvSpPr>
          <p:cNvPr id="9" name="8 Flecha derecha"/>
          <p:cNvSpPr/>
          <p:nvPr/>
        </p:nvSpPr>
        <p:spPr>
          <a:xfrm>
            <a:off x="5664128" y="2819400"/>
            <a:ext cx="990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9 Elipse"/>
          <p:cNvSpPr/>
          <p:nvPr/>
        </p:nvSpPr>
        <p:spPr>
          <a:xfrm>
            <a:off x="6883328" y="2438400"/>
            <a:ext cx="3276600" cy="2362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latin typeface="Arial" pitchFamily="34" charset="0"/>
                <a:cs typeface="Arial" pitchFamily="34" charset="0"/>
              </a:rPr>
              <a:t>Se elaborará un diagrama de flujo de residuos sobre el esquema de distribución de la planta </a:t>
            </a:r>
            <a:endParaRPr lang="es-CO" sz="2000" dirty="0"/>
          </a:p>
        </p:txBody>
      </p:sp>
      <p:sp>
        <p:nvSpPr>
          <p:cNvPr id="11" name="10 Flecha abajo"/>
          <p:cNvSpPr/>
          <p:nvPr/>
        </p:nvSpPr>
        <p:spPr>
          <a:xfrm>
            <a:off x="8483528" y="4953000"/>
            <a:ext cx="3810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11 Rectángulo"/>
          <p:cNvSpPr/>
          <p:nvPr/>
        </p:nvSpPr>
        <p:spPr>
          <a:xfrm>
            <a:off x="6121328" y="5486400"/>
            <a:ext cx="4699072" cy="1015663"/>
          </a:xfrm>
          <a:prstGeom prst="rect">
            <a:avLst/>
          </a:prstGeom>
        </p:spPr>
        <p:txBody>
          <a:bodyPr wrap="square">
            <a:spAutoFit/>
          </a:bodyPr>
          <a:lstStyle/>
          <a:p>
            <a:pPr algn="ctr"/>
            <a:r>
              <a:rPr lang="es-CO" sz="2000" b="1" dirty="0" smtClean="0">
                <a:latin typeface="Arial" pitchFamily="34" charset="0"/>
                <a:cs typeface="Arial" pitchFamily="34" charset="0"/>
              </a:rPr>
              <a:t>Identificando las rutas internas de transporte y en cada punto de generación:</a:t>
            </a:r>
            <a:endParaRPr lang="es-CO" sz="2000" b="1" dirty="0"/>
          </a:p>
        </p:txBody>
      </p:sp>
      <p:cxnSp>
        <p:nvCxnSpPr>
          <p:cNvPr id="14" name="13 Conector recto de flecha"/>
          <p:cNvCxnSpPr/>
          <p:nvPr/>
        </p:nvCxnSpPr>
        <p:spPr>
          <a:xfrm flipH="1" flipV="1">
            <a:off x="4902128" y="4648200"/>
            <a:ext cx="1676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1396928" y="4191000"/>
            <a:ext cx="3429000" cy="707886"/>
          </a:xfrm>
          <a:prstGeom prst="rect">
            <a:avLst/>
          </a:prstGeom>
        </p:spPr>
        <p:txBody>
          <a:bodyPr wrap="square">
            <a:spAutoFit/>
          </a:bodyPr>
          <a:lstStyle/>
          <a:p>
            <a:pPr algn="ctr"/>
            <a:r>
              <a:rPr lang="es-CO" sz="2000" dirty="0" smtClean="0">
                <a:latin typeface="Arial" pitchFamily="34" charset="0"/>
                <a:cs typeface="Arial" pitchFamily="34" charset="0"/>
              </a:rPr>
              <a:t>El número, color y capacidad de los recipientes</a:t>
            </a:r>
            <a:endParaRPr lang="es-CO" sz="2000" dirty="0">
              <a:latin typeface="Arial" pitchFamily="34" charset="0"/>
              <a:cs typeface="Arial" pitchFamily="34" charset="0"/>
            </a:endParaRPr>
          </a:p>
        </p:txBody>
      </p:sp>
      <p:cxnSp>
        <p:nvCxnSpPr>
          <p:cNvPr id="17" name="16 Conector recto de flecha"/>
          <p:cNvCxnSpPr/>
          <p:nvPr/>
        </p:nvCxnSpPr>
        <p:spPr>
          <a:xfrm flipH="1">
            <a:off x="5206928" y="5791200"/>
            <a:ext cx="1066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1320728" y="5867400"/>
            <a:ext cx="3657600" cy="400110"/>
          </a:xfrm>
          <a:prstGeom prst="rect">
            <a:avLst/>
          </a:prstGeom>
        </p:spPr>
        <p:txBody>
          <a:bodyPr wrap="square">
            <a:spAutoFit/>
          </a:bodyPr>
          <a:lstStyle/>
          <a:p>
            <a:pPr algn="ctr"/>
            <a:r>
              <a:rPr lang="es-CO" sz="2000" dirty="0" smtClean="0">
                <a:latin typeface="Arial" pitchFamily="34" charset="0"/>
                <a:cs typeface="Arial" pitchFamily="34" charset="0"/>
              </a:rPr>
              <a:t>El tipo de residuo generado</a:t>
            </a:r>
            <a:endParaRPr lang="es-CO" sz="2000" dirty="0">
              <a:latin typeface="Arial" pitchFamily="34" charset="0"/>
              <a:cs typeface="Arial" pitchFamily="34" charset="0"/>
            </a:endParaRPr>
          </a:p>
        </p:txBody>
      </p:sp>
    </p:spTree>
    <p:extLst>
      <p:ext uri="{BB962C8B-B14F-4D97-AF65-F5344CB8AC3E}">
        <p14:creationId xmlns:p14="http://schemas.microsoft.com/office/powerpoint/2010/main" val="25998053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4419600" y="1600200"/>
            <a:ext cx="2321982" cy="400110"/>
          </a:xfrm>
          <a:prstGeom prst="rect">
            <a:avLst/>
          </a:prstGeom>
        </p:spPr>
        <p:txBody>
          <a:bodyPr wrap="none">
            <a:spAutoFit/>
          </a:bodyPr>
          <a:lstStyle/>
          <a:p>
            <a:r>
              <a:rPr lang="es-CO" sz="2000" b="1" dirty="0" smtClean="0">
                <a:latin typeface="Arial" pitchFamily="34" charset="0"/>
                <a:cs typeface="Arial" pitchFamily="34" charset="0"/>
              </a:rPr>
              <a:t>RUTA SANITARIA</a:t>
            </a:r>
            <a:endParaRPr lang="es-CO" sz="2000" dirty="0"/>
          </a:p>
        </p:txBody>
      </p:sp>
      <p:sp>
        <p:nvSpPr>
          <p:cNvPr id="6" name="5 Rectángulo"/>
          <p:cNvSpPr/>
          <p:nvPr/>
        </p:nvSpPr>
        <p:spPr>
          <a:xfrm>
            <a:off x="914400" y="2133600"/>
            <a:ext cx="8922634" cy="1015663"/>
          </a:xfrm>
          <a:prstGeom prst="rect">
            <a:avLst/>
          </a:prstGeom>
        </p:spPr>
        <p:txBody>
          <a:bodyPr wrap="none">
            <a:spAutoFit/>
          </a:bodyPr>
          <a:lstStyle/>
          <a:p>
            <a:pPr algn="just">
              <a:buFont typeface="Arial" pitchFamily="34" charset="0"/>
              <a:buChar char="•"/>
            </a:pPr>
            <a:r>
              <a:rPr lang="es-CO" sz="2000" dirty="0" smtClean="0">
                <a:latin typeface="Arial" pitchFamily="34" charset="0"/>
                <a:cs typeface="Arial" pitchFamily="34" charset="0"/>
              </a:rPr>
              <a:t>La ruta deben sanitaria establece el orden de la recolección de los residuos.</a:t>
            </a:r>
          </a:p>
          <a:p>
            <a:pPr algn="just">
              <a:buFont typeface="Arial" pitchFamily="34" charset="0"/>
              <a:buChar char="•"/>
            </a:pPr>
            <a:endParaRPr lang="es-CO" sz="2000" dirty="0" smtClean="0">
              <a:latin typeface="Arial" pitchFamily="34" charset="0"/>
              <a:cs typeface="Arial" pitchFamily="34" charset="0"/>
            </a:endParaRPr>
          </a:p>
          <a:p>
            <a:pPr algn="just">
              <a:buFont typeface="Arial" pitchFamily="34" charset="0"/>
              <a:buChar char="•"/>
            </a:pPr>
            <a:r>
              <a:rPr lang="es-CO" sz="2000" dirty="0" smtClean="0">
                <a:latin typeface="Arial" pitchFamily="34" charset="0"/>
                <a:cs typeface="Arial" pitchFamily="34" charset="0"/>
              </a:rPr>
              <a:t>Determina el horario en que se debe realizar el recorrido.</a:t>
            </a:r>
            <a:endParaRPr lang="es-CO" sz="2000" dirty="0"/>
          </a:p>
        </p:txBody>
      </p:sp>
      <p:sp>
        <p:nvSpPr>
          <p:cNvPr id="7" name="6 Flecha abajo"/>
          <p:cNvSpPr/>
          <p:nvPr/>
        </p:nvSpPr>
        <p:spPr>
          <a:xfrm>
            <a:off x="5105400" y="3124200"/>
            <a:ext cx="457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7 Elipse"/>
          <p:cNvSpPr/>
          <p:nvPr/>
        </p:nvSpPr>
        <p:spPr>
          <a:xfrm>
            <a:off x="2362200" y="3886200"/>
            <a:ext cx="6096000" cy="2667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sz="2000" dirty="0" smtClean="0">
                <a:latin typeface="Arial" pitchFamily="34" charset="0"/>
                <a:cs typeface="Arial" pitchFamily="34" charset="0"/>
              </a:rPr>
              <a:t>La recolección debe efectuarse en lo posible, en las horas de menor circulación de pacientes, empleados o visitantes. Los procedimientos deben ser realizados de forma segura, sin ocasionar  derrames de residuos.</a:t>
            </a:r>
            <a:endParaRPr lang="es-CO"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5" name="4 Rectángulo"/>
          <p:cNvSpPr/>
          <p:nvPr/>
        </p:nvSpPr>
        <p:spPr>
          <a:xfrm>
            <a:off x="4419600" y="1600200"/>
            <a:ext cx="2321982" cy="400110"/>
          </a:xfrm>
          <a:prstGeom prst="rect">
            <a:avLst/>
          </a:prstGeom>
        </p:spPr>
        <p:txBody>
          <a:bodyPr wrap="none">
            <a:spAutoFit/>
          </a:bodyPr>
          <a:lstStyle/>
          <a:p>
            <a:r>
              <a:rPr lang="es-CO" sz="2000" b="1" dirty="0" smtClean="0">
                <a:latin typeface="Arial" pitchFamily="34" charset="0"/>
                <a:cs typeface="Arial" pitchFamily="34" charset="0"/>
              </a:rPr>
              <a:t>RUTA SANITARIA</a:t>
            </a:r>
            <a:endParaRPr lang="es-CO" sz="2000" dirty="0"/>
          </a:p>
        </p:txBody>
      </p:sp>
      <p:sp>
        <p:nvSpPr>
          <p:cNvPr id="6" name="5 Rectángulo"/>
          <p:cNvSpPr/>
          <p:nvPr/>
        </p:nvSpPr>
        <p:spPr>
          <a:xfrm>
            <a:off x="1143000" y="2133600"/>
            <a:ext cx="8839201" cy="2554545"/>
          </a:xfrm>
          <a:prstGeom prst="rect">
            <a:avLst/>
          </a:prstGeom>
        </p:spPr>
        <p:txBody>
          <a:bodyPr wrap="square">
            <a:spAutoFit/>
          </a:bodyPr>
          <a:lstStyle/>
          <a:p>
            <a:pPr algn="just">
              <a:buFont typeface="Arial" pitchFamily="34" charset="0"/>
              <a:buChar char="•"/>
            </a:pPr>
            <a:r>
              <a:rPr lang="es-CO" sz="2000" dirty="0" smtClean="0">
                <a:latin typeface="Arial" pitchFamily="34" charset="0"/>
                <a:cs typeface="Arial" pitchFamily="34" charset="0"/>
              </a:rPr>
              <a:t>El tiempo de permanencia de los residuos  en los sitios de generación  debe ser el mínimo posible .</a:t>
            </a:r>
          </a:p>
          <a:p>
            <a:pPr algn="just">
              <a:buFont typeface="Arial" pitchFamily="34" charset="0"/>
              <a:buChar char="•"/>
            </a:pPr>
            <a:endParaRPr lang="es-CO" sz="2000" dirty="0" smtClean="0">
              <a:latin typeface="Arial" pitchFamily="34" charset="0"/>
              <a:cs typeface="Arial" pitchFamily="34" charset="0"/>
            </a:endParaRPr>
          </a:p>
          <a:p>
            <a:pPr algn="just">
              <a:buFont typeface="Arial" pitchFamily="34" charset="0"/>
              <a:buChar char="•"/>
            </a:pPr>
            <a:r>
              <a:rPr lang="es-CO" sz="2000" dirty="0" smtClean="0">
                <a:latin typeface="Arial" pitchFamily="34" charset="0"/>
                <a:cs typeface="Arial" pitchFamily="34" charset="0"/>
              </a:rPr>
              <a:t>El recorrido entre los puntos  de generación  y el lugar de almacenamiento  de los residuos debe ser lo más corto posible.</a:t>
            </a:r>
          </a:p>
          <a:p>
            <a:pPr algn="just">
              <a:buFont typeface="Arial" pitchFamily="34" charset="0"/>
              <a:buChar char="•"/>
            </a:pPr>
            <a:endParaRPr lang="es-CO" sz="2000" dirty="0" smtClean="0">
              <a:latin typeface="Arial" pitchFamily="34" charset="0"/>
              <a:cs typeface="Arial" pitchFamily="34" charset="0"/>
            </a:endParaRPr>
          </a:p>
          <a:p>
            <a:pPr algn="just">
              <a:buFont typeface="Arial" pitchFamily="34" charset="0"/>
              <a:buChar char="•"/>
            </a:pPr>
            <a:r>
              <a:rPr lang="es-CO" sz="2000" dirty="0" smtClean="0">
                <a:latin typeface="Arial" pitchFamily="34" charset="0"/>
                <a:cs typeface="Arial" pitchFamily="34" charset="0"/>
              </a:rPr>
              <a:t> La frecuencia de recolección interna depende de la capacidad de almacenamiento y el tipo de residuo que se recomienda.</a:t>
            </a:r>
            <a:endParaRPr lang="es-CO" sz="2000" dirty="0"/>
          </a:p>
        </p:txBody>
      </p:sp>
      <p:sp>
        <p:nvSpPr>
          <p:cNvPr id="7" name="6 Elipse"/>
          <p:cNvSpPr/>
          <p:nvPr/>
        </p:nvSpPr>
        <p:spPr>
          <a:xfrm>
            <a:off x="1676400" y="4876800"/>
            <a:ext cx="2971800" cy="1524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latin typeface="Arial" pitchFamily="34" charset="0"/>
                <a:cs typeface="Arial" pitchFamily="34" charset="0"/>
              </a:rPr>
              <a:t>3 veces al día en instituciones grandes</a:t>
            </a:r>
            <a:endParaRPr lang="es-CO" sz="2000" dirty="0"/>
          </a:p>
        </p:txBody>
      </p:sp>
      <p:sp>
        <p:nvSpPr>
          <p:cNvPr id="8" name="7 Elipse"/>
          <p:cNvSpPr/>
          <p:nvPr/>
        </p:nvSpPr>
        <p:spPr>
          <a:xfrm>
            <a:off x="6324600" y="4800600"/>
            <a:ext cx="2971800" cy="1524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latin typeface="Arial" pitchFamily="34" charset="0"/>
                <a:cs typeface="Arial" pitchFamily="34" charset="0"/>
              </a:rPr>
              <a:t>1 vez al día en instituciones pequeñas</a:t>
            </a:r>
            <a:endParaRPr lang="es-CO" sz="20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AutoShape 2" descr="Resultado de imagen para ruta de recoleccion de residuos en area hospitalar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11972" name="AutoShape 4" descr="Resultado de imagen para ruta de recoleccion de residuos en area hospitalar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11974" name="AutoShape 6" descr="Resultado de imagen para ruta de recoleccion de residuos en area hospitalar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211976" name="AutoShape 8" descr="Resultado de imagen para ruta de recoleccion de residuos en area hospitalar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pic>
        <p:nvPicPr>
          <p:cNvPr id="211978" name="Picture 10" descr="Resultado de imagen para ruta de recoleccion de residuos en area hospitalaria"/>
          <p:cNvPicPr>
            <a:picLocks noChangeAspect="1" noChangeArrowheads="1"/>
          </p:cNvPicPr>
          <p:nvPr/>
        </p:nvPicPr>
        <p:blipFill>
          <a:blip r:embed="rId2" cstate="print"/>
          <a:srcRect/>
          <a:stretch>
            <a:fillRect/>
          </a:stretch>
        </p:blipFill>
        <p:spPr bwMode="auto">
          <a:xfrm>
            <a:off x="1676400" y="1371600"/>
            <a:ext cx="8153400" cy="4926013"/>
          </a:xfrm>
          <a:prstGeom prst="rect">
            <a:avLst/>
          </a:prstGeom>
          <a:noFill/>
        </p:spPr>
      </p:pic>
      <p:pic>
        <p:nvPicPr>
          <p:cNvPr id="9" name="Imagen 8">
            <a:extLst>
              <a:ext uri="{FF2B5EF4-FFF2-40B4-BE49-F238E27FC236}">
                <a16:creationId xmlns:a16="http://schemas.microsoft.com/office/drawing/2014/main" id="{7E862505-1EAA-114B-80C2-B0A24A606D6E}"/>
              </a:ext>
            </a:extLst>
          </p:cNvPr>
          <p:cNvPicPr>
            <a:picLocks noChangeAspect="1"/>
          </p:cNvPicPr>
          <p:nvPr/>
        </p:nvPicPr>
        <p:blipFill>
          <a:blip r:embed="rId3" cstate="print"/>
          <a:stretch>
            <a:fillRect/>
          </a:stretch>
        </p:blipFill>
        <p:spPr>
          <a:xfrm>
            <a:off x="1600200" y="609600"/>
            <a:ext cx="2418616" cy="1283583"/>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2171581"/>
            <a:ext cx="9829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2800" b="1" dirty="0" smtClean="0">
                <a:latin typeface="Arial" pitchFamily="34" charset="0"/>
                <a:ea typeface="Times New Roman" pitchFamily="18" charset="0"/>
                <a:cs typeface="Arial" pitchFamily="34" charset="0"/>
              </a:rPr>
              <a:t>GESTIÓN INTEGRAL</a:t>
            </a:r>
            <a:r>
              <a:rPr kumimoji="0" lang="es-CO" sz="2800" b="1" i="0" u="none" strike="noStrike" cap="none" normalizeH="0" baseline="0" dirty="0" smtClean="0">
                <a:ln>
                  <a:noFill/>
                </a:ln>
                <a:effectLst/>
                <a:latin typeface="Arial" pitchFamily="34" charset="0"/>
                <a:ea typeface="Times New Roman" pitchFamily="18" charset="0"/>
                <a:cs typeface="Arial" pitchFamily="34" charset="0"/>
              </a:rPr>
              <a:t> DE RESIDUOS </a:t>
            </a:r>
            <a:r>
              <a:rPr lang="es-CO" sz="2800" b="1" dirty="0" smtClean="0">
                <a:latin typeface="Arial" pitchFamily="34" charset="0"/>
                <a:ea typeface="Times New Roman" pitchFamily="18" charset="0"/>
                <a:cs typeface="Arial" pitchFamily="34" charset="0"/>
              </a:rPr>
              <a:t>HOSPITALARIOS</a:t>
            </a:r>
            <a:endParaRPr kumimoji="0" lang="es-CO" sz="2800" b="0" i="0" u="none" strike="noStrike" cap="none" normalizeH="0" baseline="0" dirty="0" smtClean="0">
              <a:ln>
                <a:noFill/>
              </a:ln>
              <a:effectLst/>
              <a:latin typeface="Arial" pitchFamily="34" charset="0"/>
              <a:cs typeface="Arial" pitchFamily="34" charset="0"/>
            </a:endParaRPr>
          </a:p>
        </p:txBody>
      </p:sp>
      <p:pic>
        <p:nvPicPr>
          <p:cNvPr id="5" name="Imagen 8">
            <a:extLst>
              <a:ext uri="{FF2B5EF4-FFF2-40B4-BE49-F238E27FC236}">
                <a16:creationId xmlns:a16="http://schemas.microsoft.com/office/drawing/2014/main" id="{5CAF06A0-E857-BB44-B05A-CBF9BCBA03AA}"/>
              </a:ext>
            </a:extLst>
          </p:cNvPr>
          <p:cNvPicPr>
            <a:picLocks noChangeAspect="1"/>
          </p:cNvPicPr>
          <p:nvPr/>
        </p:nvPicPr>
        <p:blipFill>
          <a:blip r:embed="rId2"/>
          <a:stretch>
            <a:fillRect/>
          </a:stretch>
        </p:blipFill>
        <p:spPr>
          <a:xfrm>
            <a:off x="1014641" y="709027"/>
            <a:ext cx="2418616" cy="1283583"/>
          </a:xfrm>
          <a:prstGeom prst="rect">
            <a:avLst/>
          </a:prstGeom>
        </p:spPr>
      </p:pic>
      <p:pic>
        <p:nvPicPr>
          <p:cNvPr id="6" name="Imagen 4">
            <a:extLst>
              <a:ext uri="{FF2B5EF4-FFF2-40B4-BE49-F238E27FC236}">
                <a16:creationId xmlns:a16="http://schemas.microsoft.com/office/drawing/2014/main" id="{0CB4CDCE-92ED-4745-AF54-38BD5C014E43}"/>
              </a:ext>
            </a:extLst>
          </p:cNvPr>
          <p:cNvPicPr>
            <a:picLocks noChangeAspect="1"/>
          </p:cNvPicPr>
          <p:nvPr/>
        </p:nvPicPr>
        <p:blipFill>
          <a:blip r:embed="rId3"/>
          <a:srcRect l="11838" r="13162"/>
          <a:stretch>
            <a:fillRect/>
          </a:stretch>
        </p:blipFill>
        <p:spPr>
          <a:xfrm>
            <a:off x="1371600" y="2976898"/>
            <a:ext cx="5410200" cy="3119102"/>
          </a:xfrm>
          <a:prstGeom prst="rect">
            <a:avLst/>
          </a:prstGeom>
        </p:spPr>
      </p:pic>
      <p:pic>
        <p:nvPicPr>
          <p:cNvPr id="7" name="Picture 2"/>
          <p:cNvPicPr>
            <a:picLocks noChangeAspect="1" noChangeArrowheads="1"/>
          </p:cNvPicPr>
          <p:nvPr/>
        </p:nvPicPr>
        <p:blipFill>
          <a:blip r:embed="rId4"/>
          <a:srcRect l="16984" t="57292" r="50220" b="8333"/>
          <a:stretch>
            <a:fillRect/>
          </a:stretch>
        </p:blipFill>
        <p:spPr bwMode="auto">
          <a:xfrm>
            <a:off x="6781800" y="3886200"/>
            <a:ext cx="4267200" cy="2514600"/>
          </a:xfrm>
          <a:prstGeom prst="rect">
            <a:avLst/>
          </a:prstGeom>
          <a:noFill/>
          <a:ln w="9525">
            <a:noFill/>
            <a:miter lim="800000"/>
            <a:headEnd/>
            <a:tailEnd/>
          </a:ln>
        </p:spPr>
      </p:pic>
    </p:spTree>
    <p:extLst>
      <p:ext uri="{BB962C8B-B14F-4D97-AF65-F5344CB8AC3E}">
        <p14:creationId xmlns:p14="http://schemas.microsoft.com/office/powerpoint/2010/main" val="34393527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71600" y="1981200"/>
            <a:ext cx="8333115" cy="400110"/>
          </a:xfrm>
          <a:prstGeom prst="rect">
            <a:avLst/>
          </a:prstGeom>
        </p:spPr>
        <p:txBody>
          <a:bodyPr wrap="none">
            <a:spAutoFit/>
          </a:bodyPr>
          <a:lstStyle/>
          <a:p>
            <a:pPr algn="ctr"/>
            <a:r>
              <a:rPr lang="es-CO" sz="2000" b="1" dirty="0" smtClean="0">
                <a:latin typeface="Arial" pitchFamily="34" charset="0"/>
                <a:cs typeface="Arial" pitchFamily="34" charset="0"/>
              </a:rPr>
              <a:t>ALMACENAMIENTO DE RESIDUOS HOSPITALARIOS Y SIMILARES</a:t>
            </a:r>
            <a:endParaRPr lang="es-CO" sz="2000" b="1" dirty="0">
              <a:latin typeface="Arial" pitchFamily="34" charset="0"/>
              <a:cs typeface="Arial" pitchFamily="34" charset="0"/>
            </a:endParaRPr>
          </a:p>
        </p:txBody>
      </p:sp>
      <p:pic>
        <p:nvPicPr>
          <p:cNvPr id="5"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6" name="5 Rectángulo"/>
          <p:cNvSpPr/>
          <p:nvPr/>
        </p:nvSpPr>
        <p:spPr>
          <a:xfrm>
            <a:off x="1828800" y="2590800"/>
            <a:ext cx="7239000" cy="707886"/>
          </a:xfrm>
          <a:prstGeom prst="rect">
            <a:avLst/>
          </a:prstGeom>
        </p:spPr>
        <p:txBody>
          <a:bodyPr wrap="square">
            <a:spAutoFit/>
          </a:bodyPr>
          <a:lstStyle/>
          <a:p>
            <a:pPr algn="just"/>
            <a:r>
              <a:rPr lang="es-CO" sz="2000" dirty="0" smtClean="0">
                <a:latin typeface="Arial" pitchFamily="34" charset="0"/>
                <a:cs typeface="Arial" pitchFamily="34" charset="0"/>
              </a:rPr>
              <a:t>Los lugares destinados al almacenamiento de residuos hospitalarios y similares quedaran aislados de:</a:t>
            </a:r>
            <a:endParaRPr lang="es-CO" sz="2000" dirty="0">
              <a:latin typeface="Arial" pitchFamily="34" charset="0"/>
              <a:cs typeface="Arial" pitchFamily="34" charset="0"/>
            </a:endParaRPr>
          </a:p>
        </p:txBody>
      </p:sp>
      <p:sp>
        <p:nvSpPr>
          <p:cNvPr id="7" name="6 Rectángulo"/>
          <p:cNvSpPr/>
          <p:nvPr/>
        </p:nvSpPr>
        <p:spPr>
          <a:xfrm>
            <a:off x="1752601" y="3657600"/>
            <a:ext cx="3428999" cy="1938992"/>
          </a:xfrm>
          <a:prstGeom prst="rect">
            <a:avLst/>
          </a:prstGeom>
        </p:spPr>
        <p:txBody>
          <a:bodyPr wrap="square">
            <a:spAutoFit/>
          </a:bodyPr>
          <a:lstStyle/>
          <a:p>
            <a:pPr algn="just">
              <a:buFont typeface="Arial" pitchFamily="34" charset="0"/>
              <a:buChar char="•"/>
            </a:pPr>
            <a:r>
              <a:rPr lang="es-CO" sz="2000" dirty="0" smtClean="0">
                <a:latin typeface="Arial" pitchFamily="34" charset="0"/>
                <a:cs typeface="Arial" pitchFamily="34" charset="0"/>
              </a:rPr>
              <a:t>Salas de hospitalización</a:t>
            </a:r>
          </a:p>
          <a:p>
            <a:pPr algn="just">
              <a:buFont typeface="Arial" pitchFamily="34" charset="0"/>
              <a:buChar char="•"/>
            </a:pPr>
            <a:r>
              <a:rPr lang="es-CO" sz="2000" dirty="0" smtClean="0">
                <a:latin typeface="Arial" pitchFamily="34" charset="0"/>
                <a:cs typeface="Arial" pitchFamily="34" charset="0"/>
              </a:rPr>
              <a:t>Cirugía</a:t>
            </a:r>
          </a:p>
          <a:p>
            <a:pPr algn="just">
              <a:buFont typeface="Arial" pitchFamily="34" charset="0"/>
              <a:buChar char="•"/>
            </a:pPr>
            <a:r>
              <a:rPr lang="es-CO" sz="2000" dirty="0" smtClean="0">
                <a:latin typeface="Arial" pitchFamily="34" charset="0"/>
                <a:cs typeface="Arial" pitchFamily="34" charset="0"/>
              </a:rPr>
              <a:t>Laboratorio</a:t>
            </a:r>
          </a:p>
          <a:p>
            <a:pPr algn="just">
              <a:buFont typeface="Arial" pitchFamily="34" charset="0"/>
              <a:buChar char="•"/>
            </a:pPr>
            <a:r>
              <a:rPr lang="es-CO" sz="2000" dirty="0" smtClean="0">
                <a:latin typeface="Arial" pitchFamily="34" charset="0"/>
                <a:cs typeface="Arial" pitchFamily="34" charset="0"/>
              </a:rPr>
              <a:t>Toma de muestras</a:t>
            </a:r>
          </a:p>
          <a:p>
            <a:pPr algn="just">
              <a:buFont typeface="Arial" pitchFamily="34" charset="0"/>
              <a:buChar char="•"/>
            </a:pPr>
            <a:r>
              <a:rPr lang="es-CO" sz="2000" dirty="0" smtClean="0">
                <a:latin typeface="Arial" pitchFamily="34" charset="0"/>
                <a:cs typeface="Arial" pitchFamily="34" charset="0"/>
              </a:rPr>
              <a:t>Bancos de sangre</a:t>
            </a:r>
          </a:p>
          <a:p>
            <a:pPr algn="just">
              <a:buFont typeface="Arial" pitchFamily="34" charset="0"/>
              <a:buChar char="•"/>
            </a:pPr>
            <a:r>
              <a:rPr lang="es-CO" sz="2000" dirty="0" smtClean="0">
                <a:latin typeface="Arial" pitchFamily="34" charset="0"/>
                <a:cs typeface="Arial" pitchFamily="34" charset="0"/>
              </a:rPr>
              <a:t>Preparación de alimentos </a:t>
            </a:r>
            <a:endParaRPr lang="es-CO" sz="2000" dirty="0">
              <a:latin typeface="Arial" pitchFamily="34" charset="0"/>
              <a:cs typeface="Arial" pitchFamily="34" charset="0"/>
            </a:endParaRPr>
          </a:p>
        </p:txBody>
      </p:sp>
      <p:sp>
        <p:nvSpPr>
          <p:cNvPr id="8" name="7 Flecha derecha"/>
          <p:cNvSpPr/>
          <p:nvPr/>
        </p:nvSpPr>
        <p:spPr>
          <a:xfrm>
            <a:off x="5029200" y="4343400"/>
            <a:ext cx="1066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8 Rectángulo"/>
          <p:cNvSpPr/>
          <p:nvPr/>
        </p:nvSpPr>
        <p:spPr>
          <a:xfrm>
            <a:off x="6324600" y="3810000"/>
            <a:ext cx="2971800" cy="1631216"/>
          </a:xfrm>
          <a:prstGeom prst="rect">
            <a:avLst/>
          </a:prstGeom>
        </p:spPr>
        <p:txBody>
          <a:bodyPr wrap="square">
            <a:spAutoFit/>
          </a:bodyPr>
          <a:lstStyle/>
          <a:p>
            <a:r>
              <a:rPr lang="es-CO" sz="2000" dirty="0" smtClean="0">
                <a:latin typeface="Arial" pitchFamily="34" charset="0"/>
                <a:cs typeface="Arial" pitchFamily="34" charset="0"/>
              </a:rPr>
              <a:t>Minimizando de esta manera una posible contaminación cruzada con microorganismos patógenos</a:t>
            </a:r>
            <a:endParaRPr lang="es-CO"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29000" y="1524000"/>
            <a:ext cx="4330224" cy="400110"/>
          </a:xfrm>
          <a:prstGeom prst="rect">
            <a:avLst/>
          </a:prstGeom>
        </p:spPr>
        <p:txBody>
          <a:bodyPr wrap="none">
            <a:spAutoFit/>
          </a:bodyPr>
          <a:lstStyle/>
          <a:p>
            <a:pPr algn="ctr"/>
            <a:r>
              <a:rPr lang="es-CO" sz="2000" b="1" dirty="0" smtClean="0">
                <a:latin typeface="Arial" pitchFamily="34" charset="0"/>
                <a:cs typeface="Arial" pitchFamily="34" charset="0"/>
              </a:rPr>
              <a:t>ALMACENAMIENTO INTERMEDIO</a:t>
            </a:r>
            <a:endParaRPr lang="es-CO" sz="2000" b="1" dirty="0">
              <a:latin typeface="Arial" pitchFamily="34" charset="0"/>
              <a:cs typeface="Arial" pitchFamily="34" charset="0"/>
            </a:endParaRPr>
          </a:p>
        </p:txBody>
      </p:sp>
      <p:pic>
        <p:nvPicPr>
          <p:cNvPr id="5"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10" name="9 Rectángulo redondeado"/>
          <p:cNvSpPr/>
          <p:nvPr/>
        </p:nvSpPr>
        <p:spPr>
          <a:xfrm>
            <a:off x="2743200" y="2133600"/>
            <a:ext cx="5486400" cy="1981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Son los sitios ubicados en diferentes lugares del generador, los cuales están destinados a realizar el depósito temporal de los residuos, antes de la recolección </a:t>
            </a:r>
            <a:r>
              <a:rPr lang="es-CO" sz="2000" dirty="0">
                <a:solidFill>
                  <a:schemeClr val="tx1"/>
                </a:solidFill>
                <a:latin typeface="Arial" pitchFamily="34" charset="0"/>
                <a:cs typeface="Arial" pitchFamily="34" charset="0"/>
              </a:rPr>
              <a:t>e</a:t>
            </a:r>
            <a:r>
              <a:rPr lang="es-CO" sz="2000" dirty="0" smtClean="0">
                <a:solidFill>
                  <a:schemeClr val="tx1"/>
                </a:solidFill>
                <a:latin typeface="Arial" pitchFamily="34" charset="0"/>
                <a:cs typeface="Arial" pitchFamily="34" charset="0"/>
              </a:rPr>
              <a:t>xterno.</a:t>
            </a:r>
            <a:endParaRPr lang="es-CO" sz="2000" dirty="0">
              <a:solidFill>
                <a:schemeClr val="tx1"/>
              </a:solidFill>
              <a:latin typeface="Arial" pitchFamily="34" charset="0"/>
              <a:cs typeface="Arial" pitchFamily="34" charset="0"/>
            </a:endParaRPr>
          </a:p>
        </p:txBody>
      </p:sp>
      <p:sp>
        <p:nvSpPr>
          <p:cNvPr id="11" name="10 Elipse"/>
          <p:cNvSpPr/>
          <p:nvPr/>
        </p:nvSpPr>
        <p:spPr>
          <a:xfrm>
            <a:off x="3429000" y="4724400"/>
            <a:ext cx="3886200" cy="17526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O" dirty="0" smtClean="0">
                <a:solidFill>
                  <a:schemeClr val="tx1"/>
                </a:solidFill>
                <a:latin typeface="Arial" pitchFamily="34" charset="0"/>
                <a:cs typeface="Arial" pitchFamily="34" charset="0"/>
              </a:rPr>
              <a:t>Deben permanecer en estos sitios durante el menor tiempo posible.</a:t>
            </a:r>
            <a:endParaRPr lang="es-CO" dirty="0"/>
          </a:p>
        </p:txBody>
      </p:sp>
      <p:sp>
        <p:nvSpPr>
          <p:cNvPr id="12" name="11 Flecha abajo"/>
          <p:cNvSpPr/>
          <p:nvPr/>
        </p:nvSpPr>
        <p:spPr>
          <a:xfrm>
            <a:off x="5105400" y="42672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Elipse"/>
          <p:cNvSpPr/>
          <p:nvPr/>
        </p:nvSpPr>
        <p:spPr>
          <a:xfrm>
            <a:off x="7924800" y="4495800"/>
            <a:ext cx="2971800" cy="1524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latin typeface="Arial" pitchFamily="34" charset="0"/>
                <a:cs typeface="Arial" pitchFamily="34" charset="0"/>
              </a:rPr>
              <a:t>Entre 7-8 horas</a:t>
            </a:r>
            <a:endParaRPr lang="es-CO" sz="20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657600" y="1524000"/>
            <a:ext cx="3948710" cy="400110"/>
          </a:xfrm>
          <a:prstGeom prst="rect">
            <a:avLst/>
          </a:prstGeom>
        </p:spPr>
        <p:txBody>
          <a:bodyPr wrap="none">
            <a:spAutoFit/>
          </a:bodyPr>
          <a:lstStyle/>
          <a:p>
            <a:pPr algn="ctr"/>
            <a:r>
              <a:rPr lang="es-CO" sz="2000" b="1" dirty="0" smtClean="0">
                <a:latin typeface="Arial" pitchFamily="34" charset="0"/>
                <a:cs typeface="Arial" pitchFamily="34" charset="0"/>
              </a:rPr>
              <a:t>ALMACENAMIENTO CENTRAL</a:t>
            </a:r>
            <a:endParaRPr lang="es-CO" sz="2000" b="1" dirty="0">
              <a:latin typeface="Arial" pitchFamily="34" charset="0"/>
              <a:cs typeface="Arial" pitchFamily="34" charset="0"/>
            </a:endParaRPr>
          </a:p>
        </p:txBody>
      </p:sp>
      <p:pic>
        <p:nvPicPr>
          <p:cNvPr id="5" name="Imagen 8">
            <a:extLst>
              <a:ext uri="{FF2B5EF4-FFF2-40B4-BE49-F238E27FC236}">
                <a16:creationId xmlns:a16="http://schemas.microsoft.com/office/drawing/2014/main" id="{7E862505-1EAA-114B-80C2-B0A24A606D6E}"/>
              </a:ext>
            </a:extLst>
          </p:cNvPr>
          <p:cNvPicPr>
            <a:picLocks noChangeAspect="1"/>
          </p:cNvPicPr>
          <p:nvPr/>
        </p:nvPicPr>
        <p:blipFill>
          <a:blip r:embed="rId2" cstate="print"/>
          <a:stretch>
            <a:fillRect/>
          </a:stretch>
        </p:blipFill>
        <p:spPr>
          <a:xfrm>
            <a:off x="1014641" y="709027"/>
            <a:ext cx="2418616" cy="1283583"/>
          </a:xfrm>
          <a:prstGeom prst="rect">
            <a:avLst/>
          </a:prstGeom>
        </p:spPr>
      </p:pic>
      <p:sp>
        <p:nvSpPr>
          <p:cNvPr id="10" name="9 Rectángulo redondeado"/>
          <p:cNvSpPr/>
          <p:nvPr/>
        </p:nvSpPr>
        <p:spPr>
          <a:xfrm>
            <a:off x="762000" y="2286000"/>
            <a:ext cx="4419600" cy="3352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smtClean="0">
                <a:solidFill>
                  <a:schemeClr val="tx1"/>
                </a:solidFill>
                <a:latin typeface="Arial" pitchFamily="34" charset="0"/>
                <a:cs typeface="Arial" pitchFamily="34" charset="0"/>
              </a:rPr>
              <a:t>Es el sitio de la institución generadora  donde se depositan temporalmente los residuos hospitalarios y similares para su posterior entrega a la empresa prestadora del servicio público especial del aseo.</a:t>
            </a:r>
            <a:endParaRPr lang="es-CO" sz="2000" dirty="0">
              <a:solidFill>
                <a:schemeClr val="tx1"/>
              </a:solidFill>
              <a:latin typeface="Arial" pitchFamily="34" charset="0"/>
              <a:cs typeface="Arial" pitchFamily="34" charset="0"/>
            </a:endParaRPr>
          </a:p>
        </p:txBody>
      </p:sp>
      <p:sp>
        <p:nvSpPr>
          <p:cNvPr id="11" name="10 Elipse"/>
          <p:cNvSpPr/>
          <p:nvPr/>
        </p:nvSpPr>
        <p:spPr>
          <a:xfrm>
            <a:off x="6400800" y="2743200"/>
            <a:ext cx="3581400" cy="26670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O" dirty="0" smtClean="0">
                <a:solidFill>
                  <a:schemeClr val="tx1"/>
                </a:solidFill>
                <a:latin typeface="Arial" pitchFamily="34" charset="0"/>
                <a:cs typeface="Arial" pitchFamily="34" charset="0"/>
              </a:rPr>
              <a:t>Con destino a disposición </a:t>
            </a:r>
            <a:r>
              <a:rPr lang="es-CO" b="1" dirty="0" smtClean="0">
                <a:solidFill>
                  <a:schemeClr val="tx1"/>
                </a:solidFill>
                <a:latin typeface="Arial" pitchFamily="34" charset="0"/>
                <a:cs typeface="Arial" pitchFamily="34" charset="0"/>
              </a:rPr>
              <a:t>final si han sido previamente desactivados </a:t>
            </a:r>
            <a:r>
              <a:rPr lang="es-CO" dirty="0" smtClean="0">
                <a:solidFill>
                  <a:schemeClr val="tx1"/>
                </a:solidFill>
                <a:latin typeface="Arial" pitchFamily="34" charset="0"/>
                <a:cs typeface="Arial" pitchFamily="34" charset="0"/>
              </a:rPr>
              <a:t>o a la planta de tratamiento si es el caso.</a:t>
            </a:r>
            <a:r>
              <a:rPr lang="es-CO" b="1" dirty="0" smtClean="0">
                <a:solidFill>
                  <a:schemeClr val="tx1"/>
                </a:solidFill>
                <a:latin typeface="Arial" pitchFamily="34" charset="0"/>
                <a:cs typeface="Arial" pitchFamily="34" charset="0"/>
              </a:rPr>
              <a:t> </a:t>
            </a:r>
            <a:endParaRPr lang="es-CO" b="1" dirty="0"/>
          </a:p>
        </p:txBody>
      </p:sp>
      <p:sp>
        <p:nvSpPr>
          <p:cNvPr id="7" name="6 Flecha derecha"/>
          <p:cNvSpPr/>
          <p:nvPr/>
        </p:nvSpPr>
        <p:spPr>
          <a:xfrm>
            <a:off x="5410200" y="3505200"/>
            <a:ext cx="8382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2036</TotalTime>
  <Words>6296</Words>
  <Application>Microsoft Office PowerPoint</Application>
  <PresentationFormat>Panorámica</PresentationFormat>
  <Paragraphs>995</Paragraphs>
  <Slides>182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182</vt:i4>
      </vt:variant>
    </vt:vector>
  </HeadingPairs>
  <TitlesOfParts>
    <vt:vector size="188" baseType="lpstr">
      <vt:lpstr>Arial</vt:lpstr>
      <vt:lpstr>Calibri</vt:lpstr>
      <vt:lpstr>Calibri Light</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InKulpado666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279</cp:revision>
  <dcterms:created xsi:type="dcterms:W3CDTF">2020-09-10T21:14:45Z</dcterms:created>
  <dcterms:modified xsi:type="dcterms:W3CDTF">2020-10-10T17:08:47Z</dcterms:modified>
</cp:coreProperties>
</file>