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8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26" r:id="rId14"/>
    <p:sldId id="327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9" r:id="rId25"/>
    <p:sldId id="330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5D974-7E12-43A9-A4C0-CCFC2367B98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77266-F27C-431E-929D-26383F59F5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306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7266-F27C-431E-929D-26383F59F5B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294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7266-F27C-431E-929D-26383F59F5B0}" type="slidenum">
              <a:rPr lang="es-CO" smtClean="0">
                <a:solidFill>
                  <a:prstClr val="black"/>
                </a:solidFill>
              </a:rPr>
              <a:pPr/>
              <a:t>11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41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7266-F27C-431E-929D-26383F59F5B0}" type="slidenum">
              <a:rPr lang="es-CO" smtClean="0">
                <a:solidFill>
                  <a:prstClr val="black"/>
                </a:solidFill>
              </a:rPr>
              <a:pPr/>
              <a:t>12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41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  <p:sp>
        <p:nvSpPr>
          <p:cNvPr id="126980" name="3 Marcador de encabezado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mtClean="0">
                <a:solidFill>
                  <a:prstClr val="black"/>
                </a:solidFill>
                <a:latin typeface="Times New Roman" pitchFamily="18" charset="0"/>
              </a:rPr>
              <a:t>El Control de la inocuidad de alimentos</a:t>
            </a:r>
          </a:p>
        </p:txBody>
      </p:sp>
      <p:sp>
        <p:nvSpPr>
          <p:cNvPr id="126981" name="4 Marcador de pie de página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mtClean="0">
                <a:solidFill>
                  <a:prstClr val="black"/>
                </a:solidFill>
                <a:latin typeface="Times New Roman" pitchFamily="18" charset="0"/>
              </a:rPr>
              <a:t>©Jairo Romero, 2000</a:t>
            </a:r>
          </a:p>
        </p:txBody>
      </p:sp>
      <p:sp>
        <p:nvSpPr>
          <p:cNvPr id="126982" name="5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DE8674-16FF-4ADF-9913-977BD91C8D71}" type="slidenum">
              <a:rPr lang="es-ES_tradnl" smtClean="0">
                <a:solidFill>
                  <a:prstClr val="black"/>
                </a:solidFill>
                <a:latin typeface="Times New Roman" pitchFamily="18" charset="0"/>
              </a:rPr>
              <a:pPr/>
              <a:t>13</a:t>
            </a:fld>
            <a:endParaRPr lang="es-ES_tradnl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7266-F27C-431E-929D-26383F59F5B0}" type="slidenum">
              <a:rPr lang="es-CO" smtClean="0">
                <a:solidFill>
                  <a:prstClr val="black"/>
                </a:solidFill>
              </a:rPr>
              <a:pPr/>
              <a:t>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41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7266-F27C-431E-929D-26383F59F5B0}" type="slidenum">
              <a:rPr lang="es-CO" smtClean="0">
                <a:solidFill>
                  <a:prstClr val="black"/>
                </a:solidFill>
              </a:rPr>
              <a:pPr/>
              <a:t>4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4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7266-F27C-431E-929D-26383F59F5B0}" type="slidenum">
              <a:rPr lang="es-CO" smtClean="0">
                <a:solidFill>
                  <a:prstClr val="black"/>
                </a:solidFill>
              </a:rPr>
              <a:pPr/>
              <a:t>5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4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7266-F27C-431E-929D-26383F59F5B0}" type="slidenum">
              <a:rPr lang="es-CO" smtClean="0">
                <a:solidFill>
                  <a:prstClr val="black"/>
                </a:solidFill>
              </a:rPr>
              <a:pPr/>
              <a:t>6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41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7266-F27C-431E-929D-26383F59F5B0}" type="slidenum">
              <a:rPr lang="es-CO" smtClean="0">
                <a:solidFill>
                  <a:prstClr val="black"/>
                </a:solidFill>
              </a:rPr>
              <a:pPr/>
              <a:t>7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41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7266-F27C-431E-929D-26383F59F5B0}" type="slidenum">
              <a:rPr lang="es-CO" smtClean="0">
                <a:solidFill>
                  <a:prstClr val="black"/>
                </a:solidFill>
              </a:rPr>
              <a:pPr/>
              <a:t>8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41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7266-F27C-431E-929D-26383F59F5B0}" type="slidenum">
              <a:rPr lang="es-CO" smtClean="0">
                <a:solidFill>
                  <a:prstClr val="black"/>
                </a:solidFill>
              </a:rPr>
              <a:pPr/>
              <a:t>9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41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7266-F27C-431E-929D-26383F59F5B0}" type="slidenum">
              <a:rPr lang="es-CO" smtClean="0">
                <a:solidFill>
                  <a:prstClr val="black"/>
                </a:solidFill>
              </a:rPr>
              <a:pPr/>
              <a:t>10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4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668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48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137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257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817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58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915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330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955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861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036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435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971600" y="1916832"/>
            <a:ext cx="72072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2806700" algn="ctr"/>
                <a:tab pos="5611813" algn="r"/>
              </a:tabLst>
            </a:pPr>
            <a:r>
              <a:rPr lang="es-ES" sz="3200" b="1" dirty="0">
                <a:latin typeface="Verdana" pitchFamily="34" charset="0"/>
                <a:cs typeface="Times New Roman" pitchFamily="18" charset="0"/>
              </a:rPr>
              <a:t>Programas Preventivos en Saneamiento y Riesgos del Consumo</a:t>
            </a:r>
            <a:endParaRPr lang="es-ES" sz="3200" dirty="0">
              <a:latin typeface="Verdana" pitchFamily="34" charset="0"/>
            </a:endParaRPr>
          </a:p>
          <a:p>
            <a:pPr eaLnBrk="0" hangingPunct="0">
              <a:tabLst>
                <a:tab pos="2806700" algn="ctr"/>
                <a:tab pos="5611813" algn="r"/>
              </a:tabLst>
            </a:pPr>
            <a:endParaRPr lang="es-ES" sz="3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620688"/>
            <a:ext cx="47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INFECCIONES NOSOCOMIALES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15792" y="1368964"/>
            <a:ext cx="6392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 smtClean="0">
                <a:solidFill>
                  <a:srgbClr val="FF0000"/>
                </a:solidFill>
              </a:rPr>
              <a:t>También conocidas como «intrahospitalarias»……. </a:t>
            </a:r>
            <a:endParaRPr lang="es-CO" sz="2400" dirty="0">
              <a:solidFill>
                <a:srgbClr val="FF0000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179512" y="2775718"/>
            <a:ext cx="3240360" cy="29665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2"/>
                </a:solidFill>
              </a:rPr>
              <a:t>Son </a:t>
            </a:r>
            <a:r>
              <a:rPr lang="es-CO" sz="2000" dirty="0">
                <a:solidFill>
                  <a:schemeClr val="tx2"/>
                </a:solidFill>
              </a:rPr>
              <a:t>infecciones contraídas por un paciente durante su tratamiento en un hospital u otro centro </a:t>
            </a:r>
            <a:r>
              <a:rPr lang="es-CO" sz="2000" dirty="0" smtClean="0">
                <a:solidFill>
                  <a:schemeClr val="tx2"/>
                </a:solidFill>
              </a:rPr>
              <a:t>de salud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4005747" y="2204604"/>
            <a:ext cx="3816424" cy="165618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Que dicho paciente no tenía ni estaba incubando en el momento de su ingreso. 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3013068" y="2910231"/>
            <a:ext cx="688267" cy="244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365104"/>
            <a:ext cx="3809161" cy="201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11560" y="6378512"/>
            <a:ext cx="7902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00" b="1" i="1" dirty="0">
                <a:solidFill>
                  <a:schemeClr val="tx2"/>
                </a:solidFill>
              </a:rPr>
              <a:t>://moh.gov.vn/news/PublishingImages/vejsinh%20b%C3%9F+%C3%A7nh%20vi%C3%9F+%C3%A7n.jpg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603730" y="4014287"/>
            <a:ext cx="51447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FUENTE:  http</a:t>
            </a:r>
            <a:r>
              <a:rPr lang="es-CO" sz="1050" b="1" i="1" dirty="0">
                <a:solidFill>
                  <a:schemeClr val="tx2"/>
                </a:solidFill>
              </a:rPr>
              <a:t>://www.who.int/gpsc/country_work/burden_hcai/es/</a:t>
            </a:r>
          </a:p>
        </p:txBody>
      </p:sp>
    </p:spTree>
    <p:extLst>
      <p:ext uri="{BB962C8B-B14F-4D97-AF65-F5344CB8AC3E}">
        <p14:creationId xmlns:p14="http://schemas.microsoft.com/office/powerpoint/2010/main" val="23220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620688"/>
            <a:ext cx="47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INFECCIONES NOSOCOMIALES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323528" y="1567345"/>
            <a:ext cx="3314864" cy="25202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P</a:t>
            </a:r>
            <a:r>
              <a:rPr lang="es-CO" sz="2000" dirty="0" smtClean="0">
                <a:solidFill>
                  <a:schemeClr val="tx2"/>
                </a:solidFill>
              </a:rPr>
              <a:t>ueden </a:t>
            </a:r>
            <a:r>
              <a:rPr lang="es-CO" sz="2000" dirty="0">
                <a:solidFill>
                  <a:schemeClr val="tx2"/>
                </a:solidFill>
              </a:rPr>
              <a:t>afectar a pacientes en cualquier tipo de entorno en el que reciban atención sanitaria</a:t>
            </a: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4721006" y="1772816"/>
            <a:ext cx="3667415" cy="18002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FF0000"/>
                </a:solidFill>
              </a:rPr>
              <a:t>Incluyen las infecciones ocupacionales contraídas por el personal que labora en las </a:t>
            </a:r>
            <a:r>
              <a:rPr lang="es-CO" sz="2000" dirty="0" smtClean="0">
                <a:solidFill>
                  <a:srgbClr val="FF0000"/>
                </a:solidFill>
              </a:rPr>
              <a:t>áreas </a:t>
            </a:r>
            <a:r>
              <a:rPr lang="es-CO" sz="2000" dirty="0">
                <a:solidFill>
                  <a:srgbClr val="FF0000"/>
                </a:solidFill>
              </a:rPr>
              <a:t>(incluye el personal de aseo)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3638392" y="2168860"/>
            <a:ext cx="9603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22" name="Picture 2" descr="Resultado de imagen para personal de aseo en hospit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91" y="4039812"/>
            <a:ext cx="3507814" cy="223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982348" y="3702381"/>
            <a:ext cx="51447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FUENTE:  http</a:t>
            </a:r>
            <a:r>
              <a:rPr lang="es-CO" sz="1050" b="1" i="1" dirty="0">
                <a:solidFill>
                  <a:schemeClr val="tx2"/>
                </a:solidFill>
              </a:rPr>
              <a:t>://www.who.int/gpsc/country_work/burden_hcai/es/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40161" y="6272409"/>
            <a:ext cx="82809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50" b="1" i="1" dirty="0">
                <a:solidFill>
                  <a:schemeClr val="tx2"/>
                </a:solidFill>
              </a:rPr>
              <a:t>://servicioscolomven.com.co/www/wp-content/uploads/2014/10/DSC7244-81-1.jpgEN</a:t>
            </a:r>
            <a:r>
              <a:rPr lang="es-CO" sz="1050" b="1" i="1" dirty="0" smtClean="0">
                <a:solidFill>
                  <a:schemeClr val="tx2"/>
                </a:solidFill>
              </a:rPr>
              <a:t>: http</a:t>
            </a:r>
            <a:r>
              <a:rPr lang="es-CO" sz="1050" b="1" i="1" dirty="0">
                <a:solidFill>
                  <a:schemeClr val="tx2"/>
                </a:solidFill>
              </a:rPr>
              <a:t>://servicioscolomven.com.co/www/wp-content/uploads/2014/10/DSC7244-81-1.jpg</a:t>
            </a:r>
          </a:p>
        </p:txBody>
      </p:sp>
    </p:spTree>
    <p:extLst>
      <p:ext uri="{BB962C8B-B14F-4D97-AF65-F5344CB8AC3E}">
        <p14:creationId xmlns:p14="http://schemas.microsoft.com/office/powerpoint/2010/main" val="23220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620688"/>
            <a:ext cx="47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INFECCIONES NOSOCOMIALES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4932040" y="1844824"/>
            <a:ext cx="3600400" cy="226941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Muchos </a:t>
            </a:r>
            <a:r>
              <a:rPr lang="es-CO" sz="2000" b="1" i="1" dirty="0">
                <a:solidFill>
                  <a:srgbClr val="FF0000"/>
                </a:solidFill>
              </a:rPr>
              <a:t>agentes patógenos </a:t>
            </a:r>
            <a:r>
              <a:rPr lang="es-CO" sz="2000" dirty="0">
                <a:solidFill>
                  <a:schemeClr val="tx2"/>
                </a:solidFill>
              </a:rPr>
              <a:t>diferentes pueden causar infecciones nosocomiales.</a:t>
            </a:r>
          </a:p>
        </p:txBody>
      </p:sp>
      <p:sp>
        <p:nvSpPr>
          <p:cNvPr id="5" name="4 Elipse"/>
          <p:cNvSpPr/>
          <p:nvPr/>
        </p:nvSpPr>
        <p:spPr>
          <a:xfrm>
            <a:off x="539552" y="1628800"/>
            <a:ext cx="3240360" cy="28452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2"/>
                </a:solidFill>
              </a:rPr>
              <a:t>Es importante identificar el tipo de  microorganismos que se presentan más frecuentemente en este tipo de infecciones.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3802089" y="2348880"/>
            <a:ext cx="9603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06953" y="5933311"/>
            <a:ext cx="710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 smtClean="0">
                <a:solidFill>
                  <a:srgbClr val="FF0000"/>
                </a:solidFill>
              </a:rPr>
              <a:t>Agentes patógenos</a:t>
            </a:r>
            <a:r>
              <a:rPr lang="es-CO" sz="2000" dirty="0" smtClean="0">
                <a:solidFill>
                  <a:srgbClr val="FF0000"/>
                </a:solidFill>
              </a:rPr>
              <a:t>: microorganismos causantes de enfermedades</a:t>
            </a:r>
            <a:endParaRPr lang="es-CO" sz="2000" dirty="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7478" y="6343933"/>
            <a:ext cx="83503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http</a:t>
            </a:r>
            <a:r>
              <a:rPr lang="es-CO" sz="1000" b="1" i="1" dirty="0">
                <a:solidFill>
                  <a:schemeClr val="tx2"/>
                </a:solidFill>
              </a:rPr>
              <a:t>://www.madrimasd.org/blogs/salud_publica/2008/07/23/97377</a:t>
            </a:r>
          </a:p>
        </p:txBody>
      </p:sp>
    </p:spTree>
    <p:extLst>
      <p:ext uri="{BB962C8B-B14F-4D97-AF65-F5344CB8AC3E}">
        <p14:creationId xmlns:p14="http://schemas.microsoft.com/office/powerpoint/2010/main" val="23220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283152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MICROORGANISMOS</a:t>
            </a:r>
          </a:p>
        </p:txBody>
      </p:sp>
      <p:sp>
        <p:nvSpPr>
          <p:cNvPr id="3" name="2 Elipse"/>
          <p:cNvSpPr/>
          <p:nvPr/>
        </p:nvSpPr>
        <p:spPr>
          <a:xfrm>
            <a:off x="611560" y="1556792"/>
            <a:ext cx="3312368" cy="26642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2"/>
                </a:solidFill>
              </a:rPr>
              <a:t>Son seres vivos de tamaño muy pequeño que solo se ven en un microscopio.</a:t>
            </a:r>
          </a:p>
        </p:txBody>
      </p:sp>
      <p:pic>
        <p:nvPicPr>
          <p:cNvPr id="6146" name="Picture 2" descr="Resultado de imagen para enfermedades nosocomi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4318335" cy="247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13314" y="4264837"/>
            <a:ext cx="76212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FUENTE: POLITECNICO PROSANEAR</a:t>
            </a:r>
            <a:endParaRPr lang="es-CO" sz="1050" b="1" i="1" dirty="0">
              <a:solidFill>
                <a:schemeClr val="tx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51984" y="6357223"/>
            <a:ext cx="66035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://img.peru21.pe/files/article_content_ec_fotos/uploads/2017/08/10/598c480d306d9.jpeg</a:t>
            </a:r>
          </a:p>
        </p:txBody>
      </p:sp>
    </p:spTree>
    <p:extLst>
      <p:ext uri="{BB962C8B-B14F-4D97-AF65-F5344CB8AC3E}">
        <p14:creationId xmlns:p14="http://schemas.microsoft.com/office/powerpoint/2010/main" val="35272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283152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MICROORGANISMOS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430676" y="1411979"/>
            <a:ext cx="280831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Bacterias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30676" y="2780928"/>
            <a:ext cx="280831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Virus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716016" y="2852936"/>
            <a:ext cx="280831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2"/>
                </a:solidFill>
              </a:rPr>
              <a:t>Hongos</a:t>
            </a:r>
            <a:endParaRPr lang="es-CO" sz="2400" b="1" dirty="0">
              <a:solidFill>
                <a:schemeClr val="tx2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483768" y="4293096"/>
            <a:ext cx="280831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Protozoos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16016" y="1411979"/>
            <a:ext cx="280831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Priones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66604" y="6237312"/>
            <a:ext cx="76212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FUENTE: POLITECNICO PROSANEAR</a:t>
            </a:r>
            <a:endParaRPr lang="es-CO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283152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MICROORGANISMOS</a:t>
            </a:r>
          </a:p>
        </p:txBody>
      </p:sp>
      <p:sp>
        <p:nvSpPr>
          <p:cNvPr id="8" name="7 Elipse"/>
          <p:cNvSpPr/>
          <p:nvPr/>
        </p:nvSpPr>
        <p:spPr>
          <a:xfrm>
            <a:off x="2871873" y="1340768"/>
            <a:ext cx="2448272" cy="17281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2"/>
                </a:solidFill>
              </a:rPr>
              <a:t>La </a:t>
            </a:r>
            <a:r>
              <a:rPr lang="es-CO" sz="2400" dirty="0" smtClean="0">
                <a:solidFill>
                  <a:schemeClr val="tx2"/>
                </a:solidFill>
              </a:rPr>
              <a:t>flora microbiana </a:t>
            </a:r>
            <a:r>
              <a:rPr lang="es-CO" sz="2400" dirty="0">
                <a:solidFill>
                  <a:schemeClr val="tx2"/>
                </a:solidFill>
              </a:rPr>
              <a:t>de la piel se clasifica </a:t>
            </a:r>
            <a:r>
              <a:rPr lang="es-CO" sz="2400" dirty="0" smtClean="0">
                <a:solidFill>
                  <a:schemeClr val="tx2"/>
                </a:solidFill>
              </a:rPr>
              <a:t>en:</a:t>
            </a:r>
            <a:endParaRPr lang="es-CO" sz="2400" dirty="0">
              <a:solidFill>
                <a:schemeClr val="tx2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64850" y="4077072"/>
            <a:ext cx="3312368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2"/>
                </a:solidFill>
              </a:rPr>
              <a:t>Flora </a:t>
            </a:r>
            <a:r>
              <a:rPr lang="es-CO" sz="2800" dirty="0">
                <a:solidFill>
                  <a:schemeClr val="tx2"/>
                </a:solidFill>
              </a:rPr>
              <a:t>transitoria 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756689" y="4077072"/>
            <a:ext cx="3312368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2"/>
                </a:solidFill>
              </a:rPr>
              <a:t>Flora </a:t>
            </a:r>
            <a:r>
              <a:rPr lang="es-CO" sz="2800" dirty="0">
                <a:solidFill>
                  <a:schemeClr val="tx2"/>
                </a:solidFill>
              </a:rPr>
              <a:t>residente.</a:t>
            </a:r>
          </a:p>
        </p:txBody>
      </p:sp>
      <p:sp>
        <p:nvSpPr>
          <p:cNvPr id="11" name="10 Flecha abajo"/>
          <p:cNvSpPr/>
          <p:nvPr/>
        </p:nvSpPr>
        <p:spPr>
          <a:xfrm>
            <a:off x="3203848" y="3068960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Flecha abajo"/>
          <p:cNvSpPr/>
          <p:nvPr/>
        </p:nvSpPr>
        <p:spPr>
          <a:xfrm>
            <a:off x="4914318" y="3068960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Rectángulo"/>
          <p:cNvSpPr/>
          <p:nvPr/>
        </p:nvSpPr>
        <p:spPr>
          <a:xfrm>
            <a:off x="266604" y="6237312"/>
            <a:ext cx="76212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FUENTE: POLITECNICO PROSANEAR</a:t>
            </a:r>
            <a:endParaRPr lang="es-CO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51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95164" y="269776"/>
            <a:ext cx="7283152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MICROORGANISMOS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31211" y="1916830"/>
            <a:ext cx="273630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FF0000"/>
                </a:solidFill>
              </a:rPr>
              <a:t>FLORA TRANSITORIA </a:t>
            </a: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4854027" y="1124744"/>
            <a:ext cx="2880320" cy="374441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2"/>
                </a:solidFill>
              </a:rPr>
              <a:t>Es </a:t>
            </a:r>
            <a:r>
              <a:rPr lang="es-CO" sz="2400" dirty="0">
                <a:solidFill>
                  <a:schemeClr val="tx2"/>
                </a:solidFill>
              </a:rPr>
              <a:t>la que se halla con mayor frecuencia en las </a:t>
            </a:r>
            <a:r>
              <a:rPr lang="es-CO" sz="2400" dirty="0" smtClean="0">
                <a:solidFill>
                  <a:schemeClr val="tx2"/>
                </a:solidFill>
              </a:rPr>
              <a:t>infecciones asociadas </a:t>
            </a:r>
            <a:r>
              <a:rPr lang="es-CO" sz="2400" dirty="0">
                <a:solidFill>
                  <a:schemeClr val="tx2"/>
                </a:solidFill>
              </a:rPr>
              <a:t>a la atención </a:t>
            </a:r>
            <a:r>
              <a:rPr lang="es-CO" sz="2400" dirty="0" smtClean="0">
                <a:solidFill>
                  <a:schemeClr val="tx2"/>
                </a:solidFill>
              </a:rPr>
              <a:t>sanitaria (INFECCIONES NOSOCOMIALES</a:t>
            </a:r>
            <a:r>
              <a:rPr lang="es-CO" sz="2000" dirty="0" smtClean="0">
                <a:solidFill>
                  <a:schemeClr val="tx2"/>
                </a:solidFill>
              </a:rPr>
              <a:t>)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3157" y="2636912"/>
            <a:ext cx="84249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http</a:t>
            </a:r>
            <a:r>
              <a:rPr lang="es-CO" sz="1000" b="1" i="1" dirty="0">
                <a:solidFill>
                  <a:schemeClr val="tx2"/>
                </a:solidFill>
              </a:rPr>
              <a:t>://www.intramed.net/contenidover.asp?contenidoID=70660</a:t>
            </a:r>
          </a:p>
        </p:txBody>
      </p:sp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7" y="2996952"/>
            <a:ext cx="3841204" cy="328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Flecha abajo"/>
          <p:cNvSpPr/>
          <p:nvPr/>
        </p:nvSpPr>
        <p:spPr>
          <a:xfrm rot="16200000">
            <a:off x="3766142" y="1813144"/>
            <a:ext cx="449274" cy="853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122260" y="6306700"/>
            <a:ext cx="9021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</a:t>
            </a:r>
            <a:r>
              <a:rPr lang="es-CO" sz="1000" b="1" i="1" dirty="0" smtClean="0">
                <a:solidFill>
                  <a:schemeClr val="tx2"/>
                </a:solidFill>
              </a:rPr>
              <a:t>lh4.googleusercontent.com/wYE-wTidAcBJiIWl4MRY7_Mq_4Vb-ae8HjgGLjN0qjlOPGD2ifDhA8HiCyeYyLOQYPTopOYPs3hjmXil4NcjJFbecUtXhlCXt-Z9X7etH-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34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283152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MICROORGANISMOS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683568" y="1268760"/>
            <a:ext cx="4104456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S</a:t>
            </a:r>
            <a:r>
              <a:rPr lang="es-CO" sz="2000" dirty="0" smtClean="0">
                <a:solidFill>
                  <a:schemeClr val="tx2"/>
                </a:solidFill>
              </a:rPr>
              <a:t>e </a:t>
            </a:r>
            <a:r>
              <a:rPr lang="es-CO" sz="2000" dirty="0">
                <a:solidFill>
                  <a:schemeClr val="tx2"/>
                </a:solidFill>
              </a:rPr>
              <a:t>adquiere por contacto directo con los pacientes o con superficies del ambiente asociadas con los pacientes</a:t>
            </a: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5401224" y="1772816"/>
            <a:ext cx="2627160" cy="388843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Estos microorganismos se pueden transmitir después a otros pacientes o al medio ambiente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7504" y="6309320"/>
            <a:ext cx="84249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http</a:t>
            </a:r>
            <a:r>
              <a:rPr lang="es-CO" sz="1000" b="1" i="1" dirty="0">
                <a:solidFill>
                  <a:schemeClr val="tx2"/>
                </a:solidFill>
              </a:rPr>
              <a:t>://www.intramed.net/contenidover.asp?contenidoID=70660</a:t>
            </a:r>
          </a:p>
        </p:txBody>
      </p:sp>
    </p:spTree>
    <p:extLst>
      <p:ext uri="{BB962C8B-B14F-4D97-AF65-F5344CB8AC3E}">
        <p14:creationId xmlns:p14="http://schemas.microsoft.com/office/powerpoint/2010/main" val="145613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283152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MICROORGANISMOS</a:t>
            </a: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971600" y="1556792"/>
            <a:ext cx="4248472" cy="251853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2"/>
                </a:solidFill>
              </a:rPr>
              <a:t>Se han identificado numerosos gérmenes entre la </a:t>
            </a:r>
            <a:r>
              <a:rPr lang="es-CO" sz="2400" b="1" i="1" dirty="0">
                <a:solidFill>
                  <a:srgbClr val="FF0000"/>
                </a:solidFill>
              </a:rPr>
              <a:t>flora transitoria</a:t>
            </a:r>
            <a:r>
              <a:rPr lang="es-CO" sz="2400" dirty="0">
                <a:solidFill>
                  <a:schemeClr val="tx2"/>
                </a:solidFill>
              </a:rPr>
              <a:t> de las manos de los trabajadores de  </a:t>
            </a:r>
            <a:r>
              <a:rPr lang="es-CO" sz="2400" dirty="0" smtClean="0">
                <a:solidFill>
                  <a:schemeClr val="tx2"/>
                </a:solidFill>
              </a:rPr>
              <a:t>áreas de salud….</a:t>
            </a:r>
            <a:endParaRPr lang="es-CO" sz="2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n para flora microbiana patogena en las m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74" y="4509120"/>
            <a:ext cx="3192388" cy="18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5536" y="4133166"/>
            <a:ext cx="59046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http</a:t>
            </a:r>
            <a:r>
              <a:rPr lang="es-CO" sz="1100" b="1" i="1" dirty="0">
                <a:solidFill>
                  <a:schemeClr val="tx2"/>
                </a:solidFill>
              </a:rPr>
              <a:t>://www.intramed.net/contenidover.asp?contenidoID=70660</a:t>
            </a:r>
          </a:p>
        </p:txBody>
      </p:sp>
      <p:sp>
        <p:nvSpPr>
          <p:cNvPr id="6" name="5 Flecha doblada"/>
          <p:cNvSpPr/>
          <p:nvPr/>
        </p:nvSpPr>
        <p:spPr>
          <a:xfrm rot="5400000">
            <a:off x="5284195" y="2627286"/>
            <a:ext cx="1815970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5536" y="6357943"/>
            <a:ext cx="80860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50" b="1" i="1" dirty="0">
                <a:solidFill>
                  <a:schemeClr val="tx2"/>
                </a:solidFill>
              </a:rPr>
              <a:t>://3.bp.blogspot.com/-3mPsP6FrLBI/UW6nrNA_3uI/AAAAAAAAAfs/WER7jcKA4TM/s1600/1.png</a:t>
            </a:r>
          </a:p>
        </p:txBody>
      </p:sp>
    </p:spTree>
    <p:extLst>
      <p:ext uri="{BB962C8B-B14F-4D97-AF65-F5344CB8AC3E}">
        <p14:creationId xmlns:p14="http://schemas.microsoft.com/office/powerpoint/2010/main" val="145613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752"/>
            <a:ext cx="7283152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MICROORGANISMOS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196752"/>
            <a:ext cx="534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FLORA TRANSITORIA – algunos ejemplos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19495" y="2060847"/>
            <a:ext cx="3070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err="1">
                <a:solidFill>
                  <a:srgbClr val="FF0000"/>
                </a:solidFill>
              </a:rPr>
              <a:t>Staphylococcus</a:t>
            </a:r>
            <a:r>
              <a:rPr lang="es-CO" sz="2400" b="1" dirty="0">
                <a:solidFill>
                  <a:srgbClr val="FF0000"/>
                </a:solidFill>
              </a:rPr>
              <a:t> </a:t>
            </a:r>
            <a:r>
              <a:rPr lang="es-CO" sz="2400" b="1" dirty="0" err="1">
                <a:solidFill>
                  <a:srgbClr val="FF0000"/>
                </a:solidFill>
              </a:rPr>
              <a:t>aureus</a:t>
            </a:r>
            <a:endParaRPr lang="es-CO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Resultado de imagen para estafilococos aur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91" y="2688391"/>
            <a:ext cx="3276913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91745" y="491385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dirty="0">
                <a:solidFill>
                  <a:schemeClr val="tx2"/>
                </a:solidFill>
              </a:rPr>
              <a:t>://upload.wikimedia.org/wikipedia/commons/thumb/d/d3/Staphylococcus_aureus_VISA_2.jpg/300px-Staphylococcus_aureus_VISA_2.jpg</a:t>
            </a:r>
          </a:p>
        </p:txBody>
      </p:sp>
      <p:pic>
        <p:nvPicPr>
          <p:cNvPr id="2052" name="Picture 4" descr="Resultado de imagen para klebsiella pneumoni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53" y="2522512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01553" y="518367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>
                <a:solidFill>
                  <a:schemeClr val="tx2"/>
                </a:solidFill>
              </a:rPr>
              <a:t>https://microbewiki.kenyon.edu/images/thumb/5/51/Klebsiella_pneumoniae.jpg/400px-Klebsiella_pneumoniae.jpg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601552" y="2060847"/>
            <a:ext cx="4002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err="1">
                <a:solidFill>
                  <a:srgbClr val="FF0000"/>
                </a:solidFill>
              </a:rPr>
              <a:t>Klebsiella</a:t>
            </a:r>
            <a:r>
              <a:rPr lang="es-CO" sz="2400" b="1" dirty="0">
                <a:solidFill>
                  <a:srgbClr val="FF0000"/>
                </a:solidFill>
              </a:rPr>
              <a:t> </a:t>
            </a:r>
            <a:r>
              <a:rPr lang="es-CO" sz="2400" b="1" dirty="0" err="1">
                <a:solidFill>
                  <a:srgbClr val="FF0000"/>
                </a:solidFill>
              </a:rPr>
              <a:t>pneumoniae</a:t>
            </a:r>
            <a:endParaRPr lang="es-CO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3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5631" y="1844824"/>
            <a:ext cx="6264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i="1" dirty="0" smtClean="0">
                <a:solidFill>
                  <a:srgbClr val="FF0000"/>
                </a:solidFill>
              </a:rPr>
              <a:t>TEMA 5: Microorganismos</a:t>
            </a:r>
            <a:endParaRPr lang="es-CO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74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548680"/>
            <a:ext cx="534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FLORA TRANSITORIA – algunos ejemplos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1340768"/>
            <a:ext cx="2498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err="1">
                <a:solidFill>
                  <a:srgbClr val="FF0000"/>
                </a:solidFill>
              </a:rPr>
              <a:t>Acinetobacter</a:t>
            </a:r>
            <a:r>
              <a:rPr lang="es-CO" sz="2400" b="1" dirty="0">
                <a:solidFill>
                  <a:srgbClr val="FF0000"/>
                </a:solidFill>
              </a:rPr>
              <a:t> </a:t>
            </a:r>
            <a:r>
              <a:rPr lang="es-CO" sz="2400" b="1" dirty="0" err="1">
                <a:solidFill>
                  <a:srgbClr val="FF0000"/>
                </a:solidFill>
              </a:rPr>
              <a:t>spp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Resultado de imagen para acinetobacter s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556457" cy="249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 rot="10800000" flipV="1">
            <a:off x="94184" y="4479341"/>
            <a:ext cx="4613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://saludaio.com/wp-content/uploads/2017/09/Acinetobacter-baumannii.jpg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073338" y="1340768"/>
            <a:ext cx="2512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err="1">
                <a:solidFill>
                  <a:srgbClr val="FF0000"/>
                </a:solidFill>
              </a:rPr>
              <a:t>Enterobacter</a:t>
            </a:r>
            <a:r>
              <a:rPr lang="es-CO" sz="2400" b="1" dirty="0">
                <a:solidFill>
                  <a:srgbClr val="FF0000"/>
                </a:solidFill>
              </a:rPr>
              <a:t> </a:t>
            </a:r>
            <a:r>
              <a:rPr lang="es-CO" sz="2400" b="1" dirty="0" err="1">
                <a:solidFill>
                  <a:srgbClr val="FF0000"/>
                </a:solidFill>
              </a:rPr>
              <a:t>spp</a:t>
            </a:r>
            <a:r>
              <a:rPr lang="es-CO" sz="2400" b="1" dirty="0">
                <a:solidFill>
                  <a:srgbClr val="FF0000"/>
                </a:solidFill>
              </a:rPr>
              <a:t>,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515097" cy="249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30436" y="4343956"/>
            <a:ext cx="5156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00" b="1" i="1" dirty="0">
                <a:solidFill>
                  <a:schemeClr val="tx2"/>
                </a:solidFill>
              </a:rPr>
              <a:t>://3.bp.blogspot.com/-3awJFBvM9wc/UW41KgnIAEI/AAAAAAAAASU/s46yJRx3Jfg/s1600/1.png</a:t>
            </a:r>
          </a:p>
        </p:txBody>
      </p:sp>
      <p:sp>
        <p:nvSpPr>
          <p:cNvPr id="8" name="7 Rectángulo"/>
          <p:cNvSpPr/>
          <p:nvPr/>
        </p:nvSpPr>
        <p:spPr>
          <a:xfrm>
            <a:off x="-64056" y="5492646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err="1">
                <a:solidFill>
                  <a:srgbClr val="FF0000"/>
                </a:solidFill>
              </a:rPr>
              <a:t>Candida</a:t>
            </a:r>
            <a:r>
              <a:rPr lang="es-CO" sz="2400" b="1" dirty="0">
                <a:solidFill>
                  <a:srgbClr val="FF0000"/>
                </a:solidFill>
              </a:rPr>
              <a:t> </a:t>
            </a:r>
            <a:r>
              <a:rPr lang="es-CO" sz="2400" b="1" dirty="0" err="1">
                <a:solidFill>
                  <a:srgbClr val="FF0000"/>
                </a:solidFill>
              </a:rPr>
              <a:t>spp</a:t>
            </a:r>
            <a:r>
              <a:rPr lang="es-CO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078" name="Picture 6" descr="Resultado de imagen para candida s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08140"/>
            <a:ext cx="3429000" cy="17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043695" y="633994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>
                <a:solidFill>
                  <a:schemeClr val="tx2"/>
                </a:solidFill>
              </a:rPr>
              <a:t>http://www.medicallibraryonline.com/data/photos/1/CandidaSpecies1996.jpg</a:t>
            </a:r>
          </a:p>
        </p:txBody>
      </p:sp>
    </p:spTree>
    <p:extLst>
      <p:ext uri="{BB962C8B-B14F-4D97-AF65-F5344CB8AC3E}">
        <p14:creationId xmlns:p14="http://schemas.microsoft.com/office/powerpoint/2010/main" val="1456134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48489"/>
            <a:ext cx="7283152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MICROORGANISMOS</a:t>
            </a:r>
          </a:p>
        </p:txBody>
      </p:sp>
      <p:sp>
        <p:nvSpPr>
          <p:cNvPr id="3" name="2 Redondear rectángulo de esquina diagonal"/>
          <p:cNvSpPr/>
          <p:nvPr/>
        </p:nvSpPr>
        <p:spPr>
          <a:xfrm>
            <a:off x="2106069" y="1268760"/>
            <a:ext cx="4896544" cy="185410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2105980" y="165225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La flora residente está formada por los residentes permanentes, poco </a:t>
            </a:r>
            <a:r>
              <a:rPr lang="es-CO" sz="2000" dirty="0" smtClean="0">
                <a:solidFill>
                  <a:schemeClr val="tx2"/>
                </a:solidFill>
              </a:rPr>
              <a:t>patogénicos</a:t>
            </a:r>
            <a:r>
              <a:rPr lang="es-CO" sz="2000" dirty="0">
                <a:solidFill>
                  <a:schemeClr val="tx2"/>
                </a:solidFill>
              </a:rPr>
              <a:t>, de las capas más profundas de la piel. </a:t>
            </a:r>
          </a:p>
        </p:txBody>
      </p:sp>
      <p:sp>
        <p:nvSpPr>
          <p:cNvPr id="7" name="6 Elipse"/>
          <p:cNvSpPr/>
          <p:nvPr/>
        </p:nvSpPr>
        <p:spPr>
          <a:xfrm>
            <a:off x="3078177" y="4005064"/>
            <a:ext cx="2952328" cy="25202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Estos microorganismos causan infección sólo cuando se interrumpe una barrera normal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4391980" y="3356992"/>
            <a:ext cx="233683" cy="574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137885" y="6404920"/>
            <a:ext cx="68231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dirty="0" smtClean="0">
                <a:solidFill>
                  <a:schemeClr val="tx2"/>
                </a:solidFill>
              </a:rPr>
              <a:t>FUENTE: http</a:t>
            </a:r>
            <a:r>
              <a:rPr lang="es-CO" sz="1050" b="1" dirty="0">
                <a:solidFill>
                  <a:schemeClr val="tx2"/>
                </a:solidFill>
              </a:rPr>
              <a:t>://www.intramed.net/contenidover.asp?contenidoID=70660</a:t>
            </a:r>
          </a:p>
        </p:txBody>
      </p:sp>
    </p:spTree>
    <p:extLst>
      <p:ext uri="{BB962C8B-B14F-4D97-AF65-F5344CB8AC3E}">
        <p14:creationId xmlns:p14="http://schemas.microsoft.com/office/powerpoint/2010/main" val="1456134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62850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O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5760"/>
            <a:ext cx="7283152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MICROORGANISMOS</a:t>
            </a: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467544" y="1262901"/>
            <a:ext cx="4248472" cy="2016517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A fin de interrumpir la transmisión de las </a:t>
            </a:r>
            <a:r>
              <a:rPr lang="es-CO" sz="2000" dirty="0" smtClean="0">
                <a:solidFill>
                  <a:schemeClr val="tx2"/>
                </a:solidFill>
              </a:rPr>
              <a:t>Enfermedades Nosocomiales </a:t>
            </a:r>
            <a:r>
              <a:rPr lang="es-CO" sz="2000" dirty="0">
                <a:solidFill>
                  <a:schemeClr val="tx2"/>
                </a:solidFill>
              </a:rPr>
              <a:t>a través de las manos del </a:t>
            </a:r>
            <a:r>
              <a:rPr lang="es-CO" sz="2000" dirty="0" smtClean="0">
                <a:solidFill>
                  <a:schemeClr val="tx2"/>
                </a:solidFill>
              </a:rPr>
              <a:t>personal </a:t>
            </a:r>
            <a:r>
              <a:rPr lang="es-CO" sz="2000" dirty="0">
                <a:solidFill>
                  <a:schemeClr val="tx2"/>
                </a:solidFill>
              </a:rPr>
              <a:t>de </a:t>
            </a:r>
            <a:r>
              <a:rPr lang="es-CO" sz="2000" dirty="0" smtClean="0">
                <a:solidFill>
                  <a:schemeClr val="tx2"/>
                </a:solidFill>
              </a:rPr>
              <a:t>salud  </a:t>
            </a:r>
            <a:r>
              <a:rPr lang="es-CO" sz="2000" dirty="0">
                <a:solidFill>
                  <a:schemeClr val="tx2"/>
                </a:solidFill>
              </a:rPr>
              <a:t>es útil considerar la secuencia necesaria para que esto suceda:</a:t>
            </a: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4313285" cy="247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96353" y="3325102"/>
            <a:ext cx="68231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dirty="0" smtClean="0">
                <a:solidFill>
                  <a:schemeClr val="tx2"/>
                </a:solidFill>
              </a:rPr>
              <a:t>FUENTE: http</a:t>
            </a:r>
            <a:r>
              <a:rPr lang="es-CO" sz="1050" b="1" dirty="0">
                <a:solidFill>
                  <a:schemeClr val="tx2"/>
                </a:solidFill>
              </a:rPr>
              <a:t>://www.intramed.net/contenidover.asp?contenidoID=70660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77562" y="6268886"/>
            <a:ext cx="83706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00" b="1" i="1" dirty="0">
                <a:solidFill>
                  <a:schemeClr val="tx2"/>
                </a:solidFill>
              </a:rPr>
              <a:t>://4.bp.blogspot.com/-nWRd36rmrCM/TwnILVsV_2I/AAAAAAAAANs/53dY7aJLM_w/s1600/Infecciones+cruzadas.jpg</a:t>
            </a:r>
          </a:p>
        </p:txBody>
      </p:sp>
    </p:spTree>
    <p:extLst>
      <p:ext uri="{BB962C8B-B14F-4D97-AF65-F5344CB8AC3E}">
        <p14:creationId xmlns:p14="http://schemas.microsoft.com/office/powerpoint/2010/main" val="145613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5760"/>
            <a:ext cx="7283152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MICROORGANISMOS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054633" y="1124744"/>
            <a:ext cx="4104456" cy="1728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Los microorganismos de la piel de un paciente o de su proximidad se trasladan a las manos del trabajador sanitario.</a:t>
            </a:r>
          </a:p>
        </p:txBody>
      </p:sp>
      <p:sp>
        <p:nvSpPr>
          <p:cNvPr id="5" name="4 Flecha abajo"/>
          <p:cNvSpPr/>
          <p:nvPr/>
        </p:nvSpPr>
        <p:spPr>
          <a:xfrm>
            <a:off x="3890837" y="3028675"/>
            <a:ext cx="432048" cy="904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2198649" y="4221088"/>
            <a:ext cx="3960440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 </a:t>
            </a:r>
            <a:r>
              <a:rPr lang="es-CO" sz="2000" dirty="0">
                <a:solidFill>
                  <a:schemeClr val="tx2"/>
                </a:solidFill>
              </a:rPr>
              <a:t>Estos microorganismos deben poder sobrevivir durante un cierto periodo en las manos del trabajador sanitario.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6588224" y="522920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6134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5760"/>
            <a:ext cx="7283152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MICROORGANISMOS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907704" y="1141124"/>
            <a:ext cx="4464496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/>
              <a:t> </a:t>
            </a:r>
            <a:r>
              <a:rPr lang="es-CO" sz="2000" dirty="0">
                <a:solidFill>
                  <a:schemeClr val="tx2"/>
                </a:solidFill>
              </a:rPr>
              <a:t>La higiene de las manos es inadecuada, se efectúa con un agente inapropiado o se omite por completo.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3779912" y="2667891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 redondeado"/>
          <p:cNvSpPr/>
          <p:nvPr/>
        </p:nvSpPr>
        <p:spPr>
          <a:xfrm>
            <a:off x="2033718" y="3789040"/>
            <a:ext cx="4212468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Las manos contaminadas deben tener contacto directo con otro paciente </a:t>
            </a:r>
            <a:r>
              <a:rPr lang="es-CO" sz="2000" b="1" i="1" dirty="0">
                <a:solidFill>
                  <a:srgbClr val="FF0000"/>
                </a:solidFill>
              </a:rPr>
              <a:t>o con un objeto inanimado que entra en contacto directo con el paciente.</a:t>
            </a:r>
          </a:p>
        </p:txBody>
      </p:sp>
    </p:spTree>
    <p:extLst>
      <p:ext uri="{BB962C8B-B14F-4D97-AF65-F5344CB8AC3E}">
        <p14:creationId xmlns:p14="http://schemas.microsoft.com/office/powerpoint/2010/main" val="2621961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564284"/>
            <a:ext cx="6109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</a:rPr>
              <a:t>MULTIPLICACIÓN DE LOS </a:t>
            </a:r>
            <a:r>
              <a:rPr lang="es-CO" sz="2400" b="1" dirty="0" smtClean="0">
                <a:solidFill>
                  <a:srgbClr val="FF0000"/>
                </a:solidFill>
              </a:rPr>
              <a:t>MICROORGANISMOS</a:t>
            </a:r>
          </a:p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(Factores asociados)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60375" y="2060848"/>
            <a:ext cx="2167409" cy="40324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000" dirty="0" smtClean="0"/>
          </a:p>
          <a:p>
            <a:pPr algn="ctr"/>
            <a:endParaRPr lang="es-CO" sz="1000" dirty="0" smtClean="0"/>
          </a:p>
          <a:p>
            <a:pPr algn="ctr"/>
            <a:endParaRPr lang="es-CO" sz="1000" dirty="0" smtClean="0"/>
          </a:p>
          <a:p>
            <a:pPr algn="ctr"/>
            <a:endParaRPr lang="es-CO" sz="1000" dirty="0" smtClean="0"/>
          </a:p>
          <a:p>
            <a:pPr algn="ctr"/>
            <a:endParaRPr lang="es-CO" sz="1000" dirty="0" smtClean="0"/>
          </a:p>
          <a:p>
            <a:pPr algn="ctr"/>
            <a:endParaRPr lang="es-CO" sz="1000" dirty="0" smtClean="0"/>
          </a:p>
          <a:p>
            <a:pPr algn="ctr"/>
            <a:endParaRPr lang="es-CO" sz="1000" dirty="0" smtClean="0"/>
          </a:p>
          <a:p>
            <a:pPr algn="ctr"/>
            <a:r>
              <a:rPr lang="es-CO" sz="1000" b="1" i="1" dirty="0" smtClean="0">
                <a:solidFill>
                  <a:schemeClr val="tx2"/>
                </a:solidFill>
              </a:rPr>
              <a:t>IMAGEN: https://cdn1.coppel.com/images/catalog/pm/1004043-1.jpg?iresize=width:300,height:240</a:t>
            </a:r>
            <a:endParaRPr lang="es-CO" sz="1000" b="1" i="1" dirty="0">
              <a:solidFill>
                <a:schemeClr val="tx2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131840" y="2095484"/>
            <a:ext cx="2160240" cy="40324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000" dirty="0" smtClean="0"/>
          </a:p>
          <a:p>
            <a:pPr algn="ctr"/>
            <a:endParaRPr lang="es-CO" sz="1000" dirty="0"/>
          </a:p>
          <a:p>
            <a:pPr algn="ctr"/>
            <a:endParaRPr lang="es-CO" sz="1000" dirty="0" smtClean="0"/>
          </a:p>
          <a:p>
            <a:pPr algn="ctr"/>
            <a:endParaRPr lang="es-CO" sz="1000" dirty="0"/>
          </a:p>
          <a:p>
            <a:pPr algn="ctr"/>
            <a:endParaRPr lang="es-CO" sz="1000" dirty="0" smtClean="0"/>
          </a:p>
          <a:p>
            <a:pPr algn="ctr"/>
            <a:endParaRPr lang="es-CO" sz="1000" dirty="0"/>
          </a:p>
          <a:p>
            <a:pPr algn="ctr"/>
            <a:endParaRPr lang="es-CO" sz="1000" dirty="0" smtClean="0"/>
          </a:p>
          <a:p>
            <a:pPr algn="ctr"/>
            <a:r>
              <a:rPr lang="es-CO" sz="1000" b="1" i="1" dirty="0" smtClean="0">
                <a:solidFill>
                  <a:schemeClr val="tx2"/>
                </a:solidFill>
              </a:rPr>
              <a:t>IMAGEN:  https</a:t>
            </a:r>
            <a:r>
              <a:rPr lang="es-CO" sz="1000" b="1" i="1" dirty="0">
                <a:solidFill>
                  <a:schemeClr val="tx2"/>
                </a:solidFill>
              </a:rPr>
              <a:t>://www.ancla.la/wp-content/uploads/2017/08/el-dia-que-se-terminara-el-agua-potable-en-la-tierra-b37b5fe1e975c6aba950106c4509e212.jpg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868144" y="2107882"/>
            <a:ext cx="2016224" cy="40324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sz="1000" b="1" i="1" dirty="0" smtClean="0">
              <a:solidFill>
                <a:schemeClr val="tx2"/>
              </a:solidFill>
            </a:endParaRPr>
          </a:p>
          <a:p>
            <a:endParaRPr lang="es-CO" sz="1000" b="1" i="1" dirty="0">
              <a:solidFill>
                <a:schemeClr val="tx2"/>
              </a:solidFill>
            </a:endParaRPr>
          </a:p>
          <a:p>
            <a:endParaRPr lang="es-CO" sz="1000" b="1" i="1" dirty="0" smtClean="0">
              <a:solidFill>
                <a:schemeClr val="tx2"/>
              </a:solidFill>
            </a:endParaRPr>
          </a:p>
          <a:p>
            <a:endParaRPr lang="es-CO" sz="1000" b="1" i="1" dirty="0">
              <a:solidFill>
                <a:schemeClr val="tx2"/>
              </a:solidFill>
            </a:endParaRPr>
          </a:p>
          <a:p>
            <a:endParaRPr lang="es-CO" sz="1000" b="1" i="1" dirty="0" smtClean="0">
              <a:solidFill>
                <a:schemeClr val="tx2"/>
              </a:solidFill>
            </a:endParaRPr>
          </a:p>
          <a:p>
            <a:pPr algn="ctr"/>
            <a:r>
              <a:rPr lang="es-CO" sz="1000" b="1" i="1" dirty="0" smtClean="0">
                <a:solidFill>
                  <a:schemeClr val="tx2"/>
                </a:solidFill>
              </a:rPr>
              <a:t>IMAGEN: https://http2.mlstatic.com/termometro-alimentos-cocina-carne-leche-bbq-acero-horno-110g-D_NQ_NP_467301-MCO20314524400_062015-F.jpg</a:t>
            </a:r>
            <a:endParaRPr lang="es-CO" sz="1000" b="1" i="1" dirty="0">
              <a:solidFill>
                <a:schemeClr val="tx2"/>
              </a:solidFill>
            </a:endParaRPr>
          </a:p>
        </p:txBody>
      </p:sp>
      <p:sp>
        <p:nvSpPr>
          <p:cNvPr id="6" name="AutoShape 2" descr="Resultado de imagen para reloj de pa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82" y="2615109"/>
            <a:ext cx="2013593" cy="161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 descr="Resultado de imagen para agu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97" y="2569288"/>
            <a:ext cx="2020725" cy="134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29" y="2492573"/>
            <a:ext cx="1832853" cy="14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43608" y="530120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Tiempo	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659564" y="5356617"/>
            <a:ext cx="1225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Humedad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185233" y="5485874"/>
            <a:ext cx="1543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Temperatura</a:t>
            </a:r>
          </a:p>
        </p:txBody>
      </p:sp>
    </p:spTree>
    <p:extLst>
      <p:ext uri="{BB962C8B-B14F-4D97-AF65-F5344CB8AC3E}">
        <p14:creationId xmlns:p14="http://schemas.microsoft.com/office/powerpoint/2010/main" val="377598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546694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</a:rPr>
              <a:t>¿</a:t>
            </a:r>
            <a:r>
              <a:rPr lang="es-CO" sz="2400" b="1" dirty="0" smtClean="0">
                <a:solidFill>
                  <a:srgbClr val="FF0000"/>
                </a:solidFill>
              </a:rPr>
              <a:t>COMO SE PUEDE DAR LA CONTAMINACIÓN EN LAS ÁREAS HOSPITALARIAS? 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88515" y="1846592"/>
            <a:ext cx="2749267" cy="39134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2"/>
                </a:solidFill>
              </a:rPr>
              <a:t>Los hospitales son lugares destinados </a:t>
            </a:r>
            <a:r>
              <a:rPr lang="es-CO" sz="2400" dirty="0" smtClean="0">
                <a:solidFill>
                  <a:schemeClr val="tx2"/>
                </a:solidFill>
              </a:rPr>
              <a:t>a </a:t>
            </a:r>
            <a:r>
              <a:rPr lang="es-CO" sz="2400" dirty="0">
                <a:solidFill>
                  <a:schemeClr val="tx2"/>
                </a:solidFill>
              </a:rPr>
              <a:t>brindarnos asistencia </a:t>
            </a:r>
            <a:r>
              <a:rPr lang="es-CO" sz="2400" dirty="0" smtClean="0">
                <a:solidFill>
                  <a:schemeClr val="tx2"/>
                </a:solidFill>
              </a:rPr>
              <a:t>medico - clínica </a:t>
            </a:r>
            <a:r>
              <a:rPr lang="es-CO" sz="2400" dirty="0">
                <a:solidFill>
                  <a:schemeClr val="tx2"/>
                </a:solidFill>
              </a:rPr>
              <a:t>desarrollando </a:t>
            </a:r>
            <a:r>
              <a:rPr lang="es-CO" sz="2400" dirty="0" smtClean="0">
                <a:solidFill>
                  <a:schemeClr val="tx2"/>
                </a:solidFill>
              </a:rPr>
              <a:t>funciones: y </a:t>
            </a:r>
            <a:r>
              <a:rPr lang="es-CO" sz="2400" dirty="0">
                <a:solidFill>
                  <a:schemeClr val="tx2"/>
                </a:solidFill>
              </a:rPr>
              <a:t>también </a:t>
            </a:r>
            <a:r>
              <a:rPr lang="es-CO" sz="2400" dirty="0" smtClean="0">
                <a:solidFill>
                  <a:schemeClr val="tx2"/>
                </a:solidFill>
              </a:rPr>
              <a:t>de</a:t>
            </a:r>
            <a:endParaRPr lang="es-CO" sz="2400" dirty="0">
              <a:solidFill>
                <a:schemeClr val="tx2"/>
              </a:solidFill>
            </a:endParaRPr>
          </a:p>
          <a:p>
            <a:pPr algn="ctr"/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788024" y="1777721"/>
            <a:ext cx="360040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rgbClr val="FF0000"/>
                </a:solidFill>
              </a:rPr>
              <a:t>Preventivas </a:t>
            </a:r>
            <a:endParaRPr lang="es-CO" sz="2400" dirty="0">
              <a:solidFill>
                <a:srgbClr val="FF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788024" y="2924944"/>
            <a:ext cx="360040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rgbClr val="FF0000"/>
                </a:solidFill>
              </a:rPr>
              <a:t>R</a:t>
            </a:r>
            <a:r>
              <a:rPr lang="es-CO" sz="2400" dirty="0" smtClean="0">
                <a:solidFill>
                  <a:srgbClr val="FF0000"/>
                </a:solidFill>
              </a:rPr>
              <a:t>ehabilitadoras</a:t>
            </a:r>
            <a:endParaRPr lang="es-CO" sz="2400" dirty="0">
              <a:solidFill>
                <a:srgbClr val="FF000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809372" y="4005064"/>
            <a:ext cx="360040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rgbClr val="FF0000"/>
                </a:solidFill>
              </a:rPr>
              <a:t>Formativas </a:t>
            </a:r>
            <a:endParaRPr lang="es-CO" sz="2400" dirty="0">
              <a:solidFill>
                <a:srgbClr val="FF0000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938820" y="5102874"/>
            <a:ext cx="360040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rgbClr val="FF0000"/>
                </a:solidFill>
              </a:rPr>
              <a:t>I</a:t>
            </a:r>
            <a:r>
              <a:rPr lang="es-CO" sz="2400" dirty="0" smtClean="0">
                <a:solidFill>
                  <a:srgbClr val="FF0000"/>
                </a:solidFill>
              </a:rPr>
              <a:t>nvestigación</a:t>
            </a:r>
            <a:r>
              <a:rPr lang="es-CO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3791387" y="1963314"/>
            <a:ext cx="86409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Flecha derecha"/>
          <p:cNvSpPr/>
          <p:nvPr/>
        </p:nvSpPr>
        <p:spPr>
          <a:xfrm>
            <a:off x="3816094" y="3086962"/>
            <a:ext cx="86409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Flecha derecha"/>
          <p:cNvSpPr/>
          <p:nvPr/>
        </p:nvSpPr>
        <p:spPr>
          <a:xfrm>
            <a:off x="3816094" y="4167082"/>
            <a:ext cx="86409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Flecha derecha"/>
          <p:cNvSpPr/>
          <p:nvPr/>
        </p:nvSpPr>
        <p:spPr>
          <a:xfrm>
            <a:off x="3923928" y="5264892"/>
            <a:ext cx="86409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218576" y="6337919"/>
            <a:ext cx="8562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FUENTE: https</a:t>
            </a:r>
            <a:r>
              <a:rPr lang="es-CO" sz="1050" b="1" i="1" dirty="0">
                <a:solidFill>
                  <a:schemeClr val="tx2"/>
                </a:solidFill>
              </a:rPr>
              <a:t>://contaminacionambiental.net/contaminacion-hospitalaria/</a:t>
            </a:r>
          </a:p>
        </p:txBody>
      </p:sp>
    </p:spTree>
    <p:extLst>
      <p:ext uri="{BB962C8B-B14F-4D97-AF65-F5344CB8AC3E}">
        <p14:creationId xmlns:p14="http://schemas.microsoft.com/office/powerpoint/2010/main" val="13262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546693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</a:rPr>
              <a:t>¿</a:t>
            </a:r>
            <a:r>
              <a:rPr lang="es-CO" sz="2400" b="1" dirty="0" smtClean="0">
                <a:solidFill>
                  <a:srgbClr val="FF0000"/>
                </a:solidFill>
              </a:rPr>
              <a:t>COMO SE PUEDE DAR LA CONTAMINACIÓN EN LAS ÁREAS HOSPITALARIAS? 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1979712" y="1628800"/>
            <a:ext cx="4608512" cy="172819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P</a:t>
            </a:r>
            <a:r>
              <a:rPr lang="es-CO" sz="2000" dirty="0" smtClean="0">
                <a:solidFill>
                  <a:schemeClr val="tx2"/>
                </a:solidFill>
              </a:rPr>
              <a:t>ese </a:t>
            </a:r>
            <a:r>
              <a:rPr lang="es-CO" sz="2000" dirty="0">
                <a:solidFill>
                  <a:schemeClr val="tx2"/>
                </a:solidFill>
              </a:rPr>
              <a:t>a todas estas funciones beneficiosas, puede producir efectos que no desearíamos bajo ningún concepto, efectos </a:t>
            </a:r>
            <a:r>
              <a:rPr lang="es-CO" sz="2000" dirty="0" smtClean="0">
                <a:solidFill>
                  <a:schemeClr val="tx2"/>
                </a:solidFill>
              </a:rPr>
              <a:t>indeseables……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23728" y="3851206"/>
            <a:ext cx="4522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 smtClean="0">
                <a:solidFill>
                  <a:srgbClr val="FF0000"/>
                </a:solidFill>
              </a:rPr>
              <a:t>Esto es lo que conocemos como…. </a:t>
            </a:r>
            <a:endParaRPr lang="es-CO" sz="2400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317513" y="5089830"/>
            <a:ext cx="4305983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2"/>
                </a:solidFill>
              </a:rPr>
              <a:t>Contaminación </a:t>
            </a:r>
            <a:r>
              <a:rPr lang="es-CO" sz="2400" dirty="0">
                <a:solidFill>
                  <a:schemeClr val="tx2"/>
                </a:solidFill>
              </a:rPr>
              <a:t>hospitalaria.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4198195" y="4312871"/>
            <a:ext cx="186536" cy="628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218576" y="6337919"/>
            <a:ext cx="8562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FUENTE: https</a:t>
            </a:r>
            <a:r>
              <a:rPr lang="es-CO" sz="1050" b="1" i="1" dirty="0">
                <a:solidFill>
                  <a:schemeClr val="tx2"/>
                </a:solidFill>
              </a:rPr>
              <a:t>://contaminacionambiental.net/contaminacion-hospitalaria/</a:t>
            </a:r>
          </a:p>
        </p:txBody>
      </p:sp>
    </p:spTree>
    <p:extLst>
      <p:ext uri="{BB962C8B-B14F-4D97-AF65-F5344CB8AC3E}">
        <p14:creationId xmlns:p14="http://schemas.microsoft.com/office/powerpoint/2010/main" val="23220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620687"/>
            <a:ext cx="4478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CONTAMINACIÓN HOSPITALARIA.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744444" y="1412776"/>
            <a:ext cx="4285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Puedes ser de producida…..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93765" y="2636912"/>
            <a:ext cx="302433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2"/>
                </a:solidFill>
              </a:rPr>
              <a:t>A </a:t>
            </a:r>
            <a:r>
              <a:rPr lang="es-CO" sz="2400" b="1" dirty="0">
                <a:solidFill>
                  <a:schemeClr val="tx2"/>
                </a:solidFill>
              </a:rPr>
              <a:t>nivel </a:t>
            </a:r>
            <a:r>
              <a:rPr lang="es-CO" sz="2400" b="1" dirty="0" smtClean="0">
                <a:solidFill>
                  <a:schemeClr val="tx2"/>
                </a:solidFill>
              </a:rPr>
              <a:t>interno</a:t>
            </a:r>
            <a:endParaRPr lang="es-CO" sz="2400" b="1" dirty="0">
              <a:solidFill>
                <a:schemeClr val="tx2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162038" y="2559757"/>
            <a:ext cx="302433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2"/>
                </a:solidFill>
              </a:rPr>
              <a:t>A nivel externo</a:t>
            </a:r>
            <a:endParaRPr lang="es-CO" sz="2400" b="1" dirty="0">
              <a:solidFill>
                <a:schemeClr val="tx2"/>
              </a:solidFill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683568" y="4365104"/>
            <a:ext cx="2834533" cy="93610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FF0000"/>
                </a:solidFill>
              </a:rPr>
              <a:t>Sobre los trabajadores o pacientes</a:t>
            </a:r>
          </a:p>
        </p:txBody>
      </p:sp>
      <p:sp>
        <p:nvSpPr>
          <p:cNvPr id="9" name="8 Redondear rectángulo de esquina diagonal"/>
          <p:cNvSpPr/>
          <p:nvPr/>
        </p:nvSpPr>
        <p:spPr>
          <a:xfrm>
            <a:off x="5219455" y="4365104"/>
            <a:ext cx="2834533" cy="93610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rgbClr val="FF0000"/>
                </a:solidFill>
              </a:rPr>
              <a:t>Sobre </a:t>
            </a:r>
            <a:r>
              <a:rPr lang="es-CO" sz="2000" dirty="0">
                <a:solidFill>
                  <a:srgbClr val="FF0000"/>
                </a:solidFill>
              </a:rPr>
              <a:t>el medio ambiente en </a:t>
            </a:r>
            <a:r>
              <a:rPr lang="es-CO" sz="2000" dirty="0" smtClean="0">
                <a:solidFill>
                  <a:srgbClr val="FF0000"/>
                </a:solidFill>
              </a:rPr>
              <a:t>general</a:t>
            </a:r>
            <a:endParaRPr lang="es-CO" sz="2000" dirty="0">
              <a:solidFill>
                <a:srgbClr val="FF0000"/>
              </a:solidFill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1956818" y="3573016"/>
            <a:ext cx="23891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Flecha abajo"/>
          <p:cNvSpPr/>
          <p:nvPr/>
        </p:nvSpPr>
        <p:spPr>
          <a:xfrm>
            <a:off x="6554747" y="3573016"/>
            <a:ext cx="23891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218576" y="6337919"/>
            <a:ext cx="8562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FUENTE: https</a:t>
            </a:r>
            <a:r>
              <a:rPr lang="es-CO" sz="1050" b="1" i="1" dirty="0">
                <a:solidFill>
                  <a:schemeClr val="tx2"/>
                </a:solidFill>
              </a:rPr>
              <a:t>://contaminacionambiental.net/contaminacion-hospitalaria/</a:t>
            </a:r>
          </a:p>
        </p:txBody>
      </p:sp>
    </p:spTree>
    <p:extLst>
      <p:ext uri="{BB962C8B-B14F-4D97-AF65-F5344CB8AC3E}">
        <p14:creationId xmlns:p14="http://schemas.microsoft.com/office/powerpoint/2010/main" val="23220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lecha abajo"/>
          <p:cNvSpPr/>
          <p:nvPr/>
        </p:nvSpPr>
        <p:spPr>
          <a:xfrm rot="2196543">
            <a:off x="5200673" y="2679782"/>
            <a:ext cx="517969" cy="2220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Flecha abajo"/>
          <p:cNvSpPr/>
          <p:nvPr/>
        </p:nvSpPr>
        <p:spPr>
          <a:xfrm rot="18986784">
            <a:off x="3177578" y="2910612"/>
            <a:ext cx="517969" cy="2220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899592" y="617919"/>
            <a:ext cx="6359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RIESGOS DE LA CONTAMINACIÓN HOSPITALARIA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98479" y="1215718"/>
            <a:ext cx="5942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</a:rPr>
              <a:t>Se pueden clasificar estos riesgos </a:t>
            </a:r>
            <a:r>
              <a:rPr lang="es-CO" sz="2800" b="1" dirty="0" smtClean="0">
                <a:solidFill>
                  <a:srgbClr val="FF0000"/>
                </a:solidFill>
              </a:rPr>
              <a:t>en…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1403648" y="2141240"/>
            <a:ext cx="2160240" cy="1295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2"/>
                </a:solidFill>
              </a:rPr>
              <a:t>Biológicos</a:t>
            </a:r>
            <a:endParaRPr lang="es-CO" sz="2400" b="1" dirty="0">
              <a:solidFill>
                <a:schemeClr val="tx2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5076057" y="2117652"/>
            <a:ext cx="2183482" cy="1253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2"/>
                </a:solidFill>
              </a:rPr>
              <a:t>F</a:t>
            </a:r>
            <a:r>
              <a:rPr lang="es-CO" sz="2400" b="1" dirty="0" smtClean="0">
                <a:solidFill>
                  <a:schemeClr val="tx2"/>
                </a:solidFill>
              </a:rPr>
              <a:t>ísicos</a:t>
            </a:r>
            <a:endParaRPr lang="es-CO" sz="2400" b="1" dirty="0">
              <a:solidFill>
                <a:schemeClr val="tx2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472457" y="4149080"/>
            <a:ext cx="2068808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2"/>
                </a:solidFill>
              </a:rPr>
              <a:t>Químicos </a:t>
            </a:r>
            <a:endParaRPr lang="es-CO" sz="2400" b="1" dirty="0">
              <a:solidFill>
                <a:schemeClr val="tx2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8576" y="6337919"/>
            <a:ext cx="8562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FUENTE: https</a:t>
            </a:r>
            <a:r>
              <a:rPr lang="es-CO" sz="1050" b="1" i="1" dirty="0">
                <a:solidFill>
                  <a:schemeClr val="tx2"/>
                </a:solidFill>
              </a:rPr>
              <a:t>://contaminacionambiental.net/contaminacion-hospitalaria/</a:t>
            </a:r>
          </a:p>
        </p:txBody>
      </p:sp>
    </p:spTree>
    <p:extLst>
      <p:ext uri="{BB962C8B-B14F-4D97-AF65-F5344CB8AC3E}">
        <p14:creationId xmlns:p14="http://schemas.microsoft.com/office/powerpoint/2010/main" val="23220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617919"/>
            <a:ext cx="6359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RIESGOS DE LA CONTAMINACIÓN HOSPITALARIA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95536" y="2196270"/>
            <a:ext cx="223224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rgbClr val="FF0000"/>
                </a:solidFill>
              </a:rPr>
              <a:t>Riesgos Físicos</a:t>
            </a: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3923928" y="1620206"/>
            <a:ext cx="3672408" cy="172819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2"/>
                </a:solidFill>
              </a:rPr>
              <a:t>D</a:t>
            </a:r>
            <a:r>
              <a:rPr lang="es-CO" sz="2400" dirty="0" smtClean="0">
                <a:solidFill>
                  <a:schemeClr val="tx2"/>
                </a:solidFill>
              </a:rPr>
              <a:t>erivados </a:t>
            </a:r>
            <a:r>
              <a:rPr lang="es-CO" sz="2400" dirty="0">
                <a:solidFill>
                  <a:schemeClr val="tx2"/>
                </a:solidFill>
              </a:rPr>
              <a:t>de radiaciones ionizantes, descargas eléctricas, cortes, caídas…</a:t>
            </a:r>
          </a:p>
        </p:txBody>
      </p:sp>
      <p:sp>
        <p:nvSpPr>
          <p:cNvPr id="6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1" name="Picture 7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4" y="4289734"/>
            <a:ext cx="2362572" cy="195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31" y="4075640"/>
            <a:ext cx="3217942" cy="180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521731" y="3535124"/>
            <a:ext cx="8562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FUENTE: https</a:t>
            </a:r>
            <a:r>
              <a:rPr lang="es-CO" sz="1050" b="1" i="1" dirty="0">
                <a:solidFill>
                  <a:schemeClr val="tx2"/>
                </a:solidFill>
              </a:rPr>
              <a:t>://contaminacionambiental.net/contaminacion-hospitalaria/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748" y="6342236"/>
            <a:ext cx="9252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://proyectopuente.com.mx/wp-content/themes/pp/timthumb.php?src=https://</a:t>
            </a:r>
            <a:r>
              <a:rPr lang="es-CO" sz="1000" b="1" i="1" dirty="0" smtClean="0">
                <a:solidFill>
                  <a:schemeClr val="tx2"/>
                </a:solidFill>
              </a:rPr>
              <a:t>proyectopuente.com.mx/wp-content/uploads/2017/08/descarga-elctrica</a:t>
            </a:r>
            <a:endParaRPr lang="es-CO" sz="1000" b="1" i="1" dirty="0">
              <a:solidFill>
                <a:schemeClr val="tx2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2771800" y="2304407"/>
            <a:ext cx="938167" cy="359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3315369" y="5884838"/>
            <a:ext cx="582863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50" b="1" i="1" dirty="0">
                <a:solidFill>
                  <a:schemeClr val="tx2"/>
                </a:solidFill>
              </a:rPr>
              <a:t>://thisisagoodsign.files.wordpress.com/2016/09/ionizing-radiation-symbol-600x600.png?w=788</a:t>
            </a:r>
          </a:p>
        </p:txBody>
      </p:sp>
    </p:spTree>
    <p:extLst>
      <p:ext uri="{BB962C8B-B14F-4D97-AF65-F5344CB8AC3E}">
        <p14:creationId xmlns:p14="http://schemas.microsoft.com/office/powerpoint/2010/main" val="23220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096343" cy="30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99592" y="617919"/>
            <a:ext cx="6359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RIESGOS DE LA CONTAMINACIÓN HOSPITALARIA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95536" y="2484302"/>
            <a:ext cx="252028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rgbClr val="FF0000"/>
                </a:solidFill>
              </a:rPr>
              <a:t>Riesgos Químicos</a:t>
            </a:r>
            <a:endParaRPr lang="es-CO" sz="2400" dirty="0">
              <a:solidFill>
                <a:srgbClr val="FF0000"/>
              </a:solidFill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4079565" y="1721883"/>
            <a:ext cx="4380867" cy="216024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D</a:t>
            </a:r>
            <a:r>
              <a:rPr lang="es-CO" sz="2000" dirty="0" smtClean="0">
                <a:solidFill>
                  <a:schemeClr val="tx2"/>
                </a:solidFill>
              </a:rPr>
              <a:t>erivados </a:t>
            </a:r>
            <a:r>
              <a:rPr lang="es-CO" sz="2000" dirty="0">
                <a:solidFill>
                  <a:schemeClr val="tx2"/>
                </a:solidFill>
              </a:rPr>
              <a:t>por el formol, oxido de etileno, gases anestésicos, y muchos productos mas que pueden </a:t>
            </a:r>
            <a:r>
              <a:rPr lang="es-CO" sz="2000" dirty="0" smtClean="0">
                <a:solidFill>
                  <a:schemeClr val="tx2"/>
                </a:solidFill>
              </a:rPr>
              <a:t>producir </a:t>
            </a:r>
            <a:r>
              <a:rPr lang="es-CO" sz="2000" dirty="0">
                <a:solidFill>
                  <a:schemeClr val="tx2"/>
                </a:solidFill>
              </a:rPr>
              <a:t>riesgos para nuestra salud.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046982" y="4005064"/>
            <a:ext cx="76212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FUENTE: https</a:t>
            </a:r>
            <a:r>
              <a:rPr lang="es-CO" sz="1050" b="1" i="1" dirty="0">
                <a:solidFill>
                  <a:schemeClr val="tx2"/>
                </a:solidFill>
              </a:rPr>
              <a:t>://contaminacionambiental.net/contaminacion-hospitalaria/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6613" y="6449023"/>
            <a:ext cx="87129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IMAGEN https</a:t>
            </a:r>
            <a:r>
              <a:rPr lang="es-CO" sz="1050" b="1" i="1" dirty="0">
                <a:solidFill>
                  <a:schemeClr val="tx2"/>
                </a:solidFill>
              </a:rPr>
              <a:t>://thumbs.dreamstime.com/b/vector-illustration-cartoon-scientist-29889031.jpg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3011287" y="2664196"/>
            <a:ext cx="938167" cy="359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20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617919"/>
            <a:ext cx="6359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RIESGOS DE LA CONTAMINACIÓN HOSPITALARIA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39552" y="2412738"/>
            <a:ext cx="2520280" cy="8627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Riesgos Biológicos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4572000" y="1844824"/>
            <a:ext cx="4032448" cy="216024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T</a:t>
            </a:r>
            <a:r>
              <a:rPr lang="es-CO" sz="2000" dirty="0" smtClean="0">
                <a:solidFill>
                  <a:schemeClr val="tx2"/>
                </a:solidFill>
              </a:rPr>
              <a:t>odas </a:t>
            </a:r>
            <a:r>
              <a:rPr lang="es-CO" sz="2000" dirty="0">
                <a:solidFill>
                  <a:schemeClr val="tx2"/>
                </a:solidFill>
              </a:rPr>
              <a:t>las infecciones que </a:t>
            </a:r>
            <a:r>
              <a:rPr lang="es-CO" sz="2000" dirty="0" smtClean="0">
                <a:solidFill>
                  <a:schemeClr val="tx2"/>
                </a:solidFill>
              </a:rPr>
              <a:t>podemos adquirir </a:t>
            </a:r>
            <a:r>
              <a:rPr lang="es-CO" sz="2000" dirty="0">
                <a:solidFill>
                  <a:schemeClr val="tx2"/>
                </a:solidFill>
              </a:rPr>
              <a:t>dentro </a:t>
            </a:r>
            <a:r>
              <a:rPr lang="es-CO" sz="2000" dirty="0" smtClean="0">
                <a:solidFill>
                  <a:schemeClr val="tx2"/>
                </a:solidFill>
              </a:rPr>
              <a:t>del área hospitalaria, </a:t>
            </a:r>
            <a:r>
              <a:rPr lang="es-CO" sz="2000" dirty="0">
                <a:solidFill>
                  <a:schemeClr val="tx2"/>
                </a:solidFill>
              </a:rPr>
              <a:t>como pueden ser infecciones nosocomiales, hepatitis B, </a:t>
            </a:r>
            <a:r>
              <a:rPr lang="es-CO" sz="2000" dirty="0" smtClean="0">
                <a:solidFill>
                  <a:schemeClr val="tx2"/>
                </a:solidFill>
              </a:rPr>
              <a:t>tuberculosis…..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442432" y="2664195"/>
            <a:ext cx="938167" cy="359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3938333" y="4132022"/>
            <a:ext cx="76212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FUENTE: https</a:t>
            </a:r>
            <a:r>
              <a:rPr lang="es-CO" sz="1050" b="1" i="1" dirty="0">
                <a:solidFill>
                  <a:schemeClr val="tx2"/>
                </a:solidFill>
              </a:rPr>
              <a:t>://contaminacionambiental.net/contaminacion-hospitalaria/</a:t>
            </a:r>
          </a:p>
        </p:txBody>
      </p:sp>
      <p:pic>
        <p:nvPicPr>
          <p:cNvPr id="3074" name="Picture 2" descr="Resultado de imagen para simbolo de riesgos biológicos en hospit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2" y="4005064"/>
            <a:ext cx="2722711" cy="242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42320" y="6304955"/>
            <a:ext cx="71179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://4.bp.blogspot.com/-JEImJSFCqZ0/SQ-RzqCNYgI/AAAAAAAAAPY/DRvnXKZwGow/s1600/logo+bioseguridad.jpg</a:t>
            </a:r>
          </a:p>
        </p:txBody>
      </p:sp>
    </p:spTree>
    <p:extLst>
      <p:ext uri="{BB962C8B-B14F-4D97-AF65-F5344CB8AC3E}">
        <p14:creationId xmlns:p14="http://schemas.microsoft.com/office/powerpoint/2010/main" val="23220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840</Words>
  <Application>Microsoft Office PowerPoint</Application>
  <PresentationFormat>Presentación en pantalla (4:3)</PresentationFormat>
  <Paragraphs>156</Paragraphs>
  <Slides>25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MICROORGANISMOS</vt:lpstr>
      <vt:lpstr>MICROORGANISMOS</vt:lpstr>
      <vt:lpstr>MICROORGANISMOS</vt:lpstr>
      <vt:lpstr>MICROORGANISMOS</vt:lpstr>
      <vt:lpstr>MICROORGANISMOS</vt:lpstr>
      <vt:lpstr>MICROORGANISMOS</vt:lpstr>
      <vt:lpstr>MICROORGANISMOS</vt:lpstr>
      <vt:lpstr>Presentación de PowerPoint</vt:lpstr>
      <vt:lpstr>MICROORGANISMOS</vt:lpstr>
      <vt:lpstr>MICROORGANISMOS</vt:lpstr>
      <vt:lpstr>MICROORGANISMOS</vt:lpstr>
      <vt:lpstr>MICROORGANISMOS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Leidy</dc:creator>
  <cp:lastModifiedBy>Prosanear</cp:lastModifiedBy>
  <cp:revision>104</cp:revision>
  <dcterms:created xsi:type="dcterms:W3CDTF">2013-09-13T18:49:01Z</dcterms:created>
  <dcterms:modified xsi:type="dcterms:W3CDTF">2018-01-22T14:53:28Z</dcterms:modified>
</cp:coreProperties>
</file>