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07" r:id="rId3"/>
    <p:sldId id="296" r:id="rId4"/>
    <p:sldId id="298" r:id="rId5"/>
    <p:sldId id="299" r:id="rId6"/>
    <p:sldId id="303" r:id="rId7"/>
    <p:sldId id="304" r:id="rId8"/>
    <p:sldId id="305" r:id="rId9"/>
    <p:sldId id="306" r:id="rId10"/>
    <p:sldId id="288" r:id="rId11"/>
    <p:sldId id="289" r:id="rId1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E5D974-7E12-43A9-A4C0-CCFC2367B988}" type="datetimeFigureOut">
              <a:rPr lang="es-CO" smtClean="0"/>
              <a:t>11/08/2017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77266-F27C-431E-929D-26383F59F5B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3066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77266-F27C-431E-929D-26383F59F5B0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22941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77266-F27C-431E-929D-26383F59F5B0}" type="slidenum">
              <a:rPr lang="es-CO" smtClean="0">
                <a:solidFill>
                  <a:prstClr val="black"/>
                </a:solidFill>
              </a:rPr>
              <a:pPr/>
              <a:t>2</a:t>
            </a:fld>
            <a:endParaRPr lang="es-C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941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  <p:sp>
        <p:nvSpPr>
          <p:cNvPr id="6246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fld id="{6B6515F3-722B-4C0A-875A-FB88643BE8FF}" type="slidenum">
              <a:rPr lang="es-ES_tradnl" sz="1200" smtClean="0">
                <a:solidFill>
                  <a:srgbClr val="000000"/>
                </a:solidFill>
                <a:latin typeface="Times New Roman" pitchFamily="18" charset="0"/>
              </a:rPr>
              <a:pPr/>
              <a:t>4</a:t>
            </a:fld>
            <a:endParaRPr lang="es-ES_tradnl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  <p:sp>
        <p:nvSpPr>
          <p:cNvPr id="6554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fld id="{E955097B-5092-4550-8E94-A8CD908B2087}" type="slidenum">
              <a:rPr lang="es-ES_tradnl" sz="1200" smtClean="0">
                <a:solidFill>
                  <a:srgbClr val="000000"/>
                </a:solidFill>
                <a:latin typeface="Times New Roman" pitchFamily="18" charset="0"/>
              </a:rPr>
              <a:pPr/>
              <a:t>5</a:t>
            </a:fld>
            <a:endParaRPr lang="es-ES_tradnl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CE8663F-28F9-4673-83CE-BBFA3FC3DFFA}" type="slidenum">
              <a:rPr lang="es-ES">
                <a:solidFill>
                  <a:prstClr val="black"/>
                </a:solidFill>
              </a:rPr>
              <a:pPr/>
              <a:t>6</a:t>
            </a:fld>
            <a:endParaRPr lang="es-E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CE8663F-28F9-4673-83CE-BBFA3FC3DFFA}" type="slidenum">
              <a:rPr lang="es-ES">
                <a:solidFill>
                  <a:prstClr val="black"/>
                </a:solidFill>
              </a:rPr>
              <a:pPr/>
              <a:t>7</a:t>
            </a:fld>
            <a:endParaRPr lang="es-E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CE8663F-28F9-4673-83CE-BBFA3FC3DFFA}" type="slidenum">
              <a:rPr lang="es-ES">
                <a:solidFill>
                  <a:prstClr val="black"/>
                </a:solidFill>
              </a:rPr>
              <a:pPr/>
              <a:t>8</a:t>
            </a:fld>
            <a:endParaRPr lang="es-E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CE8663F-28F9-4673-83CE-BBFA3FC3DFFA}" type="slidenum">
              <a:rPr lang="es-ES">
                <a:solidFill>
                  <a:prstClr val="black"/>
                </a:solidFill>
              </a:rPr>
              <a:pPr/>
              <a:t>9</a:t>
            </a:fld>
            <a:endParaRPr lang="es-E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3DD2-6001-4CDF-96E2-4E9090F0C638}" type="datetimeFigureOut">
              <a:rPr lang="es-CO" smtClean="0"/>
              <a:t>11/08/2017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F0A9-9B1A-4814-ABAB-66001AC52A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6687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3DD2-6001-4CDF-96E2-4E9090F0C638}" type="datetimeFigureOut">
              <a:rPr lang="es-CO" smtClean="0"/>
              <a:t>11/08/2017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F0A9-9B1A-4814-ABAB-66001AC52A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1481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3DD2-6001-4CDF-96E2-4E9090F0C638}" type="datetimeFigureOut">
              <a:rPr lang="es-CO" smtClean="0"/>
              <a:t>11/08/2017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F0A9-9B1A-4814-ABAB-66001AC52A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91370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3DD2-6001-4CDF-96E2-4E9090F0C638}" type="datetimeFigureOut">
              <a:rPr lang="es-CO" smtClean="0"/>
              <a:t>11/08/2017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F0A9-9B1A-4814-ABAB-66001AC52A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2578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3DD2-6001-4CDF-96E2-4E9090F0C638}" type="datetimeFigureOut">
              <a:rPr lang="es-CO" smtClean="0"/>
              <a:t>11/08/2017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F0A9-9B1A-4814-ABAB-66001AC52A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48172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3DD2-6001-4CDF-96E2-4E9090F0C638}" type="datetimeFigureOut">
              <a:rPr lang="es-CO" smtClean="0"/>
              <a:t>11/08/2017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F0A9-9B1A-4814-ABAB-66001AC52A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582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3DD2-6001-4CDF-96E2-4E9090F0C638}" type="datetimeFigureOut">
              <a:rPr lang="es-CO" smtClean="0"/>
              <a:t>11/08/2017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F0A9-9B1A-4814-ABAB-66001AC52A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59152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3DD2-6001-4CDF-96E2-4E9090F0C638}" type="datetimeFigureOut">
              <a:rPr lang="es-CO" smtClean="0"/>
              <a:t>11/08/2017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F0A9-9B1A-4814-ABAB-66001AC52A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63301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3DD2-6001-4CDF-96E2-4E9090F0C638}" type="datetimeFigureOut">
              <a:rPr lang="es-CO" smtClean="0"/>
              <a:t>11/08/2017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F0A9-9B1A-4814-ABAB-66001AC52A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9559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3DD2-6001-4CDF-96E2-4E9090F0C638}" type="datetimeFigureOut">
              <a:rPr lang="es-CO" smtClean="0"/>
              <a:t>11/08/2017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F0A9-9B1A-4814-ABAB-66001AC52A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68610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3DD2-6001-4CDF-96E2-4E9090F0C638}" type="datetimeFigureOut">
              <a:rPr lang="es-CO" smtClean="0"/>
              <a:t>11/08/2017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F0A9-9B1A-4814-ABAB-66001AC52A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0361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83DD2-6001-4CDF-96E2-4E9090F0C638}" type="datetimeFigureOut">
              <a:rPr lang="es-CO" smtClean="0"/>
              <a:t>11/08/2017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8F0A9-9B1A-4814-ABAB-66001AC52A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44356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971600" y="1916832"/>
            <a:ext cx="720725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>
              <a:tabLst>
                <a:tab pos="2806700" algn="ctr"/>
                <a:tab pos="5611813" algn="r"/>
              </a:tabLst>
            </a:pPr>
            <a:r>
              <a:rPr lang="es-ES" sz="3200" b="1" dirty="0">
                <a:latin typeface="Verdana" pitchFamily="34" charset="0"/>
                <a:cs typeface="Times New Roman" pitchFamily="18" charset="0"/>
              </a:rPr>
              <a:t>Programas Preventivos en Saneamiento y Riesgos del Consumo</a:t>
            </a:r>
            <a:endParaRPr lang="es-ES" sz="3200" dirty="0">
              <a:latin typeface="Verdana" pitchFamily="34" charset="0"/>
            </a:endParaRPr>
          </a:p>
          <a:p>
            <a:pPr eaLnBrk="0" hangingPunct="0">
              <a:tabLst>
                <a:tab pos="2806700" algn="ctr"/>
                <a:tab pos="5611813" algn="r"/>
              </a:tabLst>
            </a:pPr>
            <a:endParaRPr lang="es-ES" sz="3200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12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485800"/>
            <a:ext cx="8229600" cy="1143000"/>
          </a:xfrm>
        </p:spPr>
        <p:txBody>
          <a:bodyPr>
            <a:normAutofit/>
          </a:bodyPr>
          <a:lstStyle/>
          <a:p>
            <a:r>
              <a:rPr lang="es-CO" sz="3600" b="1" dirty="0" smtClean="0">
                <a:solidFill>
                  <a:srgbClr val="FF0000"/>
                </a:solidFill>
                <a:latin typeface="+mn-lt"/>
              </a:rPr>
              <a:t>RECOMENDACIONES</a:t>
            </a:r>
            <a:endParaRPr lang="es-CO" sz="3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O" dirty="0" smtClean="0">
                <a:solidFill>
                  <a:schemeClr val="tx2"/>
                </a:solidFill>
              </a:rPr>
              <a:t>1. Estar a gusto con lo que hago. </a:t>
            </a:r>
          </a:p>
          <a:p>
            <a:pPr marL="0" indent="0" algn="just">
              <a:buNone/>
            </a:pPr>
            <a:r>
              <a:rPr lang="es-CO" dirty="0" smtClean="0">
                <a:solidFill>
                  <a:schemeClr val="tx2"/>
                </a:solidFill>
              </a:rPr>
              <a:t>2. ¿Tengo la vocación?</a:t>
            </a:r>
          </a:p>
          <a:p>
            <a:pPr marL="0" indent="0" algn="just">
              <a:buNone/>
            </a:pPr>
            <a:r>
              <a:rPr lang="es-CO" dirty="0">
                <a:solidFill>
                  <a:schemeClr val="tx2"/>
                </a:solidFill>
              </a:rPr>
              <a:t>3</a:t>
            </a:r>
            <a:r>
              <a:rPr lang="es-CO" dirty="0" smtClean="0">
                <a:solidFill>
                  <a:schemeClr val="tx2"/>
                </a:solidFill>
              </a:rPr>
              <a:t>. Reconocer la autoridad.</a:t>
            </a:r>
          </a:p>
          <a:p>
            <a:pPr marL="0" indent="0" algn="just">
              <a:buNone/>
            </a:pPr>
            <a:r>
              <a:rPr lang="es-CO" dirty="0" smtClean="0">
                <a:solidFill>
                  <a:schemeClr val="tx2"/>
                </a:solidFill>
              </a:rPr>
              <a:t>4. Respetar el conducto regular.</a:t>
            </a:r>
          </a:p>
          <a:p>
            <a:pPr marL="0" indent="0" algn="just">
              <a:buNone/>
            </a:pPr>
            <a:r>
              <a:rPr lang="es-CO" dirty="0" smtClean="0">
                <a:solidFill>
                  <a:schemeClr val="tx2"/>
                </a:solidFill>
              </a:rPr>
              <a:t>5. Ser conscientes de la importancia de nuestro trabajo – </a:t>
            </a:r>
            <a:r>
              <a:rPr lang="es-CO" dirty="0">
                <a:solidFill>
                  <a:schemeClr val="tx2"/>
                </a:solidFill>
              </a:rPr>
              <a:t>P</a:t>
            </a:r>
            <a:r>
              <a:rPr lang="es-CO" dirty="0" smtClean="0">
                <a:solidFill>
                  <a:schemeClr val="tx2"/>
                </a:solidFill>
              </a:rPr>
              <a:t>rimer momento de verdad  </a:t>
            </a:r>
          </a:p>
          <a:p>
            <a:pPr marL="0" indent="0" algn="just">
              <a:buNone/>
            </a:pPr>
            <a:r>
              <a:rPr lang="es-CO" dirty="0" smtClean="0">
                <a:solidFill>
                  <a:schemeClr val="tx2"/>
                </a:solidFill>
              </a:rPr>
              <a:t>(Saludo, amabilidad).</a:t>
            </a:r>
          </a:p>
          <a:p>
            <a:pPr marL="0" indent="0" algn="just">
              <a:buNone/>
            </a:pPr>
            <a:endParaRPr lang="es-CO" dirty="0" smtClean="0">
              <a:solidFill>
                <a:schemeClr val="tx2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95536" y="6237312"/>
            <a:ext cx="7200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400" b="1" i="1" dirty="0" smtClean="0">
                <a:solidFill>
                  <a:schemeClr val="tx2"/>
                </a:solidFill>
              </a:rPr>
              <a:t>FUENTE: Politécnico Prosanear</a:t>
            </a:r>
            <a:endParaRPr lang="es-CO" sz="1400" b="1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5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>
            <a:normAutofit/>
          </a:bodyPr>
          <a:lstStyle/>
          <a:p>
            <a:r>
              <a:rPr lang="es-CO" sz="3600" b="1" dirty="0" smtClean="0">
                <a:solidFill>
                  <a:srgbClr val="FF0000"/>
                </a:solidFill>
              </a:rPr>
              <a:t>RECOMENDACIONES	</a:t>
            </a:r>
            <a:endParaRPr lang="es-CO" sz="3600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600200"/>
            <a:ext cx="8424936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CO" dirty="0" smtClean="0">
                <a:solidFill>
                  <a:schemeClr val="tx2"/>
                </a:solidFill>
              </a:rPr>
              <a:t>7  Reconocer a lo que nos tenemos que enfrentar (Hoteles, oficinas, casas, hospitales, edificios)</a:t>
            </a:r>
          </a:p>
          <a:p>
            <a:pPr marL="0" indent="0" algn="just">
              <a:buNone/>
            </a:pPr>
            <a:r>
              <a:rPr lang="es-CO" dirty="0" smtClean="0">
                <a:solidFill>
                  <a:schemeClr val="tx2"/>
                </a:solidFill>
              </a:rPr>
              <a:t>8. Ser prudentes (Veo y oigo)</a:t>
            </a:r>
          </a:p>
          <a:p>
            <a:pPr marL="0" indent="0" algn="just">
              <a:buNone/>
            </a:pPr>
            <a:r>
              <a:rPr lang="es-CO" dirty="0" smtClean="0">
                <a:solidFill>
                  <a:schemeClr val="tx2"/>
                </a:solidFill>
              </a:rPr>
              <a:t>9. Saber controlar las emociones</a:t>
            </a:r>
          </a:p>
          <a:p>
            <a:pPr lvl="1" algn="just"/>
            <a:r>
              <a:rPr lang="es-CO" dirty="0" smtClean="0">
                <a:solidFill>
                  <a:schemeClr val="tx2"/>
                </a:solidFill>
              </a:rPr>
              <a:t>Cuando trapeo y me pisan</a:t>
            </a:r>
          </a:p>
          <a:p>
            <a:pPr lvl="1" algn="just"/>
            <a:r>
              <a:rPr lang="es-CO" dirty="0" smtClean="0">
                <a:solidFill>
                  <a:schemeClr val="tx2"/>
                </a:solidFill>
              </a:rPr>
              <a:t>Cuando me encuentro en situaciones de dolor.</a:t>
            </a:r>
          </a:p>
          <a:p>
            <a:pPr marL="457200" lvl="1" indent="0" algn="just">
              <a:buNone/>
            </a:pPr>
            <a:endParaRPr lang="es-CO" dirty="0" smtClean="0">
              <a:solidFill>
                <a:schemeClr val="tx2"/>
              </a:solidFill>
            </a:endParaRPr>
          </a:p>
          <a:p>
            <a:pPr marL="457200" lvl="1" indent="0" algn="just">
              <a:buNone/>
            </a:pPr>
            <a:endParaRPr lang="es-CO" dirty="0">
              <a:solidFill>
                <a:schemeClr val="tx2"/>
              </a:solidFill>
            </a:endParaRPr>
          </a:p>
          <a:p>
            <a:pPr marL="457200" lvl="1" indent="0" algn="just">
              <a:buNone/>
            </a:pPr>
            <a:r>
              <a:rPr lang="es-CO" b="1" dirty="0" smtClean="0">
                <a:solidFill>
                  <a:schemeClr val="tx2"/>
                </a:solidFill>
              </a:rPr>
              <a:t>    Tu trabajo repercute en la SALUD PÚBLICA</a:t>
            </a:r>
            <a:endParaRPr lang="es-CO" b="1" dirty="0">
              <a:solidFill>
                <a:schemeClr val="tx2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95536" y="6237312"/>
            <a:ext cx="7200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400" b="1" i="1" dirty="0" smtClean="0">
                <a:solidFill>
                  <a:schemeClr val="tx2"/>
                </a:solidFill>
              </a:rPr>
              <a:t>FUENTE: Politécnico Prosanear</a:t>
            </a:r>
            <a:endParaRPr lang="es-CO" sz="1400" b="1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91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827584" y="1896507"/>
            <a:ext cx="720725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>
              <a:tabLst>
                <a:tab pos="2806700" algn="ctr"/>
                <a:tab pos="5611813" algn="r"/>
              </a:tabLst>
            </a:pPr>
            <a:r>
              <a:rPr lang="es-ES" sz="3600" b="1" i="1" dirty="0" smtClean="0">
                <a:solidFill>
                  <a:srgbClr val="FF0000"/>
                </a:solidFill>
                <a:latin typeface="Verdana" pitchFamily="34" charset="0"/>
                <a:cs typeface="Times New Roman" pitchFamily="18" charset="0"/>
              </a:rPr>
              <a:t>TEMA 1: Clima Laboral y Servicio</a:t>
            </a:r>
            <a:endParaRPr lang="es-ES" sz="3600" b="1" i="1" dirty="0">
              <a:solidFill>
                <a:srgbClr val="FF0000"/>
              </a:solidFill>
              <a:latin typeface="Verdana" pitchFamily="34" charset="0"/>
            </a:endParaRPr>
          </a:p>
          <a:p>
            <a:pPr eaLnBrk="0" hangingPunct="0">
              <a:tabLst>
                <a:tab pos="2806700" algn="ctr"/>
                <a:tab pos="5611813" algn="r"/>
              </a:tabLst>
            </a:pPr>
            <a:endParaRPr lang="es-ES" sz="3600" b="1" i="1" dirty="0">
              <a:solidFill>
                <a:srgbClr val="FF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29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413792"/>
            <a:ext cx="8229600" cy="1143000"/>
          </a:xfrm>
        </p:spPr>
        <p:txBody>
          <a:bodyPr>
            <a:normAutofit/>
          </a:bodyPr>
          <a:lstStyle/>
          <a:p>
            <a:r>
              <a:rPr lang="es-CO" sz="3600" b="1" dirty="0" smtClean="0">
                <a:solidFill>
                  <a:srgbClr val="FF0000"/>
                </a:solidFill>
              </a:rPr>
              <a:t>CLIMA ORGANIZACIONAL </a:t>
            </a:r>
            <a:endParaRPr lang="es-CO" sz="3600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s-CO" dirty="0" smtClean="0">
                <a:solidFill>
                  <a:schemeClr val="tx2"/>
                </a:solidFill>
              </a:rPr>
              <a:t>1 ¿Qué es clima laboral?</a:t>
            </a:r>
          </a:p>
          <a:p>
            <a:pPr marL="0" indent="0">
              <a:buNone/>
            </a:pPr>
            <a:r>
              <a:rPr lang="es-CO" dirty="0" smtClean="0">
                <a:solidFill>
                  <a:schemeClr val="tx2"/>
                </a:solidFill>
              </a:rPr>
              <a:t>2 ¿Quiénes intervienen en el clima laboral?</a:t>
            </a:r>
          </a:p>
          <a:p>
            <a:pPr marL="0" indent="0">
              <a:buNone/>
            </a:pPr>
            <a:r>
              <a:rPr lang="es-CO" dirty="0" smtClean="0">
                <a:solidFill>
                  <a:schemeClr val="tx2"/>
                </a:solidFill>
              </a:rPr>
              <a:t>3 ¿Cuál es tu responsabilidad?</a:t>
            </a:r>
          </a:p>
          <a:p>
            <a:pPr marL="0" indent="0">
              <a:buNone/>
            </a:pPr>
            <a:r>
              <a:rPr lang="es-CO" dirty="0" smtClean="0">
                <a:solidFill>
                  <a:schemeClr val="tx2"/>
                </a:solidFill>
              </a:rPr>
              <a:t>4 ¿Qué es trabajo en equipo?</a:t>
            </a:r>
          </a:p>
          <a:p>
            <a:pPr marL="0" indent="0">
              <a:buNone/>
            </a:pPr>
            <a:r>
              <a:rPr lang="es-CO" dirty="0">
                <a:solidFill>
                  <a:schemeClr val="tx2"/>
                </a:solidFill>
              </a:rPr>
              <a:t>5</a:t>
            </a:r>
            <a:r>
              <a:rPr lang="es-CO" dirty="0" smtClean="0">
                <a:solidFill>
                  <a:schemeClr val="tx2"/>
                </a:solidFill>
              </a:rPr>
              <a:t> ¿Cuál es la importancia del trabajo que estás   </a:t>
            </a:r>
          </a:p>
          <a:p>
            <a:pPr marL="0" indent="0">
              <a:buNone/>
            </a:pPr>
            <a:r>
              <a:rPr lang="es-CO" dirty="0">
                <a:solidFill>
                  <a:schemeClr val="tx2"/>
                </a:solidFill>
              </a:rPr>
              <a:t> </a:t>
            </a:r>
            <a:r>
              <a:rPr lang="es-CO" dirty="0" smtClean="0">
                <a:solidFill>
                  <a:schemeClr val="tx2"/>
                </a:solidFill>
              </a:rPr>
              <a:t>    realizando?</a:t>
            </a:r>
            <a:endParaRPr lang="es-CO" dirty="0">
              <a:solidFill>
                <a:schemeClr val="tx2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95536" y="6021288"/>
            <a:ext cx="7200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400" b="1" i="1" dirty="0" smtClean="0">
                <a:solidFill>
                  <a:schemeClr val="tx2"/>
                </a:solidFill>
              </a:rPr>
              <a:t>FUENTE: Politécnico Prosanear</a:t>
            </a:r>
            <a:endParaRPr lang="es-CO" sz="1400" b="1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48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Rectángulo"/>
          <p:cNvSpPr>
            <a:spLocks noChangeArrowheads="1"/>
          </p:cNvSpPr>
          <p:nvPr/>
        </p:nvSpPr>
        <p:spPr bwMode="auto">
          <a:xfrm>
            <a:off x="611188" y="658813"/>
            <a:ext cx="76327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s-CO" sz="3200" b="1" dirty="0">
                <a:solidFill>
                  <a:srgbClr val="FF0000"/>
                </a:solidFill>
              </a:rPr>
              <a:t>CLIMA ORGANIZACIONAL:</a:t>
            </a:r>
          </a:p>
          <a:p>
            <a:pPr algn="ctr"/>
            <a:endParaRPr lang="es-CO" sz="3200" b="1" dirty="0">
              <a:solidFill>
                <a:srgbClr val="FF0000"/>
              </a:solidFill>
            </a:endParaRPr>
          </a:p>
        </p:txBody>
      </p:sp>
      <p:sp>
        <p:nvSpPr>
          <p:cNvPr id="5123" name="2 Rectángulo"/>
          <p:cNvSpPr>
            <a:spLocks noChangeArrowheads="1"/>
          </p:cNvSpPr>
          <p:nvPr/>
        </p:nvSpPr>
        <p:spPr bwMode="auto">
          <a:xfrm>
            <a:off x="611832" y="1582861"/>
            <a:ext cx="784860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s-CO" sz="3200" dirty="0">
                <a:solidFill>
                  <a:schemeClr val="tx2"/>
                </a:solidFill>
              </a:rPr>
              <a:t>Es la percepción  individual que tienen cada uno de los integrantes acerca de las características o cualidades de su organización. </a:t>
            </a:r>
          </a:p>
        </p:txBody>
      </p:sp>
      <p:pic>
        <p:nvPicPr>
          <p:cNvPr id="1026" name="Picture 2" descr="Resultado de imagen para clima labor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9936" y="3789040"/>
            <a:ext cx="3703952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3383360" y="6220254"/>
            <a:ext cx="576064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050" b="1" i="1" dirty="0" smtClean="0">
                <a:solidFill>
                  <a:schemeClr val="tx2"/>
                </a:solidFill>
              </a:rPr>
              <a:t>IMAGEN: http</a:t>
            </a:r>
            <a:r>
              <a:rPr lang="es-CO" sz="1050" b="1" i="1" dirty="0">
                <a:solidFill>
                  <a:schemeClr val="tx2"/>
                </a:solidFill>
              </a:rPr>
              <a:t>://www.cedered.es/storage/contents/imagenes/mid_clima-laboral-2.jpg</a:t>
            </a:r>
          </a:p>
        </p:txBody>
      </p:sp>
      <p:sp>
        <p:nvSpPr>
          <p:cNvPr id="3" name="2 Rectángulo"/>
          <p:cNvSpPr/>
          <p:nvPr/>
        </p:nvSpPr>
        <p:spPr>
          <a:xfrm>
            <a:off x="755576" y="3632595"/>
            <a:ext cx="391404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200" b="1" i="1" dirty="0" smtClean="0">
                <a:solidFill>
                  <a:schemeClr val="tx2"/>
                </a:solidFill>
              </a:rPr>
              <a:t>FUENTE: Politécnico Prosanear</a:t>
            </a:r>
            <a:endParaRPr lang="es-CO" sz="1200" b="1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903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Rectángulo"/>
          <p:cNvSpPr>
            <a:spLocks noChangeArrowheads="1"/>
          </p:cNvSpPr>
          <p:nvPr/>
        </p:nvSpPr>
        <p:spPr bwMode="auto">
          <a:xfrm>
            <a:off x="684213" y="620688"/>
            <a:ext cx="712787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s-CO" sz="2800" b="1" dirty="0">
                <a:solidFill>
                  <a:srgbClr val="FF0000"/>
                </a:solidFill>
              </a:rPr>
              <a:t>IMPORTANCIA DE CONOCER LA CULTURA ORGANIZACIONAL: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39750" y="1866884"/>
            <a:ext cx="8135938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es-CO" sz="2800" dirty="0">
                <a:solidFill>
                  <a:schemeClr val="tx2"/>
                </a:solidFill>
              </a:rPr>
              <a:t>Detectar problemas dentro de la organización</a:t>
            </a:r>
          </a:p>
          <a:p>
            <a:pPr algn="just">
              <a:defRPr/>
            </a:pPr>
            <a:endParaRPr lang="es-CO" sz="2800" dirty="0">
              <a:solidFill>
                <a:schemeClr val="tx2"/>
              </a:solidFill>
            </a:endParaRP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es-CO" sz="2800" dirty="0">
                <a:solidFill>
                  <a:schemeClr val="tx2"/>
                </a:solidFill>
              </a:rPr>
              <a:t>Integrar al personal bajo los objetivos que persigue la organización (bajo la misión que tiene esa organización</a:t>
            </a:r>
            <a:r>
              <a:rPr lang="es-CO" sz="2800" dirty="0" smtClean="0">
                <a:solidFill>
                  <a:schemeClr val="tx2"/>
                </a:solidFill>
              </a:rPr>
              <a:t>).</a:t>
            </a:r>
            <a:endParaRPr lang="es-CO" sz="2800" dirty="0">
              <a:solidFill>
                <a:schemeClr val="tx2"/>
              </a:solidFill>
            </a:endParaRPr>
          </a:p>
          <a:p>
            <a:pPr algn="just">
              <a:defRPr/>
            </a:pPr>
            <a:endParaRPr lang="es-CO" sz="2800" dirty="0">
              <a:solidFill>
                <a:schemeClr val="tx2"/>
              </a:solidFill>
            </a:endParaRP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es-CO" sz="2800" dirty="0">
                <a:solidFill>
                  <a:schemeClr val="tx2"/>
                </a:solidFill>
              </a:rPr>
              <a:t>Poder formar equipos de trabajo dentro de la organización, que puedan interrelacionarse y hacer mas fácil el trabajo.</a:t>
            </a:r>
          </a:p>
        </p:txBody>
      </p:sp>
      <p:sp>
        <p:nvSpPr>
          <p:cNvPr id="4" name="3 Rectángulo"/>
          <p:cNvSpPr/>
          <p:nvPr/>
        </p:nvSpPr>
        <p:spPr>
          <a:xfrm>
            <a:off x="395536" y="6021288"/>
            <a:ext cx="7200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400" b="1" i="1" dirty="0" smtClean="0">
                <a:solidFill>
                  <a:schemeClr val="tx2"/>
                </a:solidFill>
              </a:rPr>
              <a:t>FUENTE: Politécnico Prosanear</a:t>
            </a:r>
            <a:endParaRPr lang="es-CO" sz="1400" b="1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171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539552" y="1942688"/>
            <a:ext cx="81369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O" sz="2800" b="1" dirty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SÉ EFICIENTE:</a:t>
            </a:r>
          </a:p>
          <a:p>
            <a:pPr lvl="0" algn="just"/>
            <a:r>
              <a:rPr lang="es-CO" sz="2800" dirty="0">
                <a:solidFill>
                  <a:srgbClr val="1F497D"/>
                </a:solidFill>
                <a:ea typeface="Verdana" pitchFamily="34" charset="0"/>
                <a:cs typeface="Verdana" pitchFamily="34" charset="0"/>
              </a:rPr>
              <a:t>Cumple con tus objetivos, apoya a tus compañeros y siempre busca nuevos proyectos, Esto te ayudara en tu vida laboral y en tus relaciones personales.</a:t>
            </a:r>
          </a:p>
        </p:txBody>
      </p:sp>
      <p:sp>
        <p:nvSpPr>
          <p:cNvPr id="4" name="3 Rectángulo"/>
          <p:cNvSpPr/>
          <p:nvPr/>
        </p:nvSpPr>
        <p:spPr>
          <a:xfrm>
            <a:off x="755576" y="543178"/>
            <a:ext cx="69847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3200" b="1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TIPS PARA MEJORAR LAS RELACIONES LABORALES</a:t>
            </a:r>
            <a:endParaRPr lang="es-CO" sz="3200" b="1" dirty="0">
              <a:solidFill>
                <a:srgbClr val="FF0000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074" name="Picture 2" descr="Imagen relaciona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797007"/>
            <a:ext cx="4032448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647564" y="3748704"/>
            <a:ext cx="7200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400" b="1" i="1" dirty="0" smtClean="0">
                <a:solidFill>
                  <a:schemeClr val="tx2"/>
                </a:solidFill>
              </a:rPr>
              <a:t>FUENTE: Politécnico Prosanear</a:t>
            </a:r>
            <a:endParaRPr lang="es-CO" sz="1400" b="1" i="1" dirty="0">
              <a:solidFill>
                <a:schemeClr val="tx2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418549" y="6349305"/>
            <a:ext cx="836874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050" b="1" i="1" dirty="0" smtClean="0">
                <a:solidFill>
                  <a:schemeClr val="tx2"/>
                </a:solidFill>
              </a:rPr>
              <a:t>IMAGEN: https</a:t>
            </a:r>
            <a:r>
              <a:rPr lang="es-CO" sz="1050" b="1" i="1" dirty="0">
                <a:solidFill>
                  <a:schemeClr val="tx2"/>
                </a:solidFill>
              </a:rPr>
              <a:t>://encrypted-tbn0.gstatic.com/images?q=tbn:ANd9GcR_bDz1V_Lq573HC6x8_uylCNx0UZHPBkp6buzlTeIp8s9Y2fi5</a:t>
            </a:r>
          </a:p>
        </p:txBody>
      </p:sp>
    </p:spTree>
    <p:extLst>
      <p:ext uri="{BB962C8B-B14F-4D97-AF65-F5344CB8AC3E}">
        <p14:creationId xmlns:p14="http://schemas.microsoft.com/office/powerpoint/2010/main" val="207906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Imagen relaciona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1556" y="3741107"/>
            <a:ext cx="3505572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461801" y="404664"/>
            <a:ext cx="76328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3200" b="1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TIPS PARA MEJORAR LAS RELACIONES LABORALES</a:t>
            </a:r>
            <a:endParaRPr lang="es-CO" sz="3200" b="1" dirty="0">
              <a:solidFill>
                <a:srgbClr val="FF0000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418216" y="1494338"/>
            <a:ext cx="820891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b="1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RESPETO</a:t>
            </a:r>
            <a:r>
              <a:rPr lang="es-CO" sz="2800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:</a:t>
            </a:r>
          </a:p>
          <a:p>
            <a:pPr algn="just"/>
            <a:r>
              <a:rPr lang="es-CO" sz="2800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Todos tus compañeros merecen respeto, sin importar su cargo o función dentro de la compañía. Manifestar respeto te ayudará a mantener buenas relaciones interpersonales con tus compañeros de trabajo.</a:t>
            </a:r>
            <a:endParaRPr lang="es-CO" sz="2800" dirty="0">
              <a:solidFill>
                <a:schemeClr val="tx2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67544" y="3882860"/>
            <a:ext cx="7200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400" b="1" i="1" dirty="0" smtClean="0">
                <a:solidFill>
                  <a:schemeClr val="tx2"/>
                </a:solidFill>
              </a:rPr>
              <a:t>FUENTE: Politécnico Prosanear</a:t>
            </a:r>
            <a:endParaRPr lang="es-CO" sz="1400" b="1" i="1" dirty="0">
              <a:solidFill>
                <a:schemeClr val="tx2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59780" y="6106164"/>
            <a:ext cx="750856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100" b="1" i="1" dirty="0" smtClean="0">
                <a:solidFill>
                  <a:schemeClr val="tx2"/>
                </a:solidFill>
              </a:rPr>
              <a:t>IMAGEN: http</a:t>
            </a:r>
            <a:r>
              <a:rPr lang="es-CO" sz="1100" b="1" i="1" dirty="0">
                <a:solidFill>
                  <a:schemeClr val="tx2"/>
                </a:solidFill>
              </a:rPr>
              <a:t>://1.bp.blogspot.com/--GjZt2JsXrI/T2mxVac5fvI/AAAAAAAABJM/NCN4yj183qw/s1600/%25D9%2584%25D8%25A7.jpg</a:t>
            </a:r>
          </a:p>
        </p:txBody>
      </p:sp>
    </p:spTree>
    <p:extLst>
      <p:ext uri="{BB962C8B-B14F-4D97-AF65-F5344CB8AC3E}">
        <p14:creationId xmlns:p14="http://schemas.microsoft.com/office/powerpoint/2010/main" val="408611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1560" y="1661093"/>
            <a:ext cx="81369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b="1" dirty="0" smtClean="0">
                <a:solidFill>
                  <a:schemeClr val="tx2"/>
                </a:solidFill>
                <a:latin typeface="Calibri" pitchFamily="34" charset="0"/>
                <a:ea typeface="Verdana" pitchFamily="34" charset="0"/>
                <a:cs typeface="Calibri" pitchFamily="34" charset="0"/>
              </a:rPr>
              <a:t>BUEN EJEMPLO:</a:t>
            </a:r>
          </a:p>
          <a:p>
            <a:pPr algn="just"/>
            <a:r>
              <a:rPr lang="es-CO" sz="2800" dirty="0" smtClean="0">
                <a:solidFill>
                  <a:schemeClr val="tx2"/>
                </a:solidFill>
                <a:latin typeface="Calibri" pitchFamily="34" charset="0"/>
                <a:ea typeface="Verdana" pitchFamily="34" charset="0"/>
                <a:cs typeface="Calibri" pitchFamily="34" charset="0"/>
              </a:rPr>
              <a:t>Mantén una actitud equilibrada con tus compañeros. Así podrás transmitir la importancia de tener unas buenas relaciones tanto laborales como personales. </a:t>
            </a:r>
            <a:endParaRPr lang="es-CO" sz="2800" dirty="0">
              <a:solidFill>
                <a:schemeClr val="tx2"/>
              </a:solidFill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755576" y="543178"/>
            <a:ext cx="69847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3200" b="1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TIPS PARA MEJORAR LAS RELACIONES LABORALES</a:t>
            </a:r>
            <a:endParaRPr lang="es-CO" sz="3200" b="1" dirty="0">
              <a:solidFill>
                <a:srgbClr val="FF0000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647564" y="3435049"/>
            <a:ext cx="7200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400" b="1" i="1" dirty="0" smtClean="0">
                <a:solidFill>
                  <a:schemeClr val="tx2"/>
                </a:solidFill>
              </a:rPr>
              <a:t>FUENTE: Politécnico Prosanear</a:t>
            </a:r>
            <a:endParaRPr lang="es-CO" sz="1400" b="1" i="1" dirty="0">
              <a:solidFill>
                <a:schemeClr val="tx2"/>
              </a:solidFill>
            </a:endParaRPr>
          </a:p>
        </p:txBody>
      </p:sp>
      <p:pic>
        <p:nvPicPr>
          <p:cNvPr id="5122" name="Picture 2" descr="Imagen relaciona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3255" y="3742826"/>
            <a:ext cx="3558530" cy="2539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37666" y="6052786"/>
            <a:ext cx="79928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100" b="1" i="1" dirty="0" smtClean="0">
                <a:solidFill>
                  <a:schemeClr val="tx2"/>
                </a:solidFill>
              </a:rPr>
              <a:t>IMAGEN: http</a:t>
            </a:r>
            <a:r>
              <a:rPr lang="es-CO" sz="1100" b="1" i="1" dirty="0">
                <a:solidFill>
                  <a:schemeClr val="tx2"/>
                </a:solidFill>
              </a:rPr>
              <a:t>://static.wixstatic.com/media/df5427_287a2c9a563e4576b61fece3e17dbab5.jpg_srz_298_224_85_22_0.50_1.20_0.00_jpg_srz</a:t>
            </a:r>
          </a:p>
        </p:txBody>
      </p:sp>
    </p:spTree>
    <p:extLst>
      <p:ext uri="{BB962C8B-B14F-4D97-AF65-F5344CB8AC3E}">
        <p14:creationId xmlns:p14="http://schemas.microsoft.com/office/powerpoint/2010/main" val="49223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75404" y="1916832"/>
            <a:ext cx="405908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b="1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TRABAJO ES TRABAJO!</a:t>
            </a:r>
          </a:p>
          <a:p>
            <a:pPr algn="just"/>
            <a:r>
              <a:rPr lang="es-CO" sz="2800" dirty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D</a:t>
            </a:r>
            <a:r>
              <a:rPr lang="es-CO" sz="2800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ebes actuar como un profesional y aceptar  sus puntos de vista. </a:t>
            </a:r>
          </a:p>
          <a:p>
            <a:pPr algn="just"/>
            <a:endParaRPr lang="es-CO" sz="2800" dirty="0">
              <a:solidFill>
                <a:schemeClr val="tx2"/>
              </a:solidFill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s-CO" sz="2800" dirty="0" smtClean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No dejes que lo personal se involucre en el área profesional.</a:t>
            </a:r>
            <a:endParaRPr lang="es-CO" sz="2800" dirty="0">
              <a:solidFill>
                <a:schemeClr val="tx2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755576" y="456340"/>
            <a:ext cx="69847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3200" b="1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TIPS PARA MEJORAR LAS RELACIONES LABORALES</a:t>
            </a:r>
            <a:endParaRPr lang="es-CO" sz="3200" b="1" dirty="0">
              <a:solidFill>
                <a:srgbClr val="FF0000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6146" name="Picture 2" descr="Imagen relaciona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6873" y="1533558"/>
            <a:ext cx="3312368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179512" y="6237312"/>
            <a:ext cx="7200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400" b="1" i="1" dirty="0" smtClean="0">
                <a:solidFill>
                  <a:schemeClr val="tx2"/>
                </a:solidFill>
              </a:rPr>
              <a:t>FUENTE: Politécnico Prosanear</a:t>
            </a:r>
            <a:endParaRPr lang="es-CO" sz="1400" b="1" i="1" dirty="0">
              <a:solidFill>
                <a:schemeClr val="tx2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078088" y="6030672"/>
            <a:ext cx="606591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050" b="1" i="1" dirty="0" smtClean="0">
                <a:solidFill>
                  <a:schemeClr val="tx2"/>
                </a:solidFill>
              </a:rPr>
              <a:t>IMAGEN: http</a:t>
            </a:r>
            <a:r>
              <a:rPr lang="es-CO" sz="1050" b="1" i="1" dirty="0">
                <a:solidFill>
                  <a:schemeClr val="tx2"/>
                </a:solidFill>
              </a:rPr>
              <a:t>://us.123rf.com/450wm/prettyvectors/prettyvectors1603/prettyvectors160300079/53827514-el-hombre-de-negocios-dandose-la-mano-vector-ilustracion-plana.jpg</a:t>
            </a:r>
          </a:p>
        </p:txBody>
      </p:sp>
    </p:spTree>
    <p:extLst>
      <p:ext uri="{BB962C8B-B14F-4D97-AF65-F5344CB8AC3E}">
        <p14:creationId xmlns:p14="http://schemas.microsoft.com/office/powerpoint/2010/main" val="20591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1310</TotalTime>
  <Words>461</Words>
  <Application>Microsoft Office PowerPoint</Application>
  <PresentationFormat>Presentación en pantalla (4:3)</PresentationFormat>
  <Paragraphs>69</Paragraphs>
  <Slides>11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Presentación de PowerPoint</vt:lpstr>
      <vt:lpstr>Presentación de PowerPoint</vt:lpstr>
      <vt:lpstr>CLIMA ORGANIZACIONAL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RECOMENDACIONES</vt:lpstr>
      <vt:lpstr>RECOMENDACIONES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Leidy</dc:creator>
  <cp:lastModifiedBy>Prosanear</cp:lastModifiedBy>
  <cp:revision>65</cp:revision>
  <dcterms:created xsi:type="dcterms:W3CDTF">2013-09-13T18:49:01Z</dcterms:created>
  <dcterms:modified xsi:type="dcterms:W3CDTF">2017-08-11T16:43:32Z</dcterms:modified>
</cp:coreProperties>
</file>