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107"/>
  </p:notesMasterIdLst>
  <p:sldIdLst>
    <p:sldId id="438" r:id="rId8"/>
    <p:sldId id="389" r:id="rId9"/>
    <p:sldId id="390" r:id="rId10"/>
    <p:sldId id="439" r:id="rId11"/>
    <p:sldId id="440" r:id="rId12"/>
    <p:sldId id="441" r:id="rId13"/>
    <p:sldId id="445" r:id="rId14"/>
    <p:sldId id="443" r:id="rId15"/>
    <p:sldId id="446" r:id="rId16"/>
    <p:sldId id="447" r:id="rId17"/>
    <p:sldId id="450" r:id="rId18"/>
    <p:sldId id="452" r:id="rId19"/>
    <p:sldId id="451" r:id="rId20"/>
    <p:sldId id="449" r:id="rId21"/>
    <p:sldId id="453" r:id="rId22"/>
    <p:sldId id="455" r:id="rId23"/>
    <p:sldId id="454" r:id="rId24"/>
    <p:sldId id="397" r:id="rId25"/>
    <p:sldId id="398" r:id="rId26"/>
    <p:sldId id="399" r:id="rId27"/>
    <p:sldId id="402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21" r:id="rId36"/>
    <p:sldId id="458" r:id="rId37"/>
    <p:sldId id="457" r:id="rId38"/>
    <p:sldId id="459" r:id="rId39"/>
    <p:sldId id="460" r:id="rId40"/>
    <p:sldId id="461" r:id="rId41"/>
    <p:sldId id="471" r:id="rId42"/>
    <p:sldId id="462" r:id="rId43"/>
    <p:sldId id="463" r:id="rId44"/>
    <p:sldId id="464" r:id="rId45"/>
    <p:sldId id="465" r:id="rId46"/>
    <p:sldId id="466" r:id="rId47"/>
    <p:sldId id="467" r:id="rId48"/>
    <p:sldId id="468" r:id="rId49"/>
    <p:sldId id="469" r:id="rId50"/>
    <p:sldId id="470" r:id="rId51"/>
    <p:sldId id="472" r:id="rId52"/>
    <p:sldId id="473" r:id="rId53"/>
    <p:sldId id="474" r:id="rId54"/>
    <p:sldId id="475" r:id="rId55"/>
    <p:sldId id="476" r:id="rId56"/>
    <p:sldId id="477" r:id="rId57"/>
    <p:sldId id="520" r:id="rId58"/>
    <p:sldId id="521" r:id="rId59"/>
    <p:sldId id="523" r:id="rId60"/>
    <p:sldId id="522" r:id="rId61"/>
    <p:sldId id="493" r:id="rId62"/>
    <p:sldId id="529" r:id="rId63"/>
    <p:sldId id="530" r:id="rId64"/>
    <p:sldId id="494" r:id="rId65"/>
    <p:sldId id="495" r:id="rId66"/>
    <p:sldId id="496" r:id="rId67"/>
    <p:sldId id="516" r:id="rId68"/>
    <p:sldId id="517" r:id="rId69"/>
    <p:sldId id="498" r:id="rId70"/>
    <p:sldId id="497" r:id="rId71"/>
    <p:sldId id="478" r:id="rId72"/>
    <p:sldId id="479" r:id="rId73"/>
    <p:sldId id="480" r:id="rId74"/>
    <p:sldId id="481" r:id="rId75"/>
    <p:sldId id="506" r:id="rId76"/>
    <p:sldId id="507" r:id="rId77"/>
    <p:sldId id="508" r:id="rId78"/>
    <p:sldId id="509" r:id="rId79"/>
    <p:sldId id="510" r:id="rId80"/>
    <p:sldId id="482" r:id="rId81"/>
    <p:sldId id="483" r:id="rId82"/>
    <p:sldId id="489" r:id="rId83"/>
    <p:sldId id="484" r:id="rId84"/>
    <p:sldId id="485" r:id="rId85"/>
    <p:sldId id="486" r:id="rId86"/>
    <p:sldId id="487" r:id="rId87"/>
    <p:sldId id="488" r:id="rId88"/>
    <p:sldId id="490" r:id="rId89"/>
    <p:sldId id="528" r:id="rId90"/>
    <p:sldId id="491" r:id="rId91"/>
    <p:sldId id="499" r:id="rId92"/>
    <p:sldId id="511" r:id="rId93"/>
    <p:sldId id="492" r:id="rId94"/>
    <p:sldId id="500" r:id="rId95"/>
    <p:sldId id="526" r:id="rId96"/>
    <p:sldId id="502" r:id="rId97"/>
    <p:sldId id="503" r:id="rId98"/>
    <p:sldId id="504" r:id="rId99"/>
    <p:sldId id="525" r:id="rId100"/>
    <p:sldId id="524" r:id="rId101"/>
    <p:sldId id="435" r:id="rId102"/>
    <p:sldId id="415" r:id="rId103"/>
    <p:sldId id="527" r:id="rId104"/>
    <p:sldId id="419" r:id="rId105"/>
    <p:sldId id="420" r:id="rId10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70" d="100"/>
          <a:sy n="70" d="100"/>
        </p:scale>
        <p:origin x="-140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102" Type="http://schemas.openxmlformats.org/officeDocument/2006/relationships/slide" Target="slides/slide95.xml"/><Relationship Id="rId11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viewProps" Target="viewProps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F1C10-BDB0-4488-A961-763BCD741305}" type="datetimeFigureOut">
              <a:rPr lang="es-ES" smtClean="0"/>
              <a:pPr/>
              <a:t>11/01/2018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2DF48-18BD-4630-968E-458A51447FC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172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7266-F27C-431E-929D-26383F59F5B0}" type="slidenum">
              <a:rPr lang="es-CO" smtClean="0">
                <a:solidFill>
                  <a:prstClr val="black"/>
                </a:solidFill>
              </a:rPr>
              <a:pPr/>
              <a:t>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4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DB6CE4-526D-4627-BD26-016B156696E9}" type="slidenum">
              <a:rPr lang="es-E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DB6CE4-526D-4627-BD26-016B156696E9}" type="slidenum">
              <a:rPr lang="es-E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DB6CE4-526D-4627-BD26-016B156696E9}" type="slidenum">
              <a:rPr lang="es-E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DB6CE4-526D-4627-BD26-016B156696E9}" type="slidenum">
              <a:rPr lang="es-E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DB6CE4-526D-4627-BD26-016B156696E9}" type="slidenum">
              <a:rPr lang="es-E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DB6CE4-526D-4627-BD26-016B156696E9}" type="slidenum">
              <a:rPr lang="es-E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378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7CC95A-BC74-426C-8B04-90EBB5E41C9E}" type="slidenum">
              <a:rPr lang="es-E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DB6CE4-526D-4627-BD26-016B156696E9}" type="slidenum">
              <a:rPr lang="es-E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A04F4-109E-43CA-860C-82A4CD404C70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260D83-3EE0-4E6B-95B1-E9E5E2ACBE0F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970F4B-F4F3-433B-B811-4F2E403ACA26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811691-DBFA-4462-8705-80248C2D07CD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419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5EAC9D-ACC1-4A41-9D5A-8A11F0E463F6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5DD51B-8461-4DF7-843A-FF75C3DB7034}" type="slidenum">
              <a:rPr lang="es-E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604D5E-E900-4746-AC0F-432C7A1D984F}" type="slidenum">
              <a:rPr lang="es-ES" sz="1200"/>
              <a:pPr algn="r"/>
              <a:t>23</a:t>
            </a:fld>
            <a:endParaRPr lang="es-E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09EB48-E9A0-44E5-BF16-EF7A8C505CB0}" type="slidenum">
              <a:rPr lang="es-E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209D9F-7C9F-4260-B3B6-709304758451}" type="slidenum">
              <a:rPr lang="es-ES" sz="1200"/>
              <a:pPr algn="r"/>
              <a:t>24</a:t>
            </a:fld>
            <a:endParaRPr lang="es-E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355DA3-C25B-43C9-9907-C46DD5C37D6D}" type="slidenum">
              <a:rPr lang="es-E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8131BF-4207-4B4C-93B9-C9FF0806B0BC}" type="slidenum">
              <a:rPr lang="es-ES" sz="1200"/>
              <a:pPr algn="r"/>
              <a:t>25</a:t>
            </a:fld>
            <a:endParaRPr lang="es-E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7A1675-9510-4ACE-A94F-0DBE0694156D}" type="slidenum">
              <a:rPr lang="es-E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278EF6-8A1F-4B0B-A4FB-FA869DAB97B3}" type="slidenum">
              <a:rPr lang="es-ES" sz="1200"/>
              <a:pPr algn="r"/>
              <a:t>26</a:t>
            </a:fld>
            <a:endParaRPr lang="es-E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09F0E7-2D6A-4B09-9FE8-E15CC3CECF9C}" type="slidenum">
              <a:rPr lang="es-E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8C2709-61D3-40D2-BABA-D2A00EB72581}" type="slidenum">
              <a:rPr lang="es-ES" sz="1200"/>
              <a:pPr algn="r"/>
              <a:t>27</a:t>
            </a:fld>
            <a:endParaRPr lang="es-E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4ECDB6-1F7A-4C70-B6D1-79EB2FA93A1C}" type="slidenum">
              <a:rPr lang="es-E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E86810-497C-482D-8AD2-57AF15DA1E38}" type="slidenum">
              <a:rPr lang="es-ES" sz="1200"/>
              <a:pPr algn="r"/>
              <a:t>28</a:t>
            </a:fld>
            <a:endParaRPr lang="es-E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40025E-8939-427C-82CF-F1B5C7686BBA}" type="slidenum">
              <a:rPr lang="es-ES" smtClean="0"/>
              <a:pPr eaLnBrk="1" hangingPunct="1"/>
              <a:t>29</a:t>
            </a:fld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1A12B7-3BF8-4076-912A-FDE55BAEEA30}" type="slidenum">
              <a:rPr lang="es-ES" smtClean="0">
                <a:solidFill>
                  <a:prstClr val="black"/>
                </a:solidFill>
              </a:rPr>
              <a:pPr eaLnBrk="1" hangingPunct="1"/>
              <a:t>32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62A674-68DF-4D73-829F-B72E4BFEEFA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9731D2-EC4F-44F0-A65E-407036294301}" type="slidenum">
              <a:rPr lang="es-ES" smtClean="0">
                <a:solidFill>
                  <a:prstClr val="black"/>
                </a:solidFill>
              </a:rPr>
              <a:pPr eaLnBrk="1" hangingPunct="1"/>
              <a:t>33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8FDD8-AC7A-4080-9069-740B0BA8A1B7}" type="slidenum">
              <a:rPr lang="es-ES" smtClean="0">
                <a:solidFill>
                  <a:prstClr val="black"/>
                </a:solidFill>
              </a:rPr>
              <a:pPr eaLnBrk="1" hangingPunct="1"/>
              <a:t>34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8FDD8-AC7A-4080-9069-740B0BA8A1B7}" type="slidenum">
              <a:rPr lang="es-ES" smtClean="0">
                <a:solidFill>
                  <a:prstClr val="black"/>
                </a:solidFill>
              </a:rPr>
              <a:pPr eaLnBrk="1" hangingPunct="1"/>
              <a:t>36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8FDD8-AC7A-4080-9069-740B0BA8A1B7}" type="slidenum">
              <a:rPr lang="es-ES" smtClean="0">
                <a:solidFill>
                  <a:prstClr val="black"/>
                </a:solidFill>
              </a:rPr>
              <a:pPr eaLnBrk="1" hangingPunct="1"/>
              <a:t>37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8FDD8-AC7A-4080-9069-740B0BA8A1B7}" type="slidenum">
              <a:rPr lang="es-ES" smtClean="0">
                <a:solidFill>
                  <a:prstClr val="black"/>
                </a:solidFill>
              </a:rPr>
              <a:pPr eaLnBrk="1" hangingPunct="1"/>
              <a:t>38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8FDD8-AC7A-4080-9069-740B0BA8A1B7}" type="slidenum">
              <a:rPr lang="es-ES" smtClean="0">
                <a:solidFill>
                  <a:prstClr val="black"/>
                </a:solidFill>
              </a:rPr>
              <a:pPr eaLnBrk="1" hangingPunct="1"/>
              <a:t>39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67529-964D-4631-8627-7C070A0E4A1C}" type="slidenum">
              <a:rPr lang="es-ES" smtClean="0">
                <a:solidFill>
                  <a:prstClr val="black"/>
                </a:solidFill>
              </a:rPr>
              <a:pPr eaLnBrk="1" hangingPunct="1"/>
              <a:t>52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573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30FD0F-BDC7-421A-AAC7-02F14D3E94D0}" type="slidenum">
              <a:rPr lang="es-E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s-E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1E8E5F-311E-4D08-9ED1-F7A55F4878E2}" type="slidenum">
              <a:rPr lang="es-ES" smtClean="0"/>
              <a:pPr eaLnBrk="1" hangingPunct="1"/>
              <a:t>95</a:t>
            </a:fld>
            <a:endParaRPr lang="es-E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573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30FD0F-BDC7-421A-AAC7-02F14D3E94D0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7266-F27C-431E-929D-26383F59F5B0}" type="slidenum">
              <a:rPr lang="es-CO" smtClean="0">
                <a:solidFill>
                  <a:prstClr val="black"/>
                </a:solidFill>
              </a:rPr>
              <a:pPr/>
              <a:t>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412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634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4A2CEF-BED3-4627-B263-2A4A2F1DDB2A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655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68CFFC-5AE5-49A1-8F87-4B5BB25D5D57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4F01AD-5141-45C6-BE0C-D02292915689}" type="slidenum">
              <a:rPr lang="es-E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67588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A9E13A-5EC4-46B2-BDFE-C5752026AE77}" type="slidenum">
              <a:rPr lang="es-ES" sz="1200">
                <a:solidFill>
                  <a:prstClr val="black"/>
                </a:solidFill>
              </a:rPr>
              <a:pPr algn="r"/>
              <a:t>6</a:t>
            </a:fld>
            <a:endParaRPr lang="es-E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67588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A9E13A-5EC4-46B2-BDFE-C5752026AE77}" type="slidenum">
              <a:rPr lang="es-ES" sz="1200">
                <a:solidFill>
                  <a:prstClr val="black"/>
                </a:solidFill>
              </a:rPr>
              <a:pPr algn="r"/>
              <a:t>7</a:t>
            </a:fld>
            <a:endParaRPr lang="es-E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DD4178-450D-4157-AE4F-21966180A78E}" type="slidenum">
              <a:rPr lang="es-E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DD4178-450D-4157-AE4F-21966180A78E}" type="slidenum">
              <a:rPr lang="es-E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/>
              <a:pPr/>
              <a:t>11/01/2018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/>
              <a:pPr/>
              <a:t>11/01/2018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/>
              <a:pPr/>
              <a:t>11/01/2018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1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3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88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1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65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8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3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3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/>
              <a:pPr/>
              <a:t>11/01/2018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22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77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91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18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37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88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12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65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8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/>
              <a:pPr/>
              <a:t>11/01/2018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3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22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77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91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2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06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32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68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07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3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/>
              <a:pPr/>
              <a:t>11/01/2018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83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83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98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5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63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44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60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826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47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6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/>
              <a:pPr/>
              <a:t>11/01/2018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03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586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31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008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577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15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074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91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676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/>
              <a:pPr/>
              <a:t>11/01/2018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57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35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69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568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54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2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126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10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0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/>
              <a:pPr/>
              <a:t>11/01/2018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786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826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08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688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381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450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12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/>
              <a:pPr/>
              <a:t>11/01/2018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7BF-889D-42CB-A9CA-DA2FAE668340}" type="datetimeFigureOut">
              <a:rPr lang="es-ES" smtClean="0"/>
              <a:pPr/>
              <a:t>11/01/2018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72E3-0745-4B96-91F3-A029BC3BC56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E7BF-889D-42CB-A9CA-DA2FAE668340}" type="datetimeFigureOut">
              <a:rPr lang="es-ES" smtClean="0"/>
              <a:pPr/>
              <a:t>11/01/2018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572E3-0745-4B96-91F3-A029BC3BC56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8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3DD2-6001-4CDF-96E2-4E9090F0C63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F0A9-9B1A-4814-ABAB-66001AC52AD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8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1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6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2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E7BF-889D-42CB-A9CA-DA2FAE6683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572E3-0745-4B96-91F3-A029BC3BC56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7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971600" y="1916832"/>
            <a:ext cx="72072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2806700" algn="ctr"/>
                <a:tab pos="5611813" algn="r"/>
              </a:tabLst>
            </a:pPr>
            <a:r>
              <a:rPr lang="es-ES" sz="3200" b="1" dirty="0">
                <a:solidFill>
                  <a:prstClr val="black"/>
                </a:solidFill>
                <a:latin typeface="Verdana" pitchFamily="34" charset="0"/>
                <a:cs typeface="Times New Roman" pitchFamily="18" charset="0"/>
              </a:rPr>
              <a:t>Programas Preventivos en Saneamiento y Riesgos del Consumo</a:t>
            </a:r>
            <a:endParaRPr lang="es-ES" sz="3200" dirty="0">
              <a:solidFill>
                <a:prstClr val="black"/>
              </a:solidFill>
              <a:latin typeface="Verdana" pitchFamily="34" charset="0"/>
            </a:endParaRPr>
          </a:p>
          <a:p>
            <a:pPr eaLnBrk="0" hangingPunct="0">
              <a:tabLst>
                <a:tab pos="2806700" algn="ctr"/>
                <a:tab pos="5611813" algn="r"/>
              </a:tabLst>
            </a:pPr>
            <a:endParaRPr lang="es-ES" sz="32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07704" y="829088"/>
            <a:ext cx="4595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i="1" dirty="0" smtClean="0">
                <a:solidFill>
                  <a:srgbClr val="FF0000"/>
                </a:solidFill>
              </a:rPr>
              <a:t>RESIDUO SÓLIDO O DESECHO </a:t>
            </a:r>
            <a:endParaRPr lang="es-CO" sz="2800" b="1" i="1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78029" y="4146977"/>
            <a:ext cx="2328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rgbClr val="FF0000"/>
                </a:solidFill>
              </a:rPr>
              <a:t>A</a:t>
            </a:r>
            <a:r>
              <a:rPr lang="es-CO" sz="2800" dirty="0" smtClean="0">
                <a:solidFill>
                  <a:srgbClr val="FF0000"/>
                </a:solidFill>
              </a:rPr>
              <a:t>provechables</a:t>
            </a:r>
            <a:endParaRPr lang="es-CO" sz="28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98167" y="1773300"/>
            <a:ext cx="2666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i="1" dirty="0">
                <a:solidFill>
                  <a:schemeClr val="tx2"/>
                </a:solidFill>
              </a:rPr>
              <a:t>Se dividen </a:t>
            </a:r>
            <a:r>
              <a:rPr lang="es-CO" sz="3200" b="1" i="1" dirty="0" smtClean="0">
                <a:solidFill>
                  <a:schemeClr val="tx2"/>
                </a:solidFill>
              </a:rPr>
              <a:t>en: </a:t>
            </a:r>
            <a:endParaRPr lang="es-CO" sz="3200" b="1" i="1" dirty="0">
              <a:solidFill>
                <a:schemeClr val="tx2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 rot="2323817" flipH="1">
            <a:off x="2165918" y="2550272"/>
            <a:ext cx="272874" cy="1564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78066">
            <a:off x="5404230" y="2690580"/>
            <a:ext cx="1043689" cy="12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183410" y="4099746"/>
            <a:ext cx="2794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 smtClean="0">
                <a:solidFill>
                  <a:srgbClr val="FF0000"/>
                </a:solidFill>
              </a:rPr>
              <a:t>No </a:t>
            </a:r>
            <a:r>
              <a:rPr lang="es-CO" sz="2800" dirty="0">
                <a:solidFill>
                  <a:srgbClr val="FF0000"/>
                </a:solidFill>
              </a:rPr>
              <a:t>aprovechables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51520" y="6175484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050" b="1" i="1" kern="0" dirty="0" smtClean="0">
                <a:solidFill>
                  <a:srgbClr val="1F497D"/>
                </a:solidFill>
              </a:rPr>
              <a:t>FUENTE: Decreto 1713 de 2002</a:t>
            </a:r>
            <a:endParaRPr lang="es-CO" sz="1050" b="1" i="1" kern="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2114" y="977123"/>
            <a:ext cx="5950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i="1" dirty="0" smtClean="0">
                <a:solidFill>
                  <a:srgbClr val="FF0000"/>
                </a:solidFill>
              </a:rPr>
              <a:t>RESIDUO SÓLIDO APROVECHABLE</a:t>
            </a:r>
            <a:endParaRPr lang="es-CO" sz="2800" b="1" i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10213" y="1988840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1F497D"/>
                </a:solidFill>
              </a:rPr>
              <a:t>Es cualquier material, objeto, sustancia o elemento sólido que no tiene valor de uso directo o indirecto para quien lo genere, pero que es susceptible de incorporación a un proceso productivo.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6175484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050" b="1" i="1" kern="0" dirty="0" smtClean="0">
                <a:solidFill>
                  <a:srgbClr val="1F497D"/>
                </a:solidFill>
              </a:rPr>
              <a:t>FUENTE: Decreto 1713 de 2002</a:t>
            </a:r>
            <a:endParaRPr lang="es-CO" sz="1050" b="1" i="1" kern="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45890" y="692696"/>
            <a:ext cx="3879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i="1" dirty="0" smtClean="0">
                <a:solidFill>
                  <a:srgbClr val="FF0000"/>
                </a:solidFill>
              </a:rPr>
              <a:t>ALGUNOS EJEMPLOS…… </a:t>
            </a:r>
            <a:endParaRPr lang="es-CO" sz="28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Resultado de imagen para envases plast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359277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100" b="1" i="1" dirty="0" smtClean="0">
                <a:solidFill>
                  <a:srgbClr val="1F497D"/>
                </a:solidFill>
              </a:rPr>
              <a:t>IMAGEN. http</a:t>
            </a:r>
            <a:r>
              <a:rPr lang="es-CO" sz="1100" b="1" i="1" dirty="0">
                <a:solidFill>
                  <a:srgbClr val="1F497D"/>
                </a:solidFill>
              </a:rPr>
              <a:t>://i1116.photobucket.com/albums/k563/masverde/botellas.jpg</a:t>
            </a:r>
          </a:p>
        </p:txBody>
      </p:sp>
      <p:pic>
        <p:nvPicPr>
          <p:cNvPr id="6150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74651"/>
            <a:ext cx="266429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67536" y="332393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100" b="1" i="1" dirty="0" smtClean="0">
                <a:solidFill>
                  <a:srgbClr val="1F497D"/>
                </a:solidFill>
              </a:rPr>
              <a:t>IMAGEN: http</a:t>
            </a:r>
            <a:r>
              <a:rPr lang="es-CO" sz="1100" b="1" i="1" dirty="0">
                <a:solidFill>
                  <a:srgbClr val="1F497D"/>
                </a:solidFill>
              </a:rPr>
              <a:t>://www.arbutusselfstorage.ca/wp-content/uploads/2017/03/cardboard-box.png</a:t>
            </a:r>
          </a:p>
        </p:txBody>
      </p:sp>
      <p:pic>
        <p:nvPicPr>
          <p:cNvPr id="6156" name="Picture 12" descr="Resultado de imagen para RESIDUOS ORGANIC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91" y="4032457"/>
            <a:ext cx="3152775" cy="25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596386" y="616780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100" b="1" i="1" dirty="0" smtClean="0">
                <a:solidFill>
                  <a:srgbClr val="1F497D"/>
                </a:solidFill>
              </a:rPr>
              <a:t>IMAGEN: http</a:t>
            </a:r>
            <a:r>
              <a:rPr lang="es-CO" sz="1100" b="1" i="1" dirty="0">
                <a:solidFill>
                  <a:srgbClr val="1F497D"/>
                </a:solidFill>
              </a:rPr>
              <a:t>://www.chef-eco.fr/images/dechets_alimentaires_01.png</a:t>
            </a:r>
          </a:p>
        </p:txBody>
      </p:sp>
    </p:spTree>
    <p:extLst>
      <p:ext uri="{BB962C8B-B14F-4D97-AF65-F5344CB8AC3E}">
        <p14:creationId xmlns:p14="http://schemas.microsoft.com/office/powerpoint/2010/main" val="12407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553" y="883760"/>
            <a:ext cx="8147248" cy="55054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_tradnl" sz="2800" b="1" i="1" dirty="0">
                <a:solidFill>
                  <a:srgbClr val="FF0000"/>
                </a:solidFill>
              </a:rPr>
              <a:t>RESIDUOS NO APROVECHABLE</a:t>
            </a:r>
            <a:r>
              <a:rPr lang="es-ES_tradnl" sz="2800" i="1" dirty="0">
                <a:solidFill>
                  <a:srgbClr val="FF0000"/>
                </a:solidFill>
              </a:rPr>
              <a:t>. </a:t>
            </a: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endParaRPr lang="es-ES_tradnl" sz="2800" dirty="0">
              <a:solidFill>
                <a:prstClr val="black"/>
              </a:solidFill>
            </a:endParaRPr>
          </a:p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_tradnl" sz="2800" dirty="0">
                <a:solidFill>
                  <a:schemeClr val="tx2"/>
                </a:solidFill>
              </a:rPr>
              <a:t>Es todo material o sustancia sólida o semisólida de origen orgánico e inorgánico, putrescible o </a:t>
            </a:r>
            <a:r>
              <a:rPr lang="es-ES_tradnl" sz="2800" dirty="0" smtClean="0">
                <a:solidFill>
                  <a:schemeClr val="tx2"/>
                </a:solidFill>
              </a:rPr>
              <a:t>no, </a:t>
            </a:r>
            <a:r>
              <a:rPr lang="es-ES_tradnl" sz="2800" dirty="0">
                <a:solidFill>
                  <a:schemeClr val="tx2"/>
                </a:solidFill>
              </a:rPr>
              <a:t>que no ofrece ninguna posibilidad de aprovechamiento, reutilización o reincorporación en un proceso productivo. </a:t>
            </a:r>
            <a:endParaRPr lang="es-ES_tradnl" sz="2800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es-ES_tradnl" sz="2800" dirty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2800" dirty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6175484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050" b="1" i="1" kern="0" dirty="0" smtClean="0">
                <a:solidFill>
                  <a:srgbClr val="1F497D"/>
                </a:solidFill>
              </a:rPr>
              <a:t>FUENTE: Decreto 1713 de 2002</a:t>
            </a:r>
            <a:endParaRPr lang="es-CO" sz="1050" b="1" i="1" kern="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916832"/>
            <a:ext cx="360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es-ES_tradnl" sz="2800" dirty="0">
                <a:solidFill>
                  <a:srgbClr val="1F497D"/>
                </a:solidFill>
              </a:rPr>
              <a:t>Son residuos sólidos que no tienen ningún valor comercial, requieren tratamiento y disposición final y por lo tanto generan costos de disposición.</a:t>
            </a:r>
            <a:endParaRPr lang="es-ES" sz="2800" dirty="0">
              <a:solidFill>
                <a:srgbClr val="1F497D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76470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2800" b="1" i="1" dirty="0">
                <a:solidFill>
                  <a:srgbClr val="FF0000"/>
                </a:solidFill>
              </a:rPr>
              <a:t>RESIDUOS NO APROVECHABLE</a:t>
            </a:r>
            <a:r>
              <a:rPr lang="es-ES_tradnl" sz="2800" i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92478"/>
            <a:ext cx="3672410" cy="275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82245" y="515719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://www.empaquesysoluciones2000.com/photos/icopor-espumado/porta-comidas-de-icopor.jpg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51520" y="6175484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050" b="1" i="1" kern="0" dirty="0" smtClean="0">
                <a:solidFill>
                  <a:srgbClr val="1F497D"/>
                </a:solidFill>
              </a:rPr>
              <a:t>FUENTE: Decreto 1713 de 2002</a:t>
            </a:r>
            <a:endParaRPr lang="es-CO" sz="1050" b="1" i="1" kern="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6175484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050" b="1" i="1" kern="0" dirty="0" smtClean="0">
                <a:solidFill>
                  <a:srgbClr val="1F497D"/>
                </a:solidFill>
              </a:rPr>
              <a:t>FUENTE: Decreto 1713 de 2002</a:t>
            </a:r>
            <a:endParaRPr lang="es-CO" sz="1050" b="1" i="1" kern="0" dirty="0">
              <a:solidFill>
                <a:srgbClr val="1F497D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4941" y="735256"/>
            <a:ext cx="5082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i="1" dirty="0" smtClean="0">
                <a:solidFill>
                  <a:srgbClr val="FF0000"/>
                </a:solidFill>
              </a:rPr>
              <a:t>RESIDUO O DESECHO PELIGROSO</a:t>
            </a:r>
            <a:endParaRPr lang="es-CO" sz="2800" b="1" i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97310" y="1628800"/>
            <a:ext cx="80351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solidFill>
                  <a:schemeClr val="tx2"/>
                </a:solidFill>
              </a:rPr>
              <a:t>Es aquel que por sus características infecciosas, tóxicas, explosivas, corrosivas, inflamables, volátiles, combustibles, radiactivas o reactivas puedan causar riesgo a la salud humana o deteriorar la calidad ambiental hasta niveles que causen riesgo a la salud humana.</a:t>
            </a:r>
          </a:p>
        </p:txBody>
      </p:sp>
    </p:spTree>
    <p:extLst>
      <p:ext uri="{BB962C8B-B14F-4D97-AF65-F5344CB8AC3E}">
        <p14:creationId xmlns:p14="http://schemas.microsoft.com/office/powerpoint/2010/main" val="23895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90872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i="1" dirty="0" smtClean="0">
                <a:solidFill>
                  <a:srgbClr val="FF0000"/>
                </a:solidFill>
              </a:rPr>
              <a:t>SEPARACIÓN EN LA FUENTE.</a:t>
            </a:r>
            <a:endParaRPr lang="es-CO" sz="2400" b="1" i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69934" y="1652102"/>
            <a:ext cx="81065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tx2"/>
                </a:solidFill>
              </a:rPr>
              <a:t>Es la clasificación de los residuos sólidos en el sitio donde se generan para su posterior </a:t>
            </a:r>
            <a:r>
              <a:rPr lang="es-CO" sz="2800" dirty="0" smtClean="0">
                <a:solidFill>
                  <a:schemeClr val="tx2"/>
                </a:solidFill>
              </a:rPr>
              <a:t>recuperación</a:t>
            </a:r>
          </a:p>
          <a:p>
            <a:pPr algn="ctr"/>
            <a:r>
              <a:rPr lang="es-CO" sz="2800" dirty="0" smtClean="0">
                <a:solidFill>
                  <a:schemeClr val="tx2"/>
                </a:solidFill>
              </a:rPr>
              <a:t>.</a:t>
            </a:r>
            <a:endParaRPr lang="es-CO" sz="2800" dirty="0">
              <a:solidFill>
                <a:schemeClr val="tx2"/>
              </a:solidFill>
            </a:endParaRPr>
          </a:p>
        </p:txBody>
      </p:sp>
      <p:pic>
        <p:nvPicPr>
          <p:cNvPr id="10244" name="Picture 4" descr="Resultado de imagen para separacion en la fuente de los residu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4034484" cy="30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19047" y="6127570"/>
            <a:ext cx="8608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100" b="1" i="1" dirty="0">
                <a:solidFill>
                  <a:schemeClr val="tx2"/>
                </a:solidFill>
              </a:rPr>
              <a:t>://1.bp.blogspot.com/-Whh2r5BaOrg/V8DscVmPKdI/AAAAAAAAA3A/Y45hXVjTGJ87465rw_Nw8L1Y4mzgvELygCEw/s1600/9.jpg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55576" y="2599020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050" b="1" i="1" kern="0" dirty="0" smtClean="0">
                <a:solidFill>
                  <a:srgbClr val="1F497D"/>
                </a:solidFill>
              </a:rPr>
              <a:t>FUENTE: Decreto 1713 de 2002</a:t>
            </a:r>
            <a:endParaRPr lang="es-CO" sz="1050" b="1" i="1" kern="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3661500"/>
            <a:ext cx="5048250" cy="266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0237" y="4725144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050" b="1" i="1" kern="0" dirty="0" smtClean="0">
                <a:solidFill>
                  <a:srgbClr val="1F497D"/>
                </a:solidFill>
              </a:rPr>
              <a:t>FUENTE: Decreto 1713 de 2002</a:t>
            </a:r>
            <a:endParaRPr lang="es-CO" sz="1050" b="1" i="1" kern="0" dirty="0">
              <a:solidFill>
                <a:srgbClr val="1F497D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1560" y="69269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i="1" dirty="0" smtClean="0">
                <a:solidFill>
                  <a:srgbClr val="FF0000"/>
                </a:solidFill>
              </a:rPr>
              <a:t>RECICLAJE.</a:t>
            </a:r>
            <a:endParaRPr lang="es-CO" sz="32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5" y="1469336"/>
            <a:ext cx="56886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solidFill>
                  <a:schemeClr val="tx2"/>
                </a:solidFill>
              </a:rPr>
              <a:t>Es el proceso mediante el cual se aprovechan y transforman los residuos sólidos recuperados y se devuelve a los materiales su potencialidad de reincorporación como materia prima para la fabricación de nuevos productos.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07704" y="6323647"/>
            <a:ext cx="68342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://www.educarchile.cl/UserFiles/P0001/Image/CR_FichasTematicas/2011/206662/Imagen1.jpg</a:t>
            </a:r>
          </a:p>
        </p:txBody>
      </p:sp>
    </p:spTree>
    <p:extLst>
      <p:ext uri="{BB962C8B-B14F-4D97-AF65-F5344CB8AC3E}">
        <p14:creationId xmlns:p14="http://schemas.microsoft.com/office/powerpoint/2010/main" val="18151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2384" y="1268760"/>
            <a:ext cx="8209160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b="1" i="1" dirty="0">
                <a:solidFill>
                  <a:srgbClr val="FF0000"/>
                </a:solidFill>
                <a:latin typeface="+mn-lt"/>
                <a:cs typeface="+mn-cs"/>
              </a:rPr>
              <a:t>PREGUNTAS IMPORTANTES A LA HORA DE IMPLEMENTAR UN </a:t>
            </a:r>
            <a:r>
              <a:rPr lang="es-ES" sz="3000" b="1" i="1" dirty="0" smtClean="0">
                <a:solidFill>
                  <a:srgbClr val="FF0000"/>
                </a:solidFill>
                <a:latin typeface="+mn-lt"/>
                <a:cs typeface="+mn-cs"/>
              </a:rPr>
              <a:t>PROGRAMA </a:t>
            </a:r>
            <a:r>
              <a:rPr lang="es-ES" sz="3000" b="1" i="1" dirty="0">
                <a:solidFill>
                  <a:srgbClr val="FF0000"/>
                </a:solidFill>
                <a:latin typeface="+mn-lt"/>
                <a:cs typeface="+mn-cs"/>
              </a:rPr>
              <a:t>MIRS: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3000" b="1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b="1" dirty="0">
                <a:solidFill>
                  <a:schemeClr val="tx2"/>
                </a:solidFill>
                <a:latin typeface="+mn-lt"/>
                <a:cs typeface="+mn-cs"/>
              </a:rPr>
              <a:t>¿QUÉ RESIDUOS ESTAMOS GENERANDO?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30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b="1" dirty="0">
                <a:solidFill>
                  <a:schemeClr val="tx2"/>
                </a:solidFill>
                <a:latin typeface="+mn-lt"/>
                <a:cs typeface="+mn-cs"/>
              </a:rPr>
              <a:t>¿CÓMO SE DEBEN DISPONER DICHOS RESIDUOS</a:t>
            </a:r>
            <a:r>
              <a:rPr lang="es-ES" sz="2400" b="1" dirty="0">
                <a:solidFill>
                  <a:schemeClr val="tx2"/>
                </a:solidFill>
                <a:latin typeface="+mn-lt"/>
                <a:cs typeface="+mn-cs"/>
              </a:rPr>
              <a:t>?</a:t>
            </a: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6292262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050" b="1" i="1" kern="0" dirty="0" smtClean="0">
                <a:solidFill>
                  <a:srgbClr val="1F497D"/>
                </a:solidFill>
              </a:rPr>
              <a:t>FUENTE: Politécnico </a:t>
            </a:r>
            <a:r>
              <a:rPr lang="es-CO" sz="1050" b="1" i="1" kern="0" dirty="0" err="1" smtClean="0">
                <a:solidFill>
                  <a:srgbClr val="1F497D"/>
                </a:solidFill>
              </a:rPr>
              <a:t>Prosanear</a:t>
            </a:r>
            <a:endParaRPr lang="es-CO" sz="1050" b="1" i="1" kern="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764704"/>
            <a:ext cx="8539162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3000" b="1" dirty="0"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b="1" i="1" dirty="0" smtClean="0">
                <a:solidFill>
                  <a:srgbClr val="FF0000"/>
                </a:solidFill>
                <a:latin typeface="+mn-lt"/>
                <a:cs typeface="+mn-cs"/>
              </a:rPr>
              <a:t>¿</a:t>
            </a:r>
            <a:r>
              <a:rPr lang="es-ES" sz="3000" b="1" i="1" dirty="0">
                <a:solidFill>
                  <a:srgbClr val="FF0000"/>
                </a:solidFill>
                <a:latin typeface="+mn-lt"/>
                <a:cs typeface="+mn-cs"/>
              </a:rPr>
              <a:t>QUÉ RESIDUOS ESTAMOS GENERANDO?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b="1" dirty="0">
              <a:latin typeface="+mn-lt"/>
              <a:cs typeface="+mn-cs"/>
            </a:endParaRP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422703"/>
            <a:ext cx="48245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83568" y="5612306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://m1.paperblog.com/i/240/2405426/gestion-residuos-parte-i-residuos-domesticos-L-ulV9Yo.jpeg</a:t>
            </a:r>
          </a:p>
        </p:txBody>
      </p:sp>
    </p:spTree>
    <p:extLst>
      <p:ext uri="{BB962C8B-B14F-4D97-AF65-F5344CB8AC3E}">
        <p14:creationId xmlns:p14="http://schemas.microsoft.com/office/powerpoint/2010/main" val="8910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611560" y="2276872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2806700" algn="ctr"/>
                <a:tab pos="5611813" algn="r"/>
              </a:tabLst>
            </a:pPr>
            <a:r>
              <a:rPr lang="es-ES" sz="32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TEMA 3: </a:t>
            </a:r>
            <a:r>
              <a:rPr lang="es-ES" sz="3200" b="1" i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Plan de Saneamiento </a:t>
            </a:r>
            <a:r>
              <a:rPr lang="es-ES" sz="3200" b="1" i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B</a:t>
            </a:r>
            <a:r>
              <a:rPr lang="es-ES" sz="3200" b="1" i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ásico</a:t>
            </a:r>
            <a:endParaRPr lang="es-ES" sz="3200" i="1" dirty="0">
              <a:solidFill>
                <a:srgbClr val="FF0000"/>
              </a:solidFill>
              <a:latin typeface="Verdana" pitchFamily="34" charset="0"/>
            </a:endParaRPr>
          </a:p>
          <a:p>
            <a:pPr eaLnBrk="0" hangingPunct="0">
              <a:tabLst>
                <a:tab pos="2806700" algn="ctr"/>
                <a:tab pos="5611813" algn="r"/>
              </a:tabLst>
            </a:pPr>
            <a:endParaRPr lang="es-ES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35 Conector recto"/>
          <p:cNvCxnSpPr/>
          <p:nvPr/>
        </p:nvCxnSpPr>
        <p:spPr>
          <a:xfrm>
            <a:off x="0" y="20638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052513"/>
            <a:ext cx="8539162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3000" b="1" dirty="0"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3000" b="1" dirty="0"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b="1" dirty="0">
              <a:latin typeface="+mn-lt"/>
              <a:cs typeface="+mn-cs"/>
            </a:endParaRP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448040"/>
            <a:ext cx="8335144" cy="586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158607" y="6333085"/>
            <a:ext cx="86437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://tocacomer.marisolcollazos.es/img/Basura-degradacion.jpg</a:t>
            </a:r>
          </a:p>
        </p:txBody>
      </p:sp>
    </p:spTree>
    <p:extLst>
      <p:ext uri="{BB962C8B-B14F-4D97-AF65-F5344CB8AC3E}">
        <p14:creationId xmlns:p14="http://schemas.microsoft.com/office/powerpoint/2010/main" val="13492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908720"/>
            <a:ext cx="7993136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b="1" i="1" dirty="0" smtClean="0">
                <a:solidFill>
                  <a:srgbClr val="FF0000"/>
                </a:solidFill>
                <a:latin typeface="+mn-lt"/>
                <a:cs typeface="+mn-cs"/>
              </a:rPr>
              <a:t>¿</a:t>
            </a:r>
            <a:r>
              <a:rPr lang="es-ES" sz="3000" b="1" i="1" dirty="0">
                <a:solidFill>
                  <a:srgbClr val="FF0000"/>
                </a:solidFill>
                <a:latin typeface="+mn-lt"/>
                <a:cs typeface="+mn-cs"/>
              </a:rPr>
              <a:t>CÓMO SE DEBEN DISPONER DICHOS RESIDUOS?</a:t>
            </a:r>
            <a:endParaRPr lang="es-ES" sz="2400" b="1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86" name="Picture 2" descr="Resultado de imagen para hombre pensando dibujo 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54805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288" y="6123995"/>
            <a:ext cx="86409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100" b="1" i="1" dirty="0">
                <a:solidFill>
                  <a:schemeClr val="tx2"/>
                </a:solidFill>
              </a:rPr>
              <a:t>://st.depositphotos.com/1654249/2526/i/950/depositphotos_25268911-stock-photo-3d-man-thinking-with-red.jpg</a:t>
            </a:r>
          </a:p>
        </p:txBody>
      </p:sp>
    </p:spTree>
    <p:extLst>
      <p:ext uri="{BB962C8B-B14F-4D97-AF65-F5344CB8AC3E}">
        <p14:creationId xmlns:p14="http://schemas.microsoft.com/office/powerpoint/2010/main" val="11110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14338"/>
            <a:ext cx="7313612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dirty="0" smtClean="0">
                <a:solidFill>
                  <a:srgbClr val="FF0000"/>
                </a:solidFill>
              </a:rPr>
              <a:t>Norma Técnica Colombiana </a:t>
            </a:r>
            <a:br>
              <a:rPr lang="es-ES" sz="3600" dirty="0" smtClean="0">
                <a:solidFill>
                  <a:srgbClr val="FF0000"/>
                </a:solidFill>
              </a:rPr>
            </a:br>
            <a:r>
              <a:rPr lang="es-ES" sz="3600" b="1" dirty="0" smtClean="0">
                <a:solidFill>
                  <a:srgbClr val="FF0000"/>
                </a:solidFill>
              </a:rPr>
              <a:t>ICONTEC - GTC-24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 smtClean="0"/>
          </a:p>
          <a:p>
            <a:r>
              <a:rPr lang="es-ES" b="1" i="1" dirty="0" smtClean="0">
                <a:solidFill>
                  <a:srgbClr val="FF0000"/>
                </a:solidFill>
              </a:rPr>
              <a:t>Código de colores: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611188" y="3213100"/>
            <a:ext cx="8189912" cy="2882900"/>
            <a:chOff x="306" y="1340"/>
            <a:chExt cx="5159" cy="1816"/>
          </a:xfrm>
        </p:grpSpPr>
        <p:grpSp>
          <p:nvGrpSpPr>
            <p:cNvPr id="43012" name="Group 4"/>
            <p:cNvGrpSpPr>
              <a:grpSpLocks/>
            </p:cNvGrpSpPr>
            <p:nvPr/>
          </p:nvGrpSpPr>
          <p:grpSpPr bwMode="auto">
            <a:xfrm>
              <a:off x="306" y="1340"/>
              <a:ext cx="5045" cy="1472"/>
              <a:chOff x="306" y="1340"/>
              <a:chExt cx="5045" cy="1472"/>
            </a:xfrm>
          </p:grpSpPr>
          <p:pic>
            <p:nvPicPr>
              <p:cNvPr id="43020" name="Picture 5" descr="vidrios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6" y="1340"/>
                <a:ext cx="691" cy="1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21" name="Picture 6" descr="plasticos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32" y="1344"/>
                <a:ext cx="691" cy="1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22" name="Picture 7" descr="peligrosos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60" y="1344"/>
                <a:ext cx="691" cy="1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23" name="Picture 8" descr="papelycarton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47" y="1344"/>
                <a:ext cx="691" cy="1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24" name="Picture 9" descr="ordinarios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35" y="1344"/>
                <a:ext cx="691" cy="1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25" name="Picture 10" descr="latas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72" y="1344"/>
                <a:ext cx="691" cy="1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26" name="Picture 11" descr="biodegradables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198" y="1344"/>
                <a:ext cx="691" cy="1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3013" name="Text Box 12"/>
            <p:cNvSpPr txBox="1">
              <a:spLocks noChangeArrowheads="1"/>
            </p:cNvSpPr>
            <p:nvPr/>
          </p:nvSpPr>
          <p:spPr bwMode="auto">
            <a:xfrm>
              <a:off x="477" y="2879"/>
              <a:ext cx="45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70000"/>
              </a:pPr>
              <a:r>
                <a:rPr lang="es-CO" sz="1100" b="1" dirty="0">
                  <a:latin typeface="Tahoma" pitchFamily="34" charset="0"/>
                </a:rPr>
                <a:t>Vidrio</a:t>
              </a:r>
            </a:p>
          </p:txBody>
        </p:sp>
        <p:sp>
          <p:nvSpPr>
            <p:cNvPr id="43014" name="Text Box 13"/>
            <p:cNvSpPr txBox="1">
              <a:spLocks noChangeArrowheads="1"/>
            </p:cNvSpPr>
            <p:nvPr/>
          </p:nvSpPr>
          <p:spPr bwMode="auto">
            <a:xfrm>
              <a:off x="1156" y="2886"/>
              <a:ext cx="49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70000"/>
              </a:pPr>
              <a:r>
                <a:rPr lang="es-CO" sz="1100" b="1">
                  <a:latin typeface="Tahoma" pitchFamily="34" charset="0"/>
                </a:rPr>
                <a:t>Plástico</a:t>
              </a:r>
            </a:p>
          </p:txBody>
        </p:sp>
        <p:sp>
          <p:nvSpPr>
            <p:cNvPr id="43015" name="Text Box 14"/>
            <p:cNvSpPr txBox="1">
              <a:spLocks noChangeArrowheads="1"/>
            </p:cNvSpPr>
            <p:nvPr/>
          </p:nvSpPr>
          <p:spPr bwMode="auto">
            <a:xfrm>
              <a:off x="1837" y="2886"/>
              <a:ext cx="49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SzPct val="70000"/>
              </a:pPr>
              <a:r>
                <a:rPr lang="es-CO" sz="1100" b="1">
                  <a:latin typeface="Tahoma" pitchFamily="34" charset="0"/>
                </a:rPr>
                <a:t>Papel y cartón</a:t>
              </a:r>
            </a:p>
          </p:txBody>
        </p:sp>
        <p:sp>
          <p:nvSpPr>
            <p:cNvPr id="43016" name="Text Box 15"/>
            <p:cNvSpPr txBox="1">
              <a:spLocks noChangeArrowheads="1"/>
            </p:cNvSpPr>
            <p:nvPr/>
          </p:nvSpPr>
          <p:spPr bwMode="auto">
            <a:xfrm>
              <a:off x="2608" y="2886"/>
              <a:ext cx="49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SzPct val="70000"/>
              </a:pPr>
              <a:r>
                <a:rPr lang="es-CO" sz="1100" b="1">
                  <a:latin typeface="Tahoma" pitchFamily="34" charset="0"/>
                </a:rPr>
                <a:t>Latas</a:t>
              </a:r>
            </a:p>
          </p:txBody>
        </p:sp>
        <p:sp>
          <p:nvSpPr>
            <p:cNvPr id="43017" name="Text Box 16"/>
            <p:cNvSpPr txBox="1">
              <a:spLocks noChangeArrowheads="1"/>
            </p:cNvSpPr>
            <p:nvPr/>
          </p:nvSpPr>
          <p:spPr bwMode="auto">
            <a:xfrm>
              <a:off x="3152" y="2886"/>
              <a:ext cx="81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SzPct val="70000"/>
              </a:pPr>
              <a:r>
                <a:rPr lang="es-CO" sz="1100" b="1">
                  <a:latin typeface="Tahoma" pitchFamily="34" charset="0"/>
                </a:rPr>
                <a:t>Biodegradables</a:t>
              </a:r>
            </a:p>
          </p:txBody>
        </p:sp>
        <p:sp>
          <p:nvSpPr>
            <p:cNvPr id="43018" name="Text Box 17"/>
            <p:cNvSpPr txBox="1">
              <a:spLocks noChangeArrowheads="1"/>
            </p:cNvSpPr>
            <p:nvPr/>
          </p:nvSpPr>
          <p:spPr bwMode="auto">
            <a:xfrm>
              <a:off x="3924" y="2886"/>
              <a:ext cx="81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SzPct val="70000"/>
              </a:pPr>
              <a:r>
                <a:rPr lang="es-CO" sz="1100" b="1">
                  <a:latin typeface="Tahoma" pitchFamily="34" charset="0"/>
                </a:rPr>
                <a:t>Ordinario, común e inerte</a:t>
              </a:r>
            </a:p>
          </p:txBody>
        </p:sp>
        <p:sp>
          <p:nvSpPr>
            <p:cNvPr id="43019" name="Text Box 18"/>
            <p:cNvSpPr txBox="1">
              <a:spLocks noChangeArrowheads="1"/>
            </p:cNvSpPr>
            <p:nvPr/>
          </p:nvSpPr>
          <p:spPr bwMode="auto">
            <a:xfrm>
              <a:off x="4649" y="2886"/>
              <a:ext cx="81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SzPct val="70000"/>
              </a:pPr>
              <a:r>
                <a:rPr lang="es-CO" sz="1100" b="1">
                  <a:latin typeface="Tahoma" pitchFamily="34" charset="0"/>
                </a:rPr>
                <a:t>Peligrosos</a:t>
              </a:r>
            </a:p>
          </p:txBody>
        </p:sp>
      </p:grpSp>
      <p:sp>
        <p:nvSpPr>
          <p:cNvPr id="2" name="1 Rectángulo"/>
          <p:cNvSpPr/>
          <p:nvPr/>
        </p:nvSpPr>
        <p:spPr>
          <a:xfrm>
            <a:off x="205706" y="6143297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: http</a:t>
            </a:r>
            <a:r>
              <a:rPr lang="es-CO" sz="1100" b="1" i="1" dirty="0">
                <a:solidFill>
                  <a:schemeClr val="tx2"/>
                </a:solidFill>
              </a:rPr>
              <a:t>://4.bp.blogspot.com/-kh8NeDh0gRM/VZsDZRpac1I/AAAAAAAAAG4/18yJF4Zo-zA/s1600/CODIGO.png</a:t>
            </a:r>
          </a:p>
        </p:txBody>
      </p:sp>
    </p:spTree>
    <p:extLst>
      <p:ext uri="{BB962C8B-B14F-4D97-AF65-F5344CB8AC3E}">
        <p14:creationId xmlns:p14="http://schemas.microsoft.com/office/powerpoint/2010/main" val="41385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971550" y="692150"/>
            <a:ext cx="7777163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400" b="1" dirty="0" smtClean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Recipiente Beige - Biodegradables</a:t>
            </a:r>
            <a:endParaRPr lang="es-ES" sz="2800" b="1" dirty="0" smtClean="0">
              <a:solidFill>
                <a:srgbClr val="2C785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1139" name="Picture 3" descr="biodegradab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154238"/>
            <a:ext cx="158273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132138" y="2228850"/>
            <a:ext cx="5761037" cy="354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pitchFamily="34" charset="0"/>
                <a:cs typeface="+mn-cs"/>
              </a:rPr>
              <a:t>Biodegradables: </a:t>
            </a:r>
            <a:r>
              <a:rPr lang="es-E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pitchFamily="34" charset="0"/>
                <a:cs typeface="+mn-cs"/>
              </a:rPr>
              <a:t>Se descomponen fácilmente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pitchFamily="34" charset="0"/>
                <a:cs typeface="+mn-cs"/>
              </a:rPr>
              <a:t> 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400" dirty="0" smtClean="0">
                <a:latin typeface="AvantGarde Bk BT" pitchFamily="34" charset="0"/>
                <a:cs typeface="+mn-cs"/>
              </a:rPr>
              <a:t>Cáscaras de frutas y verduras.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400" dirty="0" smtClean="0">
                <a:latin typeface="AvantGarde Bk BT" pitchFamily="34" charset="0"/>
                <a:cs typeface="+mn-cs"/>
              </a:rPr>
              <a:t>Restos de comidas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400" dirty="0" smtClean="0">
                <a:latin typeface="AvantGarde Bk BT" pitchFamily="34" charset="0"/>
                <a:cs typeface="+mn-cs"/>
              </a:rPr>
              <a:t>Alimentos descompuestos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400" dirty="0" smtClean="0">
                <a:latin typeface="AvantGarde Bk BT" pitchFamily="34" charset="0"/>
                <a:cs typeface="+mn-cs"/>
              </a:rPr>
              <a:t>Madera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vantGarde Md BT" pitchFamily="34" charset="0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6175484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FUENTE: Politécnico Prosanear</a:t>
            </a:r>
            <a:endParaRPr kumimoji="0" lang="es-CO" sz="1050" b="1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0248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911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331913" y="765175"/>
            <a:ext cx="74168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400" b="1" dirty="0" smtClean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Recipiente Verde - Ordinarios</a:t>
            </a:r>
            <a:endParaRPr lang="es-ES" sz="2800" b="1" dirty="0" smtClean="0">
              <a:solidFill>
                <a:srgbClr val="2C785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163" name="Picture 3" descr="ordinari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371725"/>
            <a:ext cx="158273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132138" y="1916113"/>
            <a:ext cx="5832475" cy="5005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2800" dirty="0">
                <a:latin typeface="AvantGarde Md BT"/>
              </a:rPr>
              <a:t>Ordinario - Inertes: </a:t>
            </a:r>
            <a:r>
              <a:rPr lang="es-ES" dirty="0">
                <a:latin typeface="AvantGarde Md BT"/>
              </a:rPr>
              <a:t>No se descomponen.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dirty="0">
                <a:latin typeface="AvantGarde Md BT"/>
              </a:rPr>
              <a:t>No se pueden transformar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2400" dirty="0">
                <a:latin typeface="AvantGarde Md BT"/>
              </a:rPr>
              <a:t>Servilletas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2400" dirty="0">
                <a:latin typeface="AvantGarde Bk BT"/>
              </a:rPr>
              <a:t>Bolsas de mecato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2400" dirty="0" err="1" smtClean="0">
                <a:latin typeface="AvantGarde Bk BT"/>
              </a:rPr>
              <a:t>Icopor</a:t>
            </a:r>
            <a:endParaRPr lang="es-ES" sz="2400" dirty="0">
              <a:latin typeface="AvantGarde Bk BT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2400" dirty="0">
                <a:latin typeface="AvantGarde Bk BT"/>
              </a:rPr>
              <a:t>Chicles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2400" dirty="0">
                <a:latin typeface="AvantGarde Bk BT"/>
              </a:rPr>
              <a:t>Papel carbón, espumas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2400" dirty="0">
                <a:latin typeface="AvantGarde Bk BT"/>
              </a:rPr>
              <a:t>Colillas de cigarrillo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2400" dirty="0">
                <a:latin typeface="AvantGarde Bk BT"/>
              </a:rPr>
              <a:t>Papel higiénico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s-ES" sz="2400" dirty="0">
              <a:latin typeface="AvantGarde Bk B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6175484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FUENTE: Politécnico Prosanear</a:t>
            </a:r>
            <a:endParaRPr kumimoji="0" lang="es-CO" sz="1050" b="1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4923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331913" y="692150"/>
            <a:ext cx="7488237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400" b="1" dirty="0" smtClean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Recipiente Azul - Plástico</a:t>
            </a:r>
            <a:r>
              <a:rPr lang="es-ES" sz="2800" b="1" dirty="0" smtClean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88067" name="Picture 3" descr="plastic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987550"/>
            <a:ext cx="17287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68313" y="3167063"/>
            <a:ext cx="3382962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b="1" dirty="0" smtClean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  <a:cs typeface="+mn-cs"/>
              </a:rPr>
              <a:t>Sí…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dirty="0" smtClean="0">
                <a:latin typeface="AvantGarde Bk BT" pitchFamily="34" charset="0"/>
                <a:cs typeface="+mn-cs"/>
              </a:rPr>
              <a:t>Botellas de agua y gaseosas 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dirty="0" smtClean="0">
                <a:latin typeface="AvantGarde Bk BT" pitchFamily="34" charset="0"/>
                <a:cs typeface="+mn-cs"/>
              </a:rPr>
              <a:t>Desechables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dirty="0" smtClean="0">
                <a:latin typeface="AvantGarde Bk BT" pitchFamily="34" charset="0"/>
                <a:cs typeface="+mn-cs"/>
              </a:rPr>
              <a:t>Empaques plásticos</a:t>
            </a:r>
            <a:r>
              <a:rPr lang="es-CO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  <a:cs typeface="+mn-cs"/>
              </a:rPr>
              <a:t> </a:t>
            </a:r>
            <a:endParaRPr lang="es-E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vantGarde Bk BT" pitchFamily="34" charset="0"/>
              <a:cs typeface="+mn-cs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724525" y="3141663"/>
            <a:ext cx="3095625" cy="160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b="1" dirty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  <a:cs typeface="+mn-cs"/>
              </a:rPr>
              <a:t>No…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dirty="0">
                <a:latin typeface="AvantGarde Bk BT" pitchFamily="34" charset="0"/>
                <a:cs typeface="+mn-cs"/>
              </a:rPr>
              <a:t>Envases de productos químicos como venenos </a:t>
            </a:r>
            <a:endParaRPr lang="es-ES" sz="2400" dirty="0">
              <a:latin typeface="AvantGarde Bk BT" pitchFamily="34" charset="0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6175484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FUENTE: Politécnico Prosanear</a:t>
            </a:r>
            <a:endParaRPr kumimoji="0" lang="es-CO" sz="1050" b="1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5110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8" grpId="0"/>
      <p:bldP spid="880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971550" y="692150"/>
            <a:ext cx="734377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400" b="1" dirty="0" smtClean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Recipiente </a:t>
            </a:r>
            <a:r>
              <a:rPr lang="es-CO" sz="3400" b="1" dirty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s-CO" sz="3400" b="1" dirty="0" smtClean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afé Oscuro - Metales</a:t>
            </a:r>
            <a:endParaRPr lang="es-ES" sz="2800" b="1" dirty="0" smtClean="0">
              <a:solidFill>
                <a:srgbClr val="2C785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0115" name="Picture 3" descr="lat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6025" y="2298700"/>
            <a:ext cx="17526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23850" y="3887788"/>
            <a:ext cx="3168650" cy="160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b="1" dirty="0" smtClean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  <a:cs typeface="+mn-cs"/>
              </a:rPr>
              <a:t>Sí…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dirty="0" smtClean="0">
                <a:latin typeface="AvantGarde Bk BT" pitchFamily="34" charset="0"/>
                <a:cs typeface="+mn-cs"/>
              </a:rPr>
              <a:t>Latas - Gaseosas, hojalata - Enlatados</a:t>
            </a:r>
            <a:br>
              <a:rPr lang="es-CO" sz="2400" dirty="0" smtClean="0">
                <a:latin typeface="AvantGarde Bk BT" pitchFamily="34" charset="0"/>
                <a:cs typeface="+mn-cs"/>
              </a:rPr>
            </a:br>
            <a:endParaRPr lang="es-ES" sz="2400" dirty="0" smtClean="0">
              <a:latin typeface="AvantGarde Bk BT" pitchFamily="34" charset="0"/>
              <a:cs typeface="+mn-cs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868988" y="3860800"/>
            <a:ext cx="2735262" cy="931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b="1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  <a:cs typeface="+mn-cs"/>
              </a:rPr>
              <a:t>No…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>
                <a:latin typeface="AvantGarde Bk BT" pitchFamily="34" charset="0"/>
                <a:cs typeface="+mn-cs"/>
              </a:rPr>
              <a:t>Con líquidos</a:t>
            </a:r>
            <a:r>
              <a:rPr lang="es-CO" sz="2400"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  <a:cs typeface="+mn-cs"/>
              </a:rPr>
              <a:t> </a:t>
            </a:r>
            <a:endParaRPr lang="es-ES" sz="2400">
              <a:effectLst>
                <a:outerShdw blurRad="38100" dist="38100" dir="2700000" algn="tl">
                  <a:srgbClr val="C0C0C0"/>
                </a:outerShdw>
              </a:effectLst>
              <a:latin typeface="AvantGarde Bk BT" pitchFamily="34" charset="0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6175484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FUENTE: Politécnico Prosanear</a:t>
            </a:r>
            <a:endParaRPr kumimoji="0" lang="es-CO" sz="1050" b="1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8367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  <p:bldP spid="90116" grpId="0"/>
      <p:bldP spid="901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331913" y="765175"/>
            <a:ext cx="7343775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400" b="1" dirty="0" smtClean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Recipiente Blanco - Vidrio</a:t>
            </a:r>
            <a:r>
              <a:rPr lang="es-ES" sz="2800" b="1" dirty="0" smtClean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468313" y="3082925"/>
            <a:ext cx="3311525" cy="254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b="1" dirty="0" smtClean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  <a:cs typeface="+mn-cs"/>
              </a:rPr>
              <a:t>Sí…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dirty="0" smtClean="0">
                <a:latin typeface="AvantGarde Bk BT" pitchFamily="34" charset="0"/>
                <a:cs typeface="+mn-cs"/>
              </a:rPr>
              <a:t>Botellas, frascos limpios y sin tapas (Vidrio </a:t>
            </a:r>
            <a:r>
              <a:rPr lang="es-CO" sz="2400" dirty="0" err="1" smtClean="0">
                <a:latin typeface="AvantGarde Bk BT" pitchFamily="34" charset="0"/>
                <a:cs typeface="+mn-cs"/>
              </a:rPr>
              <a:t>ambar</a:t>
            </a:r>
            <a:r>
              <a:rPr lang="es-CO" sz="2400" dirty="0" smtClean="0">
                <a:latin typeface="AvantGarde Bk BT" pitchFamily="34" charset="0"/>
                <a:cs typeface="+mn-cs"/>
              </a:rPr>
              <a:t>, verde y transparente)</a:t>
            </a:r>
            <a:r>
              <a:rPr lang="es-CO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  <a:cs typeface="+mn-cs"/>
              </a:rPr>
              <a:t> </a:t>
            </a: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vantGarde Md BT" pitchFamily="34" charset="0"/>
              <a:cs typeface="+mn-cs"/>
            </a:endParaRP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vantGarde Md BT" pitchFamily="34" charset="0"/>
              <a:cs typeface="+mn-cs"/>
            </a:endParaRPr>
          </a:p>
        </p:txBody>
      </p:sp>
      <p:pic>
        <p:nvPicPr>
          <p:cNvPr id="87044" name="Picture 4" descr="vidri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7925" y="2155825"/>
            <a:ext cx="1717675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653088" y="2828925"/>
            <a:ext cx="3095625" cy="352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b="1" dirty="0" smtClean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  <a:cs typeface="+mn-cs"/>
              </a:rPr>
              <a:t>No…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dirty="0" smtClean="0">
                <a:latin typeface="AvantGarde Bk BT" pitchFamily="34" charset="0"/>
                <a:cs typeface="+mn-cs"/>
              </a:rPr>
              <a:t>Bombillos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dirty="0" smtClean="0">
                <a:latin typeface="AvantGarde Bk BT" pitchFamily="34" charset="0"/>
                <a:cs typeface="+mn-cs"/>
              </a:rPr>
              <a:t>Vidrio templado, 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dirty="0" smtClean="0">
                <a:latin typeface="AvantGarde Bk BT" pitchFamily="34" charset="0"/>
                <a:cs typeface="+mn-cs"/>
              </a:rPr>
              <a:t>Vidrio refractario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dirty="0" smtClean="0">
                <a:latin typeface="AvantGarde Bk BT" pitchFamily="34" charset="0"/>
                <a:cs typeface="+mn-cs"/>
              </a:rPr>
              <a:t>Tubos de neón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dirty="0" smtClean="0">
                <a:latin typeface="AvantGarde Bk BT" pitchFamily="34" charset="0"/>
                <a:cs typeface="+mn-cs"/>
              </a:rPr>
              <a:t>Cerámicas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400" dirty="0" smtClean="0">
                <a:latin typeface="AvantGarde Bk BT" pitchFamily="34" charset="0"/>
                <a:cs typeface="+mn-cs"/>
              </a:rPr>
              <a:t> </a:t>
            </a:r>
            <a:endParaRPr lang="es-ES" sz="2400" dirty="0" smtClean="0">
              <a:latin typeface="AvantGarde Bk BT" pitchFamily="34" charset="0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6175484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FUENTE: Politécnico Prosanear</a:t>
            </a:r>
            <a:endParaRPr kumimoji="0" lang="es-CO" sz="1050" b="1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1423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/>
      <p:bldP spid="870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331913" y="765175"/>
            <a:ext cx="7343775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400" b="1" dirty="0" smtClean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Recipiente Gris – Papel y cartón</a:t>
            </a:r>
            <a:endParaRPr lang="es-ES" sz="2800" b="1" dirty="0" smtClean="0">
              <a:solidFill>
                <a:srgbClr val="2C785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98525" y="1878013"/>
            <a:ext cx="2520950" cy="471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800" b="1" dirty="0" smtClean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pitchFamily="34" charset="0"/>
              </a:rPr>
              <a:t>Sí…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>Papeles impresos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>Periódicos y revistas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>Catálogos, cuadernos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>Sobres y tarjetas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>Directorio telefónico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>Canastas de huevo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>Rollos de cartón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>Bolsas de papel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>Cajas, cartones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>Cartulinas</a:t>
            </a:r>
            <a:endParaRPr lang="es-ES" dirty="0" smtClean="0">
              <a:latin typeface="AvantGarde Md BT" pitchFamily="34" charset="0"/>
              <a:cs typeface="+mn-cs"/>
            </a:endParaRP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s-ES" dirty="0" smtClean="0">
              <a:latin typeface="AvantGarde Md BT" pitchFamily="34" charset="0"/>
              <a:cs typeface="+mn-cs"/>
            </a:endParaRPr>
          </a:p>
        </p:txBody>
      </p:sp>
      <p:pic>
        <p:nvPicPr>
          <p:cNvPr id="89092" name="Picture 4" descr="papelycar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6788" y="2163763"/>
            <a:ext cx="17859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724525" y="1970088"/>
            <a:ext cx="3024188" cy="330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sz="2800" b="1" dirty="0" smtClean="0">
                <a:solidFill>
                  <a:srgbClr val="2C78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pitchFamily="34" charset="0"/>
              </a:rPr>
              <a:t>No…</a:t>
            </a:r>
            <a:r>
              <a:rPr lang="es-CO" dirty="0" smtClean="0">
                <a:latin typeface="AvantGarde Bk BT" pitchFamily="34" charset="0"/>
                <a:cs typeface="+mn-cs"/>
              </a:rPr>
              <a:t> 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>Sucio, mojado o con grasa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>Con restos de alimentos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>Con elementos metálicos o plastificado.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>Fotografías</a:t>
            </a:r>
            <a:r>
              <a:rPr lang="es-CO" dirty="0">
                <a:latin typeface="AvantGarde Bk BT" pitchFamily="34" charset="0"/>
                <a:cs typeface="+mn-cs"/>
              </a:rPr>
              <a:t>.</a:t>
            </a:r>
            <a:endParaRPr lang="es-CO" dirty="0" smtClean="0">
              <a:latin typeface="AvantGarde Bk BT" pitchFamily="34" charset="0"/>
              <a:cs typeface="+mn-cs"/>
            </a:endParaRP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>Calcomanías.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CO" dirty="0" smtClean="0">
                <a:latin typeface="AvantGarde Bk BT" pitchFamily="34" charset="0"/>
                <a:cs typeface="+mn-cs"/>
              </a:rPr>
              <a:t/>
            </a:r>
            <a:br>
              <a:rPr lang="es-CO" dirty="0" smtClean="0">
                <a:latin typeface="AvantGarde Bk BT" pitchFamily="34" charset="0"/>
                <a:cs typeface="+mn-cs"/>
              </a:rPr>
            </a:br>
            <a:endParaRPr lang="es-ES" dirty="0" smtClean="0">
              <a:latin typeface="AvantGarde Bk BT" pitchFamily="34" charset="0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6175484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FUENTE: Politécnico Prosanear</a:t>
            </a:r>
            <a:endParaRPr kumimoji="0" lang="es-CO" sz="1050" b="1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3484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1" grpId="0"/>
      <p:bldP spid="890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17515" y="3933056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3200" b="1" dirty="0" smtClean="0">
              <a:solidFill>
                <a:srgbClr val="FF0000"/>
              </a:solidFill>
            </a:endParaRPr>
          </a:p>
          <a:p>
            <a:endParaRPr lang="es-CO" sz="3200" b="1" dirty="0">
              <a:solidFill>
                <a:srgbClr val="FF0000"/>
              </a:solidFill>
            </a:endParaRPr>
          </a:p>
          <a:p>
            <a:endParaRPr lang="es-CO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LIMPIEZA </a:t>
            </a:r>
            <a:r>
              <a:rPr lang="es-CO" sz="3200" b="1" dirty="0">
                <a:solidFill>
                  <a:srgbClr val="FF0000"/>
                </a:solidFill>
              </a:rPr>
              <a:t>HOSPITALARIA</a:t>
            </a:r>
            <a:br>
              <a:rPr lang="es-CO" sz="3200" b="1" dirty="0">
                <a:solidFill>
                  <a:srgbClr val="FF0000"/>
                </a:solidFill>
              </a:rPr>
            </a:br>
            <a:r>
              <a:rPr lang="es-CO" sz="3200" b="1" dirty="0">
                <a:solidFill>
                  <a:srgbClr val="FF0000"/>
                </a:solidFill>
              </a:rPr>
              <a:t>DECRETO 2676 DEL 22 DE DICIEMBRE DE 2000</a:t>
            </a:r>
          </a:p>
        </p:txBody>
      </p:sp>
      <p:pic>
        <p:nvPicPr>
          <p:cNvPr id="3" name="Picture 2" descr="Resultado de imagen para LIMPIEZA Y DESINFECCIÓN HOSPITAL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39" y="879700"/>
            <a:ext cx="5688632" cy="38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27584" y="4948718"/>
            <a:ext cx="81365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://www.spartanperu.com/assets/img/negocios/hospitalario/photo%20(5).jpg</a:t>
            </a:r>
          </a:p>
        </p:txBody>
      </p:sp>
    </p:spTree>
    <p:extLst>
      <p:ext uri="{BB962C8B-B14F-4D97-AF65-F5344CB8AC3E}">
        <p14:creationId xmlns:p14="http://schemas.microsoft.com/office/powerpoint/2010/main" val="14759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29384"/>
            <a:ext cx="2303096" cy="247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95536" y="859470"/>
            <a:ext cx="770478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2806700" algn="ctr"/>
                <a:tab pos="5611813" algn="r"/>
              </a:tabLst>
              <a:defRPr/>
            </a:pPr>
            <a:r>
              <a:rPr lang="es-ES" sz="28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PROGRAMAS</a:t>
            </a:r>
            <a:r>
              <a:rPr lang="es-ES" sz="28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2806700" algn="ctr"/>
                <a:tab pos="5611813" algn="r"/>
              </a:tabLst>
              <a:defRPr/>
            </a:pPr>
            <a:endParaRPr lang="es-ES" sz="28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06700" algn="ctr"/>
                <a:tab pos="5611813" algn="r"/>
              </a:tabLst>
              <a:defRPr/>
            </a:pPr>
            <a:r>
              <a:rPr lang="es-ES" sz="2400" dirty="0">
                <a:solidFill>
                  <a:schemeClr val="tx2"/>
                </a:solidFill>
                <a:cs typeface="Times New Roman" pitchFamily="18" charset="0"/>
              </a:rPr>
              <a:t>Limpieza y desinfección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06700" algn="ctr"/>
                <a:tab pos="5611813" algn="r"/>
              </a:tabLst>
              <a:defRPr/>
            </a:pPr>
            <a:r>
              <a:rPr lang="es-ES" sz="2400" dirty="0">
                <a:solidFill>
                  <a:schemeClr val="tx2"/>
                </a:solidFill>
                <a:cs typeface="Times New Roman" pitchFamily="18" charset="0"/>
              </a:rPr>
              <a:t>Manejo Integral de Residuos Sólidos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06700" algn="ctr"/>
                <a:tab pos="5611813" algn="r"/>
              </a:tabLst>
              <a:defRPr/>
            </a:pPr>
            <a:r>
              <a:rPr lang="es-ES" sz="2400" dirty="0">
                <a:solidFill>
                  <a:schemeClr val="tx2"/>
                </a:solidFill>
                <a:cs typeface="Times New Roman" pitchFamily="18" charset="0"/>
              </a:rPr>
              <a:t>Manejo Integrado de Plagas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06700" algn="ctr"/>
                <a:tab pos="5611813" algn="r"/>
              </a:tabLst>
              <a:defRPr/>
            </a:pPr>
            <a:r>
              <a:rPr lang="es-ES" sz="2400" dirty="0">
                <a:solidFill>
                  <a:schemeClr val="tx2"/>
                </a:solidFill>
                <a:cs typeface="Times New Roman" pitchFamily="18" charset="0"/>
              </a:rPr>
              <a:t>Abastecimiento o suministro de agua potable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2806700" algn="ctr"/>
                <a:tab pos="5611813" algn="r"/>
              </a:tabLst>
              <a:defRPr/>
            </a:pPr>
            <a:endParaRPr lang="es-ES" sz="24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2806700" algn="ctr"/>
                <a:tab pos="5611813" algn="r"/>
              </a:tabLst>
              <a:defRPr/>
            </a:pPr>
            <a:endParaRPr lang="es-ES" sz="2800" b="1" dirty="0">
              <a:latin typeface="Verdana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2806700" algn="ctr"/>
                <a:tab pos="5611813" algn="r"/>
              </a:tabLst>
              <a:defRPr/>
            </a:pPr>
            <a:endParaRPr lang="es-ES" sz="2400" dirty="0">
              <a:latin typeface="Verdana" pitchFamily="34" charset="0"/>
              <a:cs typeface="+mn-cs"/>
            </a:endParaRPr>
          </a:p>
        </p:txBody>
      </p:sp>
      <p:pic>
        <p:nvPicPr>
          <p:cNvPr id="2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861049"/>
            <a:ext cx="2304255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5866519"/>
            <a:ext cx="62646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50" b="1" i="1" dirty="0">
                <a:solidFill>
                  <a:schemeClr val="tx2"/>
                </a:solidFill>
              </a:rPr>
              <a:t>://empresaylimpieza.com/upload/img/periodico/img_2208.jpg</a:t>
            </a:r>
          </a:p>
        </p:txBody>
      </p:sp>
      <p:pic>
        <p:nvPicPr>
          <p:cNvPr id="4" name="Picture 4" descr="Resultado de imagen para separacion de residuos solid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6419"/>
            <a:ext cx="2448272" cy="160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52719" y="5114929"/>
            <a:ext cx="42484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50" b="1" i="1" dirty="0">
                <a:solidFill>
                  <a:schemeClr val="tx2"/>
                </a:solidFill>
              </a:rPr>
              <a:t>://images.sipse.com/3hTj7u4S3AejEf1tpKpjZNHjCeM=/800x497/smart/imgs/102014/021014c9d10df2b.jpg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815916" y="6306740"/>
            <a:ext cx="56886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50" b="1" i="1" dirty="0">
                <a:solidFill>
                  <a:schemeClr val="tx2"/>
                </a:solidFill>
              </a:rPr>
              <a:t>://www.lamarihuana.com/wp-content/uploads/2011/01/control-plagas.jpg</a:t>
            </a:r>
          </a:p>
        </p:txBody>
      </p:sp>
    </p:spTree>
    <p:extLst>
      <p:ext uri="{BB962C8B-B14F-4D97-AF65-F5344CB8AC3E}">
        <p14:creationId xmlns:p14="http://schemas.microsoft.com/office/powerpoint/2010/main" val="8536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6213376" cy="7249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O" sz="3600" b="1" dirty="0" smtClean="0">
                <a:solidFill>
                  <a:srgbClr val="FF0000"/>
                </a:solidFill>
              </a:rPr>
              <a:t>        SIMBOLOGÍA</a:t>
            </a:r>
            <a:endParaRPr lang="es-CO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sultado de imagen para simbolo de residuos biológ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25" y="2095356"/>
            <a:ext cx="2925426" cy="258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1323457"/>
            <a:ext cx="4361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i="1" dirty="0" smtClean="0">
                <a:solidFill>
                  <a:srgbClr val="FF0000"/>
                </a:solidFill>
              </a:rPr>
              <a:t>RIESGO BIOLÓGICO</a:t>
            </a:r>
            <a:endParaRPr lang="es-CO" sz="2000" b="1" i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 rot="10800000" flipV="1">
            <a:off x="76089" y="4736710"/>
            <a:ext cx="43204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00" b="1" i="1" dirty="0" smtClean="0">
                <a:solidFill>
                  <a:srgbClr val="1F497D"/>
                </a:solidFill>
              </a:rPr>
              <a:t>IMAGEN: http</a:t>
            </a:r>
            <a:r>
              <a:rPr lang="es-CO" sz="1100" b="1" i="1" dirty="0">
                <a:solidFill>
                  <a:srgbClr val="1F497D"/>
                </a:solidFill>
              </a:rPr>
              <a:t>://4.bp.blogspot.com/-JEImJSFCqZ0/SQ-RzqCNYgI/AAAAAAAAAPY/DRvnXKZwGow/s1600/logo+bioseguridad.jpg</a:t>
            </a:r>
          </a:p>
        </p:txBody>
      </p:sp>
      <p:pic>
        <p:nvPicPr>
          <p:cNvPr id="2050" name="Picture 2" descr="Resultado de imagen para material radiactivo simb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456384" cy="261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289971" y="1333318"/>
            <a:ext cx="2660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i="1" dirty="0" smtClean="0">
                <a:solidFill>
                  <a:srgbClr val="FF0000"/>
                </a:solidFill>
              </a:rPr>
              <a:t>MATERIAL RADIACTIVO</a:t>
            </a:r>
            <a:endParaRPr lang="es-CO" sz="2000" b="1" i="1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45357" y="4682674"/>
            <a:ext cx="39737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00" b="1" i="1" dirty="0" smtClean="0">
                <a:solidFill>
                  <a:srgbClr val="1F497D"/>
                </a:solidFill>
              </a:rPr>
              <a:t>IMAGEN: https</a:t>
            </a:r>
            <a:r>
              <a:rPr lang="es-CO" sz="1100" b="1" i="1" dirty="0">
                <a:solidFill>
                  <a:srgbClr val="1F497D"/>
                </a:solidFill>
              </a:rPr>
              <a:t>://ep01.epimg.net/sociedad/imagenes/2007/02/16/actualidad/1171580404_850215_0000000001_sumario_normal.jpg</a:t>
            </a:r>
          </a:p>
        </p:txBody>
      </p:sp>
    </p:spTree>
    <p:extLst>
      <p:ext uri="{BB962C8B-B14F-4D97-AF65-F5344CB8AC3E}">
        <p14:creationId xmlns:p14="http://schemas.microsoft.com/office/powerpoint/2010/main" val="615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32656"/>
            <a:ext cx="6213376" cy="7249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O" sz="3600" b="1" dirty="0" smtClean="0">
                <a:solidFill>
                  <a:srgbClr val="FF0000"/>
                </a:solidFill>
              </a:rPr>
              <a:t>        SIMBOLOGÍA</a:t>
            </a:r>
            <a:endParaRPr lang="es-CO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Resultado de imagen para MATERIAL RECICLABLE SIMB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857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310327"/>
            <a:ext cx="3167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i="1" dirty="0" smtClean="0">
                <a:solidFill>
                  <a:srgbClr val="FF0000"/>
                </a:solidFill>
              </a:rPr>
              <a:t>MATERIAL RECICLABLE</a:t>
            </a:r>
            <a:endParaRPr lang="es-CO" sz="2000" b="1" i="1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180528" y="481439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05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50" b="1" i="1" dirty="0">
                <a:solidFill>
                  <a:schemeClr val="tx2"/>
                </a:solidFill>
              </a:rPr>
              <a:t>://www.visitapenasco.com.mx/wp-content/uploads/2013/01/reciclaje.png</a:t>
            </a:r>
          </a:p>
        </p:txBody>
      </p:sp>
      <p:sp>
        <p:nvSpPr>
          <p:cNvPr id="3" name="AutoShape 2" descr="Resultado de imagen para simbolo de residuos quim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9" name="Picture 5" descr="Resultado de imagen para simbolo de residuos quim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3" y="2058540"/>
            <a:ext cx="3168352" cy="2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812610" y="1332561"/>
            <a:ext cx="3167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i="1" dirty="0" smtClean="0">
                <a:solidFill>
                  <a:srgbClr val="FF0000"/>
                </a:solidFill>
              </a:rPr>
              <a:t>PELIGRO QUÍMICO</a:t>
            </a:r>
            <a:endParaRPr lang="es-CO" sz="2000" b="1" i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78074" y="5031914"/>
            <a:ext cx="30909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://www.texca.com/picto/Gvo07.gif</a:t>
            </a:r>
          </a:p>
        </p:txBody>
      </p:sp>
    </p:spTree>
    <p:extLst>
      <p:ext uri="{BB962C8B-B14F-4D97-AF65-F5344CB8AC3E}">
        <p14:creationId xmlns:p14="http://schemas.microsoft.com/office/powerpoint/2010/main" val="2027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-684584" y="332656"/>
            <a:ext cx="9217024" cy="1399032"/>
          </a:xfrm>
        </p:spPr>
        <p:txBody>
          <a:bodyPr>
            <a:normAutofit/>
          </a:bodyPr>
          <a:lstStyle/>
          <a:p>
            <a:pPr marL="484632">
              <a:defRPr/>
            </a:pPr>
            <a:r>
              <a:rPr lang="es-ES" sz="3200" b="1" i="1" dirty="0" smtClean="0">
                <a:solidFill>
                  <a:srgbClr val="FF0000"/>
                </a:solidFill>
                <a:latin typeface="+mn-lt"/>
              </a:rPr>
              <a:t>                RESIDUOS </a:t>
            </a:r>
            <a:r>
              <a:rPr lang="es-ES" sz="3200" b="1" i="1" dirty="0">
                <a:solidFill>
                  <a:srgbClr val="FF0000"/>
                </a:solidFill>
                <a:latin typeface="+mn-lt"/>
              </a:rPr>
              <a:t>HOSPITALARIOS</a:t>
            </a:r>
            <a:br>
              <a:rPr lang="es-ES" sz="3200" b="1" i="1" dirty="0">
                <a:solidFill>
                  <a:srgbClr val="FF0000"/>
                </a:solidFill>
                <a:latin typeface="+mn-lt"/>
              </a:rPr>
            </a:br>
            <a:r>
              <a:rPr lang="es-ES" sz="3200" b="1" i="1" dirty="0" smtClean="0">
                <a:solidFill>
                  <a:srgbClr val="FF0000"/>
                </a:solidFill>
                <a:latin typeface="+mn-lt"/>
              </a:rPr>
              <a:t>              CLASIFICACIÓN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560840" cy="427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6361856"/>
            <a:ext cx="82809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 i="1" dirty="0" smtClean="0">
                <a:solidFill>
                  <a:schemeClr val="tx2"/>
                </a:solidFill>
              </a:rPr>
              <a:t>FUENTE: https</a:t>
            </a:r>
            <a:r>
              <a:rPr lang="es-CO" sz="900" b="1" i="1" dirty="0">
                <a:solidFill>
                  <a:schemeClr val="tx2"/>
                </a:solidFill>
              </a:rPr>
              <a:t>://userscontent2.emaze.com/images/a8a8fb2b-3bab-47e3-8cfa-dbfc1590402b/ceb47e08b2520a968be101083acdf786</a:t>
            </a:r>
          </a:p>
        </p:txBody>
      </p:sp>
    </p:spTree>
    <p:extLst>
      <p:ext uri="{BB962C8B-B14F-4D97-AF65-F5344CB8AC3E}">
        <p14:creationId xmlns:p14="http://schemas.microsoft.com/office/powerpoint/2010/main" val="1035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www.monografias.com/trabajos33/residuos-hospitalarios/Image707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2787"/>
            <a:ext cx="8208912" cy="466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5616" y="548680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i="1" dirty="0" smtClean="0">
                <a:solidFill>
                  <a:srgbClr val="FF0000"/>
                </a:solidFill>
              </a:rPr>
              <a:t>ENFERMEDADES ASOCIADAS A LA GESTIÓN DE LOS RESIDUOS SÓLIDOS</a:t>
            </a:r>
          </a:p>
          <a:p>
            <a:pPr algn="ctr"/>
            <a:r>
              <a:rPr lang="es-CO" sz="2800" b="1" i="1" dirty="0" smtClean="0">
                <a:solidFill>
                  <a:srgbClr val="FF0000"/>
                </a:solidFill>
              </a:rPr>
              <a:t> </a:t>
            </a:r>
            <a:r>
              <a:rPr lang="es-CO" sz="2800" b="1" i="1" dirty="0">
                <a:solidFill>
                  <a:srgbClr val="FF0000"/>
                </a:solidFill>
              </a:rPr>
              <a:t/>
            </a:r>
            <a:br>
              <a:rPr lang="es-CO" sz="2800" b="1" i="1" dirty="0">
                <a:solidFill>
                  <a:srgbClr val="FF0000"/>
                </a:solidFill>
              </a:rPr>
            </a:br>
            <a:r>
              <a:rPr lang="es-CO" sz="2800" b="1" i="1" dirty="0">
                <a:solidFill>
                  <a:srgbClr val="FF0000"/>
                </a:solidFill>
              </a:rPr>
              <a:t>             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31469" y="6309669"/>
            <a:ext cx="89530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rgbClr val="1F497D"/>
                </a:solidFill>
              </a:rPr>
              <a:t>FUENTE </a:t>
            </a:r>
            <a:r>
              <a:rPr lang="es-CO" sz="1100" b="1" i="1" dirty="0">
                <a:solidFill>
                  <a:srgbClr val="1F497D"/>
                </a:solidFill>
              </a:rPr>
              <a:t>E IMAGEN:  http://residuoshospitalariosecosofia.blogspot.com.co/</a:t>
            </a:r>
          </a:p>
        </p:txBody>
      </p:sp>
    </p:spTree>
    <p:extLst>
      <p:ext uri="{BB962C8B-B14F-4D97-AF65-F5344CB8AC3E}">
        <p14:creationId xmlns:p14="http://schemas.microsoft.com/office/powerpoint/2010/main" val="39044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3562" y="620688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i="1" dirty="0" smtClean="0">
                <a:solidFill>
                  <a:srgbClr val="FF0000"/>
                </a:solidFill>
              </a:rPr>
              <a:t>GESTIÓN INTEGRAL DE RESIDUOS HOSPITALARIOS </a:t>
            </a:r>
            <a:r>
              <a:rPr lang="es-CO" sz="2800" b="1" i="1" dirty="0">
                <a:solidFill>
                  <a:srgbClr val="FF0000"/>
                </a:solidFill>
              </a:rPr>
              <a:t/>
            </a:r>
            <a:br>
              <a:rPr lang="es-CO" sz="2800" b="1" i="1" dirty="0">
                <a:solidFill>
                  <a:srgbClr val="FF0000"/>
                </a:solidFill>
              </a:rPr>
            </a:br>
            <a:r>
              <a:rPr lang="es-CO" sz="2800" b="1" i="1" dirty="0">
                <a:solidFill>
                  <a:srgbClr val="FF0000"/>
                </a:solidFill>
              </a:rPr>
              <a:t>              </a:t>
            </a:r>
          </a:p>
        </p:txBody>
      </p:sp>
      <p:pic>
        <p:nvPicPr>
          <p:cNvPr id="1026" name="Picture 2" descr="Resultado de imagen para residuos hospitalar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05684"/>
            <a:ext cx="4464496" cy="36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3555" y="6280222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://2.bp.blogspot.com/_zIluCmNHurE/SxcvqUHLSlI/AAAAAAAAAA0/kAnHzKcbGn8/s320/desechos.jpg</a:t>
            </a:r>
          </a:p>
        </p:txBody>
      </p:sp>
    </p:spTree>
    <p:extLst>
      <p:ext uri="{BB962C8B-B14F-4D97-AF65-F5344CB8AC3E}">
        <p14:creationId xmlns:p14="http://schemas.microsoft.com/office/powerpoint/2010/main" val="4476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19672" y="548680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800" b="1" i="1" dirty="0" smtClean="0">
                <a:solidFill>
                  <a:srgbClr val="FF0000"/>
                </a:solidFill>
              </a:rPr>
              <a:t>QUE SON LOS RESIDUOS </a:t>
            </a:r>
            <a:r>
              <a:rPr lang="es-CO" sz="2800" b="1" i="1" dirty="0">
                <a:solidFill>
                  <a:srgbClr val="FF0000"/>
                </a:solidFill>
              </a:rPr>
              <a:t>HOSPITALARIOS </a:t>
            </a:r>
            <a:br>
              <a:rPr lang="es-CO" sz="2800" b="1" i="1" dirty="0">
                <a:solidFill>
                  <a:srgbClr val="FF0000"/>
                </a:solidFill>
              </a:rPr>
            </a:br>
            <a:r>
              <a:rPr lang="es-CO" sz="2800" b="1" i="1" dirty="0">
                <a:solidFill>
                  <a:srgbClr val="FF0000"/>
                </a:solidFill>
              </a:rPr>
              <a:t>             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172084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tx2"/>
                </a:solidFill>
              </a:rPr>
              <a:t>Los residuos sólidos hospitalarios son aquellas sustancias, materiales, subproductos sólidos, líquidos, gaseosos, que son el resultado de una actividad ejercida por el generador; que se define como la persona natural o jurídica que produce residuos hospitalarios relacionados con la prestación de servicios de salud por lo cual se implementa la gestión integral que abarca el manejo, la cobertura y planeación de todas las actividades relacionadas con los residuos hospitalarios desde su generación hasta su disposición final.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15516" y="6237312"/>
            <a:ext cx="85689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http</a:t>
            </a:r>
            <a:r>
              <a:rPr lang="es-CO" sz="1100" b="1" i="1" dirty="0">
                <a:solidFill>
                  <a:schemeClr val="tx2"/>
                </a:solidFill>
              </a:rPr>
              <a:t>://www.dadiscartagena.gov.co/index.php/vigilancia-y-control/residuos-hospitalarios</a:t>
            </a:r>
          </a:p>
        </p:txBody>
      </p:sp>
    </p:spTree>
    <p:extLst>
      <p:ext uri="{BB962C8B-B14F-4D97-AF65-F5344CB8AC3E}">
        <p14:creationId xmlns:p14="http://schemas.microsoft.com/office/powerpoint/2010/main" val="24347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717088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RESIDUOS PELIGROSOS:</a:t>
            </a:r>
            <a:endParaRPr lang="es-CO" sz="3200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61589" y="1412776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solidFill>
                  <a:schemeClr val="tx2"/>
                </a:solidFill>
              </a:rPr>
              <a:t>Son aquellos residuos producidos por el generador con alguna de las siguientes características</a:t>
            </a:r>
            <a:r>
              <a:rPr lang="es-CO" sz="2800" dirty="0" smtClean="0">
                <a:solidFill>
                  <a:schemeClr val="tx2"/>
                </a:solidFill>
              </a:rPr>
              <a:t>:</a:t>
            </a:r>
          </a:p>
          <a:p>
            <a:pPr algn="just"/>
            <a:endParaRPr lang="es-CO" sz="2800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 smtClean="0">
                <a:solidFill>
                  <a:schemeClr val="tx2"/>
                </a:solidFill>
              </a:rPr>
              <a:t>Infecciosas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 smtClean="0">
                <a:solidFill>
                  <a:schemeClr val="tx2"/>
                </a:solidFill>
              </a:rPr>
              <a:t>Combustibles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 smtClean="0">
                <a:solidFill>
                  <a:schemeClr val="tx2"/>
                </a:solidFill>
              </a:rPr>
              <a:t>Inflamables                            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>
                <a:solidFill>
                  <a:schemeClr val="tx2"/>
                </a:solidFill>
              </a:rPr>
              <a:t>E</a:t>
            </a:r>
            <a:r>
              <a:rPr lang="es-CO" sz="2800" dirty="0" smtClean="0">
                <a:solidFill>
                  <a:schemeClr val="tx2"/>
                </a:solidFill>
              </a:rPr>
              <a:t>xplosivas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>
                <a:solidFill>
                  <a:schemeClr val="tx2"/>
                </a:solidFill>
              </a:rPr>
              <a:t>R</a:t>
            </a:r>
            <a:r>
              <a:rPr lang="es-CO" sz="2800" dirty="0" smtClean="0">
                <a:solidFill>
                  <a:schemeClr val="tx2"/>
                </a:solidFill>
              </a:rPr>
              <a:t>eactivas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>
                <a:solidFill>
                  <a:schemeClr val="tx2"/>
                </a:solidFill>
              </a:rPr>
              <a:t>R</a:t>
            </a:r>
            <a:r>
              <a:rPr lang="es-CO" sz="2800" dirty="0" smtClean="0">
                <a:solidFill>
                  <a:schemeClr val="tx2"/>
                </a:solidFill>
              </a:rPr>
              <a:t>adiactivas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>
                <a:solidFill>
                  <a:schemeClr val="tx2"/>
                </a:solidFill>
              </a:rPr>
              <a:t>V</a:t>
            </a:r>
            <a:r>
              <a:rPr lang="es-CO" sz="2800" dirty="0" smtClean="0">
                <a:solidFill>
                  <a:schemeClr val="tx2"/>
                </a:solidFill>
              </a:rPr>
              <a:t>olátiles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>
                <a:solidFill>
                  <a:schemeClr val="tx2"/>
                </a:solidFill>
              </a:rPr>
              <a:t>C</a:t>
            </a:r>
            <a:r>
              <a:rPr lang="es-CO" sz="2800" dirty="0" smtClean="0">
                <a:solidFill>
                  <a:schemeClr val="tx2"/>
                </a:solidFill>
              </a:rPr>
              <a:t>orrosivas </a:t>
            </a:r>
            <a:r>
              <a:rPr lang="es-CO" sz="2800" dirty="0">
                <a:solidFill>
                  <a:schemeClr val="tx2"/>
                </a:solidFill>
              </a:rPr>
              <a:t>y/o </a:t>
            </a:r>
            <a:r>
              <a:rPr lang="es-CO" sz="2800" dirty="0" smtClean="0">
                <a:solidFill>
                  <a:schemeClr val="tx2"/>
                </a:solidFill>
              </a:rPr>
              <a:t>tóxicas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3491880" y="3561633"/>
            <a:ext cx="1512168" cy="392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5436096" y="3169069"/>
            <a:ext cx="27509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400" dirty="0" smtClean="0">
                <a:solidFill>
                  <a:srgbClr val="FF0000"/>
                </a:solidFill>
              </a:rPr>
              <a:t>Que </a:t>
            </a:r>
            <a:r>
              <a:rPr lang="es-CO" sz="2400" dirty="0">
                <a:solidFill>
                  <a:srgbClr val="FF0000"/>
                </a:solidFill>
              </a:rPr>
              <a:t>pueden causar daño a la salud humana y/o al medio ambiente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7504" y="6336759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36478" y="1490947"/>
            <a:ext cx="79679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solidFill>
                  <a:schemeClr val="tx2"/>
                </a:solidFill>
              </a:rPr>
              <a:t>Así mismo se consideran peligrosos los envases, empaques y embalajes que hayan estado en contacto con </a:t>
            </a:r>
            <a:r>
              <a:rPr lang="es-CO" sz="2800" dirty="0" smtClean="0">
                <a:solidFill>
                  <a:schemeClr val="tx2"/>
                </a:solidFill>
              </a:rPr>
              <a:t>ellos.</a:t>
            </a:r>
            <a:endParaRPr lang="es-CO" sz="2800" dirty="0">
              <a:solidFill>
                <a:schemeClr val="tx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75656" y="717087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i="1" dirty="0" smtClean="0">
                <a:solidFill>
                  <a:srgbClr val="FF0000"/>
                </a:solidFill>
              </a:rPr>
              <a:t>RESIDUOS PELIGROSOS:</a:t>
            </a:r>
            <a:endParaRPr lang="es-CO" sz="32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Resultado de imagen para residuos hospitalar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08" y="3303667"/>
            <a:ext cx="3600400" cy="29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189573" y="2483527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 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6236405"/>
            <a:ext cx="8064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://reciglobal.com/wp-content/uploads/2015/10/100-300x214.jpg</a:t>
            </a:r>
          </a:p>
        </p:txBody>
      </p:sp>
    </p:spTree>
    <p:extLst>
      <p:ext uri="{BB962C8B-B14F-4D97-AF65-F5344CB8AC3E}">
        <p14:creationId xmlns:p14="http://schemas.microsoft.com/office/powerpoint/2010/main" val="26211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79287" y="575102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SE CLASIFICAN EN: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83568" y="2380312"/>
            <a:ext cx="3168352" cy="8640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2"/>
                </a:solidFill>
              </a:rPr>
              <a:t>Residuos infecciosos o de riesgo biológico: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220072" y="1378053"/>
            <a:ext cx="3600400" cy="417646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Son aquellos que contienen microorganismos tales como bacterias, parásitos, virus, hongos, virus oncogénicos y recombinantes como sus toxinas, con el suficiente grado de virulencia y concentración que pueden producir una enfermedad infecciosa en huéspedes susceptibles</a:t>
            </a:r>
            <a:r>
              <a:rPr lang="es-CO" dirty="0"/>
              <a:t>. 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3995936" y="2668344"/>
            <a:ext cx="9830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Flecha abajo"/>
          <p:cNvSpPr/>
          <p:nvPr/>
        </p:nvSpPr>
        <p:spPr>
          <a:xfrm>
            <a:off x="803398" y="3613936"/>
            <a:ext cx="308280" cy="1174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Rectángulo redondeado"/>
          <p:cNvSpPr/>
          <p:nvPr/>
        </p:nvSpPr>
        <p:spPr>
          <a:xfrm>
            <a:off x="93442" y="4941168"/>
            <a:ext cx="1728192" cy="57606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Biosanitarios: </a:t>
            </a:r>
          </a:p>
        </p:txBody>
      </p:sp>
      <p:sp>
        <p:nvSpPr>
          <p:cNvPr id="14" name="13 Flecha abajo"/>
          <p:cNvSpPr/>
          <p:nvPr/>
        </p:nvSpPr>
        <p:spPr>
          <a:xfrm>
            <a:off x="2156692" y="3613936"/>
            <a:ext cx="288032" cy="2047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 redondeado"/>
          <p:cNvSpPr/>
          <p:nvPr/>
        </p:nvSpPr>
        <p:spPr>
          <a:xfrm>
            <a:off x="1169504" y="5805262"/>
            <a:ext cx="2550440" cy="50655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2"/>
                </a:solidFill>
              </a:rPr>
              <a:t> </a:t>
            </a:r>
            <a:r>
              <a:rPr lang="es-CO" sz="2000" dirty="0">
                <a:solidFill>
                  <a:schemeClr val="tx2"/>
                </a:solidFill>
              </a:rPr>
              <a:t>Anatomopatológicos:</a:t>
            </a:r>
          </a:p>
        </p:txBody>
      </p:sp>
      <p:sp>
        <p:nvSpPr>
          <p:cNvPr id="16" name="15 Flecha abajo"/>
          <p:cNvSpPr/>
          <p:nvPr/>
        </p:nvSpPr>
        <p:spPr>
          <a:xfrm>
            <a:off x="3421024" y="3591588"/>
            <a:ext cx="300072" cy="1215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 redondeado"/>
          <p:cNvSpPr/>
          <p:nvPr/>
        </p:nvSpPr>
        <p:spPr>
          <a:xfrm>
            <a:off x="2784992" y="4941168"/>
            <a:ext cx="2075040" cy="56905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Cortopunzantes: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-23568" y="6353235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 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83768" y="980728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RESIDUOS BIOSANITARIOS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339752" y="1772816"/>
            <a:ext cx="6264696" cy="302433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CO" dirty="0"/>
              <a:t> </a:t>
            </a:r>
            <a:r>
              <a:rPr lang="es-CO" sz="2000" dirty="0">
                <a:solidFill>
                  <a:schemeClr val="tx2"/>
                </a:solidFill>
              </a:rPr>
              <a:t>E</a:t>
            </a:r>
            <a:r>
              <a:rPr lang="es-CO" sz="2000" dirty="0" smtClean="0">
                <a:solidFill>
                  <a:schemeClr val="tx2"/>
                </a:solidFill>
              </a:rPr>
              <a:t>lementos </a:t>
            </a:r>
            <a:r>
              <a:rPr lang="es-CO" sz="2000" dirty="0">
                <a:solidFill>
                  <a:schemeClr val="tx2"/>
                </a:solidFill>
              </a:rPr>
              <a:t>o instrumentos utilizados durante la ejecución de los procedimientos asistenciales que tienen contacto con materia orgánica, sangre o fluidos corporales del paciente tales como: </a:t>
            </a:r>
            <a:endParaRPr lang="es-CO" sz="2000" dirty="0" smtClean="0">
              <a:solidFill>
                <a:schemeClr val="tx2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s-CO" sz="2000" dirty="0">
              <a:solidFill>
                <a:schemeClr val="tx2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sz="2000" dirty="0" smtClean="0">
                <a:solidFill>
                  <a:schemeClr val="tx2"/>
                </a:solidFill>
              </a:rPr>
              <a:t>Gasas</a:t>
            </a:r>
            <a:r>
              <a:rPr lang="es-CO" sz="2000" dirty="0">
                <a:solidFill>
                  <a:schemeClr val="tx2"/>
                </a:solidFill>
              </a:rPr>
              <a:t>, apósitos, aplicadores, algodones, drenes, vendajes, mechas, guantes, bolsas para transfusiones </a:t>
            </a:r>
            <a:r>
              <a:rPr lang="es-CO" sz="2000" dirty="0" smtClean="0">
                <a:solidFill>
                  <a:schemeClr val="tx2"/>
                </a:solidFill>
              </a:rPr>
              <a:t>sanguíneas</a:t>
            </a:r>
            <a:r>
              <a:rPr lang="es-CO" sz="2000" dirty="0">
                <a:solidFill>
                  <a:schemeClr val="tx2"/>
                </a:solidFill>
              </a:rPr>
              <a:t>, catéteres, </a:t>
            </a:r>
            <a:r>
              <a:rPr lang="es-CO" sz="2000" dirty="0" smtClean="0">
                <a:solidFill>
                  <a:schemeClr val="tx2"/>
                </a:solidFill>
              </a:rPr>
              <a:t>sondas.</a:t>
            </a:r>
            <a:endParaRPr lang="es-CO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Resultado de imagen para residuos hospitalar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2435361" cy="15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20496" y="6269434"/>
            <a:ext cx="67032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http://reciglobal.com/wp-content/uploads/2015/10/100-300x214.jpg-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pic>
        <p:nvPicPr>
          <p:cNvPr id="3076" name="Picture 4" descr="Resultado de imagen para residuos biologico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7" y="1016732"/>
            <a:ext cx="163729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506138" y="4520485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752" y="2565145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://4.bp.blogspot.com/-JEImJSFCqZ0/SQ-RzqCNYgI/AAAAAAAAAPY/DRvnXKZwGow/s1600/logo+bioseguridad.jpg</a:t>
            </a:r>
          </a:p>
        </p:txBody>
      </p:sp>
      <p:sp>
        <p:nvSpPr>
          <p:cNvPr id="6" name="5 Elipse"/>
          <p:cNvSpPr/>
          <p:nvPr/>
        </p:nvSpPr>
        <p:spPr>
          <a:xfrm>
            <a:off x="5472100" y="5085184"/>
            <a:ext cx="2916324" cy="9361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Separación: </a:t>
            </a:r>
            <a:r>
              <a:rPr lang="es-CO" dirty="0" smtClean="0">
                <a:solidFill>
                  <a:srgbClr val="FF0000"/>
                </a:solidFill>
              </a:rPr>
              <a:t>contenedor ROJO, tipo tapa pedal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980728"/>
            <a:ext cx="2901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2806700" algn="ctr"/>
                <a:tab pos="5611813" algn="r"/>
              </a:tabLst>
              <a:defRPr/>
            </a:pPr>
            <a:r>
              <a:rPr lang="es-ES" sz="28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PROGRAMAS: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95886" y="1694445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2806700" algn="ctr"/>
                <a:tab pos="5611813" algn="r"/>
              </a:tabLst>
              <a:defRPr/>
            </a:pPr>
            <a:r>
              <a:rPr lang="es-ES" sz="24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 programas deben</a:t>
            </a:r>
            <a:r>
              <a:rPr lang="es-CO" sz="24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incluir como mínimo</a:t>
            </a:r>
            <a:r>
              <a:rPr lang="es-CO" sz="24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0" algn="just">
              <a:tabLst>
                <a:tab pos="2806700" algn="ctr"/>
                <a:tab pos="5611813" algn="r"/>
              </a:tabLst>
              <a:defRPr/>
            </a:pPr>
            <a:endParaRPr lang="es-CO" sz="2400" b="1" i="1" dirty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  <a:tabLst>
                <a:tab pos="2806700" algn="ctr"/>
                <a:tab pos="5611813" algn="r"/>
              </a:tabLst>
              <a:defRPr/>
            </a:pPr>
            <a:r>
              <a:rPr lang="es-CO" sz="2400" dirty="0">
                <a:solidFill>
                  <a:schemeClr val="tx2"/>
                </a:solidFill>
                <a:cs typeface="Times New Roman" pitchFamily="18" charset="0"/>
              </a:rPr>
              <a:t>Procedimientos escritos</a:t>
            </a:r>
          </a:p>
          <a:p>
            <a:pPr marL="342900" lvl="0" indent="-342900" algn="just">
              <a:buFont typeface="Arial" pitchFamily="34" charset="0"/>
              <a:buChar char="•"/>
              <a:tabLst>
                <a:tab pos="2806700" algn="ctr"/>
                <a:tab pos="5611813" algn="r"/>
              </a:tabLst>
              <a:defRPr/>
            </a:pPr>
            <a:r>
              <a:rPr lang="es-CO" sz="2400" dirty="0">
                <a:solidFill>
                  <a:schemeClr val="tx2"/>
                </a:solidFill>
                <a:cs typeface="Times New Roman" pitchFamily="18" charset="0"/>
              </a:rPr>
              <a:t>Cronogramas</a:t>
            </a:r>
          </a:p>
          <a:p>
            <a:pPr marL="342900" lvl="0" indent="-342900" algn="just">
              <a:buFont typeface="Arial" pitchFamily="34" charset="0"/>
              <a:buChar char="•"/>
              <a:tabLst>
                <a:tab pos="2806700" algn="ctr"/>
                <a:tab pos="5611813" algn="r"/>
              </a:tabLst>
              <a:defRPr/>
            </a:pPr>
            <a:r>
              <a:rPr lang="es-CO" sz="2400" dirty="0">
                <a:solidFill>
                  <a:schemeClr val="tx2"/>
                </a:solidFill>
                <a:cs typeface="Times New Roman" pitchFamily="18" charset="0"/>
              </a:rPr>
              <a:t>Registros - Formatos</a:t>
            </a:r>
          </a:p>
          <a:p>
            <a:pPr marL="342900" lvl="0" indent="-342900" algn="just">
              <a:buFont typeface="Arial" pitchFamily="34" charset="0"/>
              <a:buChar char="•"/>
              <a:tabLst>
                <a:tab pos="2806700" algn="ctr"/>
                <a:tab pos="5611813" algn="r"/>
              </a:tabLst>
              <a:defRPr/>
            </a:pPr>
            <a:r>
              <a:rPr lang="es-CO" sz="2400" dirty="0">
                <a:solidFill>
                  <a:schemeClr val="tx2"/>
                </a:solidFill>
                <a:cs typeface="Times New Roman" pitchFamily="18" charset="0"/>
              </a:rPr>
              <a:t>Listas de </a:t>
            </a:r>
            <a:r>
              <a:rPr lang="es-CO" sz="2400" dirty="0" smtClean="0">
                <a:solidFill>
                  <a:schemeClr val="tx2"/>
                </a:solidFill>
                <a:cs typeface="Times New Roman" pitchFamily="18" charset="0"/>
              </a:rPr>
              <a:t>chequeo (Evaluación)</a:t>
            </a:r>
            <a:endParaRPr lang="es-CO" sz="2400" dirty="0">
              <a:solidFill>
                <a:schemeClr val="tx2"/>
              </a:solidFill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  <a:tabLst>
                <a:tab pos="2806700" algn="ctr"/>
                <a:tab pos="5611813" algn="r"/>
              </a:tabLst>
              <a:defRPr/>
            </a:pPr>
            <a:r>
              <a:rPr lang="es-CO" sz="2400" dirty="0">
                <a:solidFill>
                  <a:schemeClr val="tx2"/>
                </a:solidFill>
                <a:cs typeface="Times New Roman" pitchFamily="18" charset="0"/>
              </a:rPr>
              <a:t>Responsables</a:t>
            </a:r>
            <a:endParaRPr lang="es-ES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Resultado de imagen para registro de informació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46788"/>
            <a:ext cx="30243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23928" y="5047351"/>
            <a:ext cx="52909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50" b="1" i="1" dirty="0">
                <a:solidFill>
                  <a:schemeClr val="tx2"/>
                </a:solidFill>
              </a:rPr>
              <a:t>://1.bp.blogspot.com/-bOwX0MOPZzA/VbGnGHpnylI/AAAAAAAAAL0/xmHZSlcNzQM/s1600/registro.png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99309" y="4397246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FUENTE: Politécnico Prosanear</a:t>
            </a:r>
            <a:endParaRPr lang="es-CO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19672" y="980728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RESIDUOS ANATOMOPATOLÓGICOS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23728" y="1640600"/>
            <a:ext cx="6264696" cy="2304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CO" sz="2000" dirty="0">
                <a:solidFill>
                  <a:schemeClr val="tx2"/>
                </a:solidFill>
              </a:rPr>
              <a:t>Son aquellos provenientes de restos humanos, muestras para análisis, incluyendo biopsias, tejidos orgánicos amputados, partes y fluidos corporales, que se remueven durante cirugías, necropsias, u otros</a:t>
            </a:r>
            <a:r>
              <a:rPr lang="es-CO" sz="2000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CO" sz="2000" dirty="0" smtClean="0">
                <a:solidFill>
                  <a:schemeClr val="tx2"/>
                </a:solidFill>
              </a:rPr>
              <a:t>Placentas - Orina – sangre –vomito-</a:t>
            </a: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238125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267744" y="3683246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1607" y="6381328"/>
            <a:ext cx="85689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://www.kolormats.mx/2808-home_default/bolsa-lro-90-200.jpg</a:t>
            </a:r>
          </a:p>
        </p:txBody>
      </p:sp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089">
            <a:off x="7220508" y="4239877"/>
            <a:ext cx="1440160" cy="19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885151" y="5958179"/>
            <a:ext cx="4258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://us.123rf.com/450wm/blueringmedia/blueringmedia1403/blueringmedia140300065/26341745-ilustraci-n-de-una-bolsa-de-sangre-con-sangre-tipo-o-en-un-fondo-blanco.jpg?ver=6</a:t>
            </a:r>
          </a:p>
        </p:txBody>
      </p:sp>
    </p:spTree>
    <p:extLst>
      <p:ext uri="{BB962C8B-B14F-4D97-AF65-F5344CB8AC3E}">
        <p14:creationId xmlns:p14="http://schemas.microsoft.com/office/powerpoint/2010/main" val="17095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223"/>
            <a:ext cx="2733689" cy="147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39052" y="760394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RESIDUOS CORTOPUNZANTES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699792" y="1503948"/>
            <a:ext cx="5976664" cy="37252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s-CO" sz="2000" dirty="0">
                <a:solidFill>
                  <a:schemeClr val="tx2"/>
                </a:solidFill>
              </a:rPr>
              <a:t>Son aquellos que por sus características punzantes o cortantes pueden originar un accidente percutáneo infeccioso. Dentro de éstos se encuentran: </a:t>
            </a:r>
            <a:endParaRPr lang="es-CO" sz="2000" dirty="0" smtClean="0">
              <a:solidFill>
                <a:schemeClr val="tx2"/>
              </a:solidFill>
            </a:endParaRPr>
          </a:p>
          <a:p>
            <a:pPr algn="ctr"/>
            <a:endParaRPr lang="es-CO" sz="2000" dirty="0" smtClean="0">
              <a:solidFill>
                <a:schemeClr val="tx2"/>
              </a:solidFill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s-CO" sz="2000" dirty="0" smtClean="0">
                <a:solidFill>
                  <a:schemeClr val="tx2"/>
                </a:solidFill>
              </a:rPr>
              <a:t>Limas – lancetas – cuchillas – agujas - restos </a:t>
            </a:r>
            <a:r>
              <a:rPr lang="es-CO" sz="2000" dirty="0">
                <a:solidFill>
                  <a:schemeClr val="tx2"/>
                </a:solidFill>
              </a:rPr>
              <a:t>de </a:t>
            </a:r>
            <a:r>
              <a:rPr lang="es-CO" sz="2000" dirty="0" smtClean="0">
                <a:solidFill>
                  <a:schemeClr val="tx2"/>
                </a:solidFill>
              </a:rPr>
              <a:t>ampolletas – pipetas - láminas </a:t>
            </a:r>
            <a:r>
              <a:rPr lang="es-CO" sz="2000" dirty="0">
                <a:solidFill>
                  <a:schemeClr val="tx2"/>
                </a:solidFill>
              </a:rPr>
              <a:t>de bisturí o vidrio </a:t>
            </a:r>
            <a:endParaRPr lang="es-CO" sz="2000" dirty="0" smtClean="0">
              <a:solidFill>
                <a:schemeClr val="tx2"/>
              </a:solidFill>
            </a:endParaRPr>
          </a:p>
          <a:p>
            <a:pPr algn="ctr"/>
            <a:endParaRPr lang="es-CO" sz="2000" dirty="0" smtClean="0">
              <a:solidFill>
                <a:schemeClr val="tx2"/>
              </a:solidFill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s-CO" sz="2000" dirty="0" smtClean="0">
                <a:solidFill>
                  <a:schemeClr val="tx2"/>
                </a:solidFill>
              </a:rPr>
              <a:t> </a:t>
            </a:r>
            <a:r>
              <a:rPr lang="es-CO" sz="2000" dirty="0">
                <a:solidFill>
                  <a:schemeClr val="tx2"/>
                </a:solidFill>
              </a:rPr>
              <a:t>C</a:t>
            </a:r>
            <a:r>
              <a:rPr lang="es-CO" sz="2000" dirty="0" smtClean="0">
                <a:solidFill>
                  <a:schemeClr val="tx2"/>
                </a:solidFill>
              </a:rPr>
              <a:t>ualquier </a:t>
            </a:r>
            <a:r>
              <a:rPr lang="es-CO" sz="2000" dirty="0">
                <a:solidFill>
                  <a:schemeClr val="tx2"/>
                </a:solidFill>
              </a:rPr>
              <a:t>otro elemento que por sus características cortopunzantes pueda lesionar y ocasionar un accidente </a:t>
            </a:r>
            <a:r>
              <a:rPr lang="es-CO" sz="2000" dirty="0" smtClean="0">
                <a:solidFill>
                  <a:schemeClr val="tx2"/>
                </a:solidFill>
              </a:rPr>
              <a:t>infeccioso.</a:t>
            </a:r>
          </a:p>
          <a:p>
            <a:pPr algn="ctr"/>
            <a:r>
              <a:rPr lang="es-CO" sz="20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s-CO" sz="2000" dirty="0">
              <a:solidFill>
                <a:schemeClr val="tx2"/>
              </a:solidFill>
            </a:endParaRPr>
          </a:p>
        </p:txBody>
      </p:sp>
      <p:pic>
        <p:nvPicPr>
          <p:cNvPr id="5122" name="Picture 2" descr="Resultado de imagen para RESIDUOS CORTOPUNZA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03728"/>
            <a:ext cx="2673598" cy="17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896185" y="4562741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25118" y="6355323"/>
            <a:ext cx="62188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://medicarte.net/wp-content/uploads/2015/10/manejo_residuos3-300x200.jpg</a:t>
            </a:r>
          </a:p>
        </p:txBody>
      </p:sp>
      <p:sp>
        <p:nvSpPr>
          <p:cNvPr id="9" name="8 Rectángulo"/>
          <p:cNvSpPr/>
          <p:nvPr/>
        </p:nvSpPr>
        <p:spPr>
          <a:xfrm rot="10800000" flipV="1">
            <a:off x="179512" y="2597133"/>
            <a:ext cx="2745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://3.bp.blogspot.com/__w8jBp7-OBQ/TOwoQ8k55cI/AAAAAAAAAF4/usSBe-YSEO8/s1600/imagen2.bmp</a:t>
            </a:r>
          </a:p>
        </p:txBody>
      </p:sp>
    </p:spTree>
    <p:extLst>
      <p:ext uri="{BB962C8B-B14F-4D97-AF65-F5344CB8AC3E}">
        <p14:creationId xmlns:p14="http://schemas.microsoft.com/office/powerpoint/2010/main" val="10411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760394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RESIDUOS QUIMICOS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987824" y="1916832"/>
            <a:ext cx="5832648" cy="33123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Son los restos de sustancias químicas y sus empaques o cualquier otro residuo contaminado con éstos, los cuales, dependiendo de su concentración y tiempo de exposición pueden causar la muerte, lesiones graves o efectos adversos a la salud y al medio ambiente. </a:t>
            </a:r>
            <a:endParaRPr lang="es-CO" sz="2000" dirty="0" smtClean="0">
              <a:solidFill>
                <a:schemeClr val="tx2"/>
              </a:solidFill>
            </a:endParaRPr>
          </a:p>
          <a:p>
            <a:pPr algn="ctr"/>
            <a:r>
              <a:rPr lang="es-CO" sz="2000" b="1" i="1" dirty="0" smtClean="0">
                <a:solidFill>
                  <a:schemeClr val="tx2"/>
                </a:solidFill>
              </a:rPr>
              <a:t>Se </a:t>
            </a:r>
            <a:r>
              <a:rPr lang="es-CO" sz="2000" b="1" i="1" dirty="0">
                <a:solidFill>
                  <a:schemeClr val="tx2"/>
                </a:solidFill>
              </a:rPr>
              <a:t>clasifican </a:t>
            </a:r>
            <a:r>
              <a:rPr lang="es-CO" sz="2000" b="1" i="1" dirty="0" smtClean="0">
                <a:solidFill>
                  <a:schemeClr val="tx2"/>
                </a:solidFill>
              </a:rPr>
              <a:t>en….</a:t>
            </a:r>
            <a:endParaRPr lang="es-CO" sz="2000" b="1" i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Resultado de imagen para residuos quimicos simbo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8740"/>
            <a:ext cx="2304256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3105835"/>
            <a:ext cx="2736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://prevencionar.com/media/2011/01/calavera.gif</a:t>
            </a:r>
          </a:p>
        </p:txBody>
      </p:sp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5" y="4824351"/>
            <a:ext cx="3328642" cy="18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77272" y="6126937"/>
            <a:ext cx="5666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://quimicasthai.files.wordpress.com/2015/03/nueva-normativa-sobre-traslado-de-residuos.jpg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996935" y="4562741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7664" y="760394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RESIDUOS QUIMICOS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 rot="1503629">
            <a:off x="2151926" y="1384008"/>
            <a:ext cx="420764" cy="1340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abajo"/>
          <p:cNvSpPr/>
          <p:nvPr/>
        </p:nvSpPr>
        <p:spPr>
          <a:xfrm>
            <a:off x="4211960" y="1582080"/>
            <a:ext cx="432048" cy="1198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Flecha abajo"/>
          <p:cNvSpPr/>
          <p:nvPr/>
        </p:nvSpPr>
        <p:spPr>
          <a:xfrm rot="20295536" flipH="1">
            <a:off x="6465513" y="1394259"/>
            <a:ext cx="449328" cy="1319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611560" y="4077072"/>
            <a:ext cx="222512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2"/>
                </a:solidFill>
              </a:rPr>
              <a:t>Citotóxicos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443630" y="4077072"/>
            <a:ext cx="222512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Metales </a:t>
            </a:r>
            <a:r>
              <a:rPr lang="es-CO" sz="2000" dirty="0" smtClean="0">
                <a:solidFill>
                  <a:schemeClr val="tx2"/>
                </a:solidFill>
              </a:rPr>
              <a:t>pesados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19985" y="4101941"/>
            <a:ext cx="222512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Reactivos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11560" y="5460845"/>
            <a:ext cx="222512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Contenedores </a:t>
            </a:r>
            <a:r>
              <a:rPr lang="es-CO" sz="2000" dirty="0" smtClean="0">
                <a:solidFill>
                  <a:schemeClr val="tx2"/>
                </a:solidFill>
              </a:rPr>
              <a:t>Presurizados 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443630" y="5455065"/>
            <a:ext cx="222512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Aceites </a:t>
            </a:r>
            <a:r>
              <a:rPr lang="es-CO" sz="2000" dirty="0" smtClean="0">
                <a:solidFill>
                  <a:schemeClr val="tx2"/>
                </a:solidFill>
              </a:rPr>
              <a:t>usados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228184" y="5439537"/>
            <a:ext cx="222512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Residuos </a:t>
            </a:r>
            <a:r>
              <a:rPr lang="es-CO" sz="2000" dirty="0" smtClean="0">
                <a:solidFill>
                  <a:schemeClr val="tx2"/>
                </a:solidFill>
              </a:rPr>
              <a:t>radiactivos 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27578" y="3140968"/>
            <a:ext cx="405723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Fármacos parcialmente consumidos, vencidos y/o </a:t>
            </a:r>
            <a:r>
              <a:rPr lang="es-CO" sz="2000" dirty="0" smtClean="0">
                <a:solidFill>
                  <a:schemeClr val="tx2"/>
                </a:solidFill>
              </a:rPr>
              <a:t>deteriorados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87524" y="6381328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residuos de medicame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1" y="4359336"/>
            <a:ext cx="2664296" cy="21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23928" y="1000694"/>
            <a:ext cx="4320480" cy="2160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Son aquellos medicamentos vencidos, deteriorados y/o excedentes de las sustancias que han sido empleadas en cualquier tipo de procedimiento.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7444" y="1172651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</a:rPr>
              <a:t>Fármacos parcialmente consumidos, vencidos y/o deteriorados:</a:t>
            </a:r>
          </a:p>
        </p:txBody>
      </p:sp>
      <p:sp>
        <p:nvSpPr>
          <p:cNvPr id="4" name="3 Flecha curvada hacia arriba"/>
          <p:cNvSpPr/>
          <p:nvPr/>
        </p:nvSpPr>
        <p:spPr>
          <a:xfrm>
            <a:off x="2483768" y="3192332"/>
            <a:ext cx="1872208" cy="9361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3755" y="6342207"/>
            <a:ext cx="68653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://ounae.com/img/ecolosfera/2010/11/residuos-farmaceuticos.jpg</a:t>
            </a:r>
          </a:p>
        </p:txBody>
      </p:sp>
      <p:sp>
        <p:nvSpPr>
          <p:cNvPr id="7" name="6 Rectángulo"/>
          <p:cNvSpPr/>
          <p:nvPr/>
        </p:nvSpPr>
        <p:spPr>
          <a:xfrm rot="10800000" flipV="1">
            <a:off x="5292080" y="3361609"/>
            <a:ext cx="3744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Resultado de imagen para residuos de medicam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44" y="3717032"/>
            <a:ext cx="3045136" cy="233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436096" y="6054175"/>
            <a:ext cx="50943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://www.redcicla.com/images/medicinas.jpg</a:t>
            </a:r>
          </a:p>
        </p:txBody>
      </p:sp>
    </p:spTree>
    <p:extLst>
      <p:ext uri="{BB962C8B-B14F-4D97-AF65-F5344CB8AC3E}">
        <p14:creationId xmlns:p14="http://schemas.microsoft.com/office/powerpoint/2010/main" val="34317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7090" y="2374065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Citotóxicos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3419872" y="1368065"/>
            <a:ext cx="4896544" cy="35283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Son los excedentes de fármacos provenientes de tratamientos oncológicos y elementos utilizados en su aplicación tales como: </a:t>
            </a:r>
            <a:r>
              <a:rPr lang="es-CO" sz="2000" dirty="0" smtClean="0">
                <a:solidFill>
                  <a:schemeClr val="tx2"/>
                </a:solidFill>
              </a:rPr>
              <a:t>jeringas, guantes, frascos</a:t>
            </a:r>
            <a:r>
              <a:rPr lang="es-CO" sz="2000" dirty="0">
                <a:solidFill>
                  <a:schemeClr val="tx2"/>
                </a:solidFill>
              </a:rPr>
              <a:t>, batas, bolsas de </a:t>
            </a:r>
            <a:r>
              <a:rPr lang="es-CO" sz="2000" dirty="0" smtClean="0">
                <a:solidFill>
                  <a:schemeClr val="tx2"/>
                </a:solidFill>
              </a:rPr>
              <a:t>papel absorbente.</a:t>
            </a:r>
            <a:endParaRPr lang="es-CO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9" y="3645024"/>
            <a:ext cx="2520280" cy="2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 rot="10800000" flipV="1">
            <a:off x="5411377" y="5065734"/>
            <a:ext cx="3744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627784" y="6360259"/>
            <a:ext cx="50158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://www.utpr.es/images/citotoxicos.gif</a:t>
            </a:r>
          </a:p>
        </p:txBody>
      </p:sp>
    </p:spTree>
    <p:extLst>
      <p:ext uri="{BB962C8B-B14F-4D97-AF65-F5344CB8AC3E}">
        <p14:creationId xmlns:p14="http://schemas.microsoft.com/office/powerpoint/2010/main" val="12985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1697" y="2173583"/>
            <a:ext cx="3255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FF0000"/>
                </a:solidFill>
              </a:rPr>
              <a:t>Metales pesados: </a:t>
            </a:r>
          </a:p>
        </p:txBody>
      </p:sp>
      <p:sp>
        <p:nvSpPr>
          <p:cNvPr id="4" name="3 Elipse"/>
          <p:cNvSpPr/>
          <p:nvPr/>
        </p:nvSpPr>
        <p:spPr>
          <a:xfrm>
            <a:off x="3203848" y="861646"/>
            <a:ext cx="5544616" cy="28803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000" dirty="0" smtClean="0">
              <a:solidFill>
                <a:schemeClr val="tx2"/>
              </a:solidFill>
            </a:endParaRPr>
          </a:p>
          <a:p>
            <a:pPr algn="ctr"/>
            <a:endParaRPr lang="es-CO" sz="2000" dirty="0" smtClean="0">
              <a:solidFill>
                <a:schemeClr val="tx2"/>
              </a:solidFill>
            </a:endParaRPr>
          </a:p>
          <a:p>
            <a:pPr algn="ctr"/>
            <a:r>
              <a:rPr lang="es-CO" sz="2000" dirty="0" smtClean="0">
                <a:solidFill>
                  <a:schemeClr val="tx2"/>
                </a:solidFill>
              </a:rPr>
              <a:t>Son </a:t>
            </a:r>
            <a:r>
              <a:rPr lang="es-CO" sz="2000" dirty="0">
                <a:solidFill>
                  <a:schemeClr val="tx2"/>
                </a:solidFill>
              </a:rPr>
              <a:t>cualquier objeto, elemento o restos de éstos en desuso, contaminados o que contengan metales pesados como: </a:t>
            </a:r>
            <a:endParaRPr lang="es-CO" sz="2000" dirty="0" smtClean="0">
              <a:solidFill>
                <a:schemeClr val="tx2"/>
              </a:solidFill>
            </a:endParaRPr>
          </a:p>
          <a:p>
            <a:pPr algn="ctr"/>
            <a:endParaRPr lang="es-CO" sz="2000" dirty="0">
              <a:solidFill>
                <a:schemeClr val="tx2"/>
              </a:solidFill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s-CO" sz="2000" dirty="0" smtClean="0">
                <a:solidFill>
                  <a:schemeClr val="tx2"/>
                </a:solidFill>
              </a:rPr>
              <a:t>Plomo</a:t>
            </a:r>
            <a:r>
              <a:rPr lang="es-CO" sz="2000" dirty="0">
                <a:solidFill>
                  <a:schemeClr val="tx2"/>
                </a:solidFill>
              </a:rPr>
              <a:t>, cromo, cadmio, antimonio, bario, níquel, estaño, vanadio, zinc, mercurio.</a:t>
            </a:r>
          </a:p>
          <a:p>
            <a:pPr algn="ctr"/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 rot="10800000" flipV="1">
            <a:off x="4716016" y="3926800"/>
            <a:ext cx="3744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sp>
        <p:nvSpPr>
          <p:cNvPr id="6" name="AutoShape 4" descr="Resultado de imagen para mercurio ele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8" name="Picture 6" descr="Resultado de imagen para mercurio eleme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9" y="4221088"/>
            <a:ext cx="3681865" cy="194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94394" y="6161385"/>
            <a:ext cx="8440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100" b="1" i="1" dirty="0">
                <a:solidFill>
                  <a:schemeClr val="tx2"/>
                </a:solidFill>
              </a:rPr>
              <a:t>://fch.cl/wp-content/uploads/2016/02/Mercurio-1440x640.jpg</a:t>
            </a:r>
          </a:p>
        </p:txBody>
      </p:sp>
    </p:spTree>
    <p:extLst>
      <p:ext uri="{BB962C8B-B14F-4D97-AF65-F5344CB8AC3E}">
        <p14:creationId xmlns:p14="http://schemas.microsoft.com/office/powerpoint/2010/main" val="12985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60716" y="1340768"/>
            <a:ext cx="2243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>
                <a:solidFill>
                  <a:srgbClr val="FF0000"/>
                </a:solidFill>
              </a:rPr>
              <a:t>Reactivos: </a:t>
            </a:r>
          </a:p>
        </p:txBody>
      </p:sp>
      <p:sp>
        <p:nvSpPr>
          <p:cNvPr id="3" name="2 Elipse"/>
          <p:cNvSpPr/>
          <p:nvPr/>
        </p:nvSpPr>
        <p:spPr>
          <a:xfrm>
            <a:off x="3093929" y="1203531"/>
            <a:ext cx="5716899" cy="33843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2"/>
                </a:solidFill>
              </a:rPr>
              <a:t>S</a:t>
            </a:r>
            <a:r>
              <a:rPr lang="es-CO" dirty="0" smtClean="0">
                <a:solidFill>
                  <a:schemeClr val="tx2"/>
                </a:solidFill>
              </a:rPr>
              <a:t>on </a:t>
            </a:r>
            <a:r>
              <a:rPr lang="es-CO" dirty="0">
                <a:solidFill>
                  <a:schemeClr val="tx2"/>
                </a:solidFill>
              </a:rPr>
              <a:t>aquellos que por sí solos y en condiciones normales, al mezclarse o al entrar en contacto con otros elementos, compuestos, sustancias o residuos, generan gases, vapores, humos tóxicos, explosión o reaccionan térmicamente, colocando en riesgo la salud humana o el medio ambiente.</a:t>
            </a:r>
          </a:p>
        </p:txBody>
      </p:sp>
      <p:sp>
        <p:nvSpPr>
          <p:cNvPr id="6" name="5 Flecha curvada hacia la derecha"/>
          <p:cNvSpPr/>
          <p:nvPr/>
        </p:nvSpPr>
        <p:spPr>
          <a:xfrm>
            <a:off x="965979" y="2220354"/>
            <a:ext cx="1440160" cy="13507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" name="AutoShape 2" descr="Resultado de imagen para materiales explosi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00" name="Picture 4" descr="Resultado de imagen para materiales explosiv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91" y="3933056"/>
            <a:ext cx="2086005" cy="17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89286" y="5990947"/>
            <a:ext cx="86836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://cdn-01.media-brady.com/store/stes/media/catalog/product/cache/9/image/85e4522595efc69f496374d01ef2bf13/1456285194/d/m/dmeu_y1837857_01_std.lang.all.png</a:t>
            </a:r>
          </a:p>
        </p:txBody>
      </p:sp>
      <p:sp>
        <p:nvSpPr>
          <p:cNvPr id="10" name="9 Rectángulo"/>
          <p:cNvSpPr/>
          <p:nvPr/>
        </p:nvSpPr>
        <p:spPr>
          <a:xfrm rot="10800000" flipV="1">
            <a:off x="4631098" y="4807003"/>
            <a:ext cx="3744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3276" y="1412776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FF0000"/>
                </a:solidFill>
              </a:rPr>
              <a:t>Contenedores Presurizados:</a:t>
            </a:r>
          </a:p>
        </p:txBody>
      </p:sp>
      <p:sp>
        <p:nvSpPr>
          <p:cNvPr id="3" name="2 Elipse"/>
          <p:cNvSpPr/>
          <p:nvPr/>
        </p:nvSpPr>
        <p:spPr>
          <a:xfrm>
            <a:off x="4042692" y="1268760"/>
            <a:ext cx="4248472" cy="31683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Son los empaques presurizados de gases anestésicos, óxidos de etileno y otros que tengan esta presentación</a:t>
            </a:r>
            <a:r>
              <a:rPr lang="es-CO" dirty="0"/>
              <a:t>.</a:t>
            </a:r>
          </a:p>
        </p:txBody>
      </p:sp>
      <p:sp>
        <p:nvSpPr>
          <p:cNvPr id="7" name="6 Rectángulo"/>
          <p:cNvSpPr/>
          <p:nvPr/>
        </p:nvSpPr>
        <p:spPr>
          <a:xfrm rot="10800000" flipV="1">
            <a:off x="4631098" y="4620785"/>
            <a:ext cx="3744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Resultado de imagen para inhal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6" y="3713987"/>
            <a:ext cx="3756146" cy="23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4052" y="6205954"/>
            <a:ext cx="86855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://cde.publimetro.e3.pe/ima/0/0/0/4/1/41703.jpg</a:t>
            </a:r>
          </a:p>
        </p:txBody>
      </p:sp>
    </p:spTree>
    <p:extLst>
      <p:ext uri="{BB962C8B-B14F-4D97-AF65-F5344CB8AC3E}">
        <p14:creationId xmlns:p14="http://schemas.microsoft.com/office/powerpoint/2010/main" val="12985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96346" y="1566769"/>
            <a:ext cx="2909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FF0000"/>
                </a:solidFill>
              </a:rPr>
              <a:t>Aceites usados: </a:t>
            </a:r>
          </a:p>
        </p:txBody>
      </p:sp>
      <p:sp>
        <p:nvSpPr>
          <p:cNvPr id="3" name="2 Elipse"/>
          <p:cNvSpPr/>
          <p:nvPr/>
        </p:nvSpPr>
        <p:spPr>
          <a:xfrm>
            <a:off x="4055151" y="1016732"/>
            <a:ext cx="4176464" cy="32403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Son aquellos con base mineral o sintética que se han convertido o tornado inadecuados para el uso asignado o previsto inicialmente.</a:t>
            </a:r>
          </a:p>
        </p:txBody>
      </p:sp>
      <p:sp>
        <p:nvSpPr>
          <p:cNvPr id="4" name="3 Flecha curvada hacia la derecha"/>
          <p:cNvSpPr/>
          <p:nvPr/>
        </p:nvSpPr>
        <p:spPr>
          <a:xfrm>
            <a:off x="1547664" y="2348880"/>
            <a:ext cx="1728192" cy="12961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10800000" flipV="1">
            <a:off x="4487199" y="4456189"/>
            <a:ext cx="3744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pic>
        <p:nvPicPr>
          <p:cNvPr id="6148" name="Picture 4" descr="Resultado de imagen para aceites industriales usad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286913"/>
            <a:ext cx="2448272" cy="209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85793" y="6257901"/>
            <a:ext cx="67504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://www.industriambiente.com/media/uploads/noticias/x20140912sigaus.jpg.pagespeed.ic.TeYS_DdrOW.jpg</a:t>
            </a:r>
          </a:p>
        </p:txBody>
      </p:sp>
    </p:spTree>
    <p:extLst>
      <p:ext uri="{BB962C8B-B14F-4D97-AF65-F5344CB8AC3E}">
        <p14:creationId xmlns:p14="http://schemas.microsoft.com/office/powerpoint/2010/main" val="33093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1124744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i="1" dirty="0" smtClean="0">
                <a:solidFill>
                  <a:srgbClr val="FF0000"/>
                </a:solidFill>
              </a:rPr>
              <a:t>MANEJO INTEGRAL DE RESIDUOS SÓLIDOS</a:t>
            </a:r>
            <a:endParaRPr lang="es-CO" sz="4400" b="1" i="1" dirty="0">
              <a:solidFill>
                <a:srgbClr val="FF0000"/>
              </a:solidFill>
            </a:endParaRPr>
          </a:p>
        </p:txBody>
      </p:sp>
      <p:sp>
        <p:nvSpPr>
          <p:cNvPr id="3" name="AutoShape 2" descr="Resultado de imagen para manejo de residuos sol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7" name="Picture 5" descr="Resultado de imagen para manejo de residuos soli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3971241" cy="28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0375" y="5967612"/>
            <a:ext cx="79928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50" b="1" i="1" dirty="0">
                <a:solidFill>
                  <a:schemeClr val="tx2"/>
                </a:solidFill>
              </a:rPr>
              <a:t>://1.bp.blogspot.com/-bR7rooWX6WA/VSdLGCptL-I/AAAAAAAAABQ/MwKdAeNu8CU/s1600/residuos-s%C3%B3lidos-reciclables-.jpg</a:t>
            </a:r>
          </a:p>
        </p:txBody>
      </p:sp>
    </p:spTree>
    <p:extLst>
      <p:ext uri="{BB962C8B-B14F-4D97-AF65-F5344CB8AC3E}">
        <p14:creationId xmlns:p14="http://schemas.microsoft.com/office/powerpoint/2010/main" val="3727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0312" y="1903826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FF0000"/>
                </a:solidFill>
              </a:rPr>
              <a:t>Residuos radiactivos:</a:t>
            </a:r>
          </a:p>
        </p:txBody>
      </p:sp>
      <p:sp>
        <p:nvSpPr>
          <p:cNvPr id="3" name="2 Elipse"/>
          <p:cNvSpPr/>
          <p:nvPr/>
        </p:nvSpPr>
        <p:spPr>
          <a:xfrm>
            <a:off x="4305672" y="1130611"/>
            <a:ext cx="4536685" cy="34563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Son las sustancias emisoras de energía predecible y continua en forma alfa, beta o de fotones, cuya interacción con la materia, puede dar lugar a la emisión de rayos x y neutrones.</a:t>
            </a:r>
          </a:p>
        </p:txBody>
      </p:sp>
      <p:sp>
        <p:nvSpPr>
          <p:cNvPr id="5" name="4 Flecha curvada hacia la derecha"/>
          <p:cNvSpPr/>
          <p:nvPr/>
        </p:nvSpPr>
        <p:spPr>
          <a:xfrm>
            <a:off x="2715666" y="2096852"/>
            <a:ext cx="1333322" cy="10801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7170" name="Picture 2" descr="Resultado de imagen para sIMBOLO DEL MATERIAL RADIACTI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45624"/>
            <a:ext cx="2789082" cy="22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 rot="10800000" flipV="1">
            <a:off x="4487199" y="4743046"/>
            <a:ext cx="3744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37903" y="635861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://bnnas.files.wordpress.com/2014/11/radioactive-symbol.png</a:t>
            </a:r>
          </a:p>
        </p:txBody>
      </p:sp>
    </p:spTree>
    <p:extLst>
      <p:ext uri="{BB962C8B-B14F-4D97-AF65-F5344CB8AC3E}">
        <p14:creationId xmlns:p14="http://schemas.microsoft.com/office/powerpoint/2010/main" val="33093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620688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RECOLECCIÓN INTERNA – RUTA SANITARIA</a:t>
            </a:r>
          </a:p>
          <a:p>
            <a:pPr algn="ctr"/>
            <a:r>
              <a:rPr lang="es-CO" sz="2800" b="1" dirty="0">
                <a:solidFill>
                  <a:srgbClr val="FF0000"/>
                </a:solidFill>
              </a:rPr>
              <a:t>(Movimiento interno de </a:t>
            </a:r>
            <a:r>
              <a:rPr lang="es-CO" sz="2800" b="1" dirty="0" smtClean="0">
                <a:solidFill>
                  <a:srgbClr val="FF0000"/>
                </a:solidFill>
              </a:rPr>
              <a:t>residuos)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31540" y="1844825"/>
            <a:ext cx="298833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1F497D"/>
                </a:solidFill>
              </a:rPr>
              <a:t>Las rutas deben cubrir la totalidad de la institución. 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3851920" y="2204865"/>
            <a:ext cx="1368152" cy="288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5472234" y="1700808"/>
            <a:ext cx="3060848" cy="25202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1F497D"/>
                </a:solidFill>
              </a:rPr>
              <a:t>Se elaborará un diagrama del flujo de residuos sobre el esquema de distribución de </a:t>
            </a:r>
            <a:r>
              <a:rPr lang="es-CO" sz="2000" dirty="0" smtClean="0">
                <a:solidFill>
                  <a:srgbClr val="1F497D"/>
                </a:solidFill>
              </a:rPr>
              <a:t>planta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348285" y="5084181"/>
            <a:ext cx="3536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rgbClr val="FF0000"/>
                </a:solidFill>
              </a:rPr>
              <a:t>Identificando las </a:t>
            </a:r>
            <a:r>
              <a:rPr lang="es-CO" sz="2000" b="1" dirty="0">
                <a:solidFill>
                  <a:srgbClr val="FF0000"/>
                </a:solidFill>
              </a:rPr>
              <a:t>rutas internas de transporte y en cada punto de generación: </a:t>
            </a:r>
          </a:p>
        </p:txBody>
      </p:sp>
      <p:sp>
        <p:nvSpPr>
          <p:cNvPr id="12" name="11 Flecha derecha"/>
          <p:cNvSpPr/>
          <p:nvPr/>
        </p:nvSpPr>
        <p:spPr>
          <a:xfrm rot="5400000">
            <a:off x="6632489" y="4610164"/>
            <a:ext cx="740334" cy="233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H="1" flipV="1">
            <a:off x="3970723" y="4680837"/>
            <a:ext cx="1332284" cy="508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155986" y="4373771"/>
            <a:ext cx="42844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1F497D"/>
                </a:solidFill>
              </a:rPr>
              <a:t>E</a:t>
            </a:r>
            <a:r>
              <a:rPr lang="es-CO" sz="2000" dirty="0" smtClean="0">
                <a:solidFill>
                  <a:srgbClr val="1F497D"/>
                </a:solidFill>
              </a:rPr>
              <a:t>l </a:t>
            </a:r>
            <a:r>
              <a:rPr lang="es-CO" sz="2000" dirty="0">
                <a:solidFill>
                  <a:srgbClr val="1F497D"/>
                </a:solidFill>
              </a:rPr>
              <a:t>número, color y capacidad de los recipientes a </a:t>
            </a:r>
            <a:r>
              <a:rPr lang="es-CO" sz="2000" dirty="0" smtClean="0">
                <a:solidFill>
                  <a:srgbClr val="1F497D"/>
                </a:solidFill>
              </a:rPr>
              <a:t>utilizar.</a:t>
            </a:r>
          </a:p>
          <a:p>
            <a:endParaRPr lang="es-CO" sz="2000" dirty="0" smtClean="0">
              <a:solidFill>
                <a:srgbClr val="1F497D"/>
              </a:solidFill>
            </a:endParaRPr>
          </a:p>
          <a:p>
            <a:endParaRPr lang="es-CO" sz="2000" dirty="0">
              <a:solidFill>
                <a:srgbClr val="1F497D"/>
              </a:solidFill>
            </a:endParaRPr>
          </a:p>
          <a:p>
            <a:r>
              <a:rPr lang="es-CO" sz="2000" dirty="0" smtClean="0">
                <a:solidFill>
                  <a:srgbClr val="1F497D"/>
                </a:solidFill>
              </a:rPr>
              <a:t>El </a:t>
            </a:r>
            <a:r>
              <a:rPr lang="es-CO" sz="2000" dirty="0">
                <a:solidFill>
                  <a:srgbClr val="1F497D"/>
                </a:solidFill>
              </a:rPr>
              <a:t>tipo de residuo generado</a:t>
            </a:r>
          </a:p>
        </p:txBody>
      </p:sp>
      <p:cxnSp>
        <p:nvCxnSpPr>
          <p:cNvPr id="21" name="20 Conector recto de flecha"/>
          <p:cNvCxnSpPr/>
          <p:nvPr/>
        </p:nvCxnSpPr>
        <p:spPr>
          <a:xfrm flipH="1">
            <a:off x="3919060" y="5348993"/>
            <a:ext cx="1429225" cy="456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12224" y="626814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rgbClr val="1F497D"/>
                </a:solidFill>
              </a:rPr>
              <a:t>FUENTE: RESOLUCION 1164 </a:t>
            </a:r>
            <a:r>
              <a:rPr lang="es-CO" sz="1000" b="1" i="1" dirty="0">
                <a:solidFill>
                  <a:srgbClr val="1F497D"/>
                </a:solidFill>
              </a:rPr>
              <a:t>DE </a:t>
            </a:r>
            <a:r>
              <a:rPr lang="es-CO" sz="1000" b="1" i="1" dirty="0" smtClean="0">
                <a:solidFill>
                  <a:srgbClr val="1F497D"/>
                </a:solidFill>
              </a:rPr>
              <a:t>2002</a:t>
            </a:r>
            <a:endParaRPr lang="es-CO" sz="1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138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0545" y="530819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</a:rPr>
              <a:t>RUTA SANITARIA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0545" y="1126278"/>
            <a:ext cx="8323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400" dirty="0" smtClean="0">
              <a:solidFill>
                <a:srgbClr val="1F497D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1F497D"/>
                </a:solidFill>
              </a:rPr>
              <a:t>La ruta sanitaria establece el orden de recolección de los residuos</a:t>
            </a:r>
          </a:p>
          <a:p>
            <a:pPr algn="just"/>
            <a:endParaRPr lang="es-CO" sz="2400" dirty="0">
              <a:solidFill>
                <a:srgbClr val="1F497D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rgbClr val="1F497D"/>
                </a:solidFill>
              </a:rPr>
              <a:t>Determina  el horario en que se debe realizar el recorrido.</a:t>
            </a:r>
            <a:endParaRPr lang="es-CO" sz="2400" dirty="0">
              <a:solidFill>
                <a:srgbClr val="1F497D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3633949" y="3110795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331640" y="4252313"/>
            <a:ext cx="5509068" cy="1872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1F497D"/>
                </a:solidFill>
              </a:rPr>
              <a:t>La recolección debe efectuarse en lo posible, en horas de menor circulación de pacientes, empleados o visitantes. Los procedimientos deben ser realizados de forma segura, sin ocasionar derrames de residuos.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2224" y="626814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rgbClr val="1F497D"/>
                </a:solidFill>
              </a:rPr>
              <a:t>FUENTE: RESOLUCION 1164 </a:t>
            </a:r>
            <a:r>
              <a:rPr lang="es-CO" sz="1000" b="1" i="1" dirty="0">
                <a:solidFill>
                  <a:srgbClr val="1F497D"/>
                </a:solidFill>
              </a:rPr>
              <a:t>DE </a:t>
            </a:r>
            <a:r>
              <a:rPr lang="es-CO" sz="1000" b="1" i="1" dirty="0" smtClean="0">
                <a:solidFill>
                  <a:srgbClr val="1F497D"/>
                </a:solidFill>
              </a:rPr>
              <a:t>2002</a:t>
            </a:r>
            <a:endParaRPr lang="es-CO" sz="1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0545" y="530819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</a:rPr>
              <a:t>RUTA SANITARIA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9388" y="1288867"/>
            <a:ext cx="82750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>
                <a:solidFill>
                  <a:schemeClr val="tx2"/>
                </a:solidFill>
              </a:rPr>
              <a:t>El tiempo de permanencia de los residuos en los sitios de generación debe ser el mínimo </a:t>
            </a:r>
            <a:r>
              <a:rPr lang="es-CO" sz="2800" dirty="0" smtClean="0">
                <a:solidFill>
                  <a:schemeClr val="tx2"/>
                </a:solidFill>
              </a:rPr>
              <a:t>posible</a:t>
            </a:r>
          </a:p>
          <a:p>
            <a:pPr algn="just"/>
            <a:endParaRPr lang="es-CO" sz="2800" dirty="0">
              <a:solidFill>
                <a:schemeClr val="tx2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 smtClean="0">
                <a:solidFill>
                  <a:schemeClr val="tx2"/>
                </a:solidFill>
              </a:rPr>
              <a:t>El </a:t>
            </a:r>
            <a:r>
              <a:rPr lang="es-CO" sz="2800" dirty="0">
                <a:solidFill>
                  <a:schemeClr val="tx2"/>
                </a:solidFill>
              </a:rPr>
              <a:t>recorrido entre los puntos de generación y el lugar de almacenamiento de los residuos debe ser lo más corto posible.</a:t>
            </a:r>
          </a:p>
          <a:p>
            <a:pPr algn="just"/>
            <a:endParaRPr lang="es-CO" sz="2800" dirty="0">
              <a:solidFill>
                <a:schemeClr val="tx2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 smtClean="0">
                <a:solidFill>
                  <a:schemeClr val="tx2"/>
                </a:solidFill>
              </a:rPr>
              <a:t>La </a:t>
            </a:r>
            <a:r>
              <a:rPr lang="es-CO" sz="2800" dirty="0">
                <a:solidFill>
                  <a:schemeClr val="tx2"/>
                </a:solidFill>
              </a:rPr>
              <a:t>frecuencia de recolección interna depende de la capacidad de almacenamiento y el tipo de </a:t>
            </a:r>
            <a:r>
              <a:rPr lang="es-CO" sz="2800" dirty="0" smtClean="0">
                <a:solidFill>
                  <a:schemeClr val="tx2"/>
                </a:solidFill>
              </a:rPr>
              <a:t>residuo se </a:t>
            </a:r>
            <a:r>
              <a:rPr lang="es-CO" sz="2800" dirty="0">
                <a:solidFill>
                  <a:schemeClr val="tx2"/>
                </a:solidFill>
              </a:rPr>
              <a:t>recomienda </a:t>
            </a:r>
            <a:r>
              <a:rPr lang="es-CO" sz="2800" dirty="0" smtClean="0">
                <a:solidFill>
                  <a:schemeClr val="tx2"/>
                </a:solidFill>
              </a:rPr>
              <a:t>….</a:t>
            </a:r>
            <a:endParaRPr lang="es-CO" sz="2800" dirty="0">
              <a:solidFill>
                <a:schemeClr val="tx2"/>
              </a:solidFill>
            </a:endParaRPr>
          </a:p>
          <a:p>
            <a:pPr algn="just"/>
            <a:endParaRPr lang="es-CO" sz="28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94885" y="29969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/>
              <a:t>y.</a:t>
            </a:r>
            <a:endParaRPr lang="es-CO" dirty="0"/>
          </a:p>
        </p:txBody>
      </p:sp>
      <p:sp>
        <p:nvSpPr>
          <p:cNvPr id="12" name="11 Elipse"/>
          <p:cNvSpPr/>
          <p:nvPr/>
        </p:nvSpPr>
        <p:spPr>
          <a:xfrm>
            <a:off x="3238701" y="5373216"/>
            <a:ext cx="2396995" cy="12049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Dos </a:t>
            </a:r>
            <a:r>
              <a:rPr lang="es-CO" dirty="0">
                <a:solidFill>
                  <a:srgbClr val="FF0000"/>
                </a:solidFill>
              </a:rPr>
              <a:t>veces al día en instituciones grandes</a:t>
            </a:r>
          </a:p>
        </p:txBody>
      </p:sp>
      <p:sp>
        <p:nvSpPr>
          <p:cNvPr id="13" name="12 Elipse"/>
          <p:cNvSpPr/>
          <p:nvPr/>
        </p:nvSpPr>
        <p:spPr>
          <a:xfrm>
            <a:off x="6441225" y="5405305"/>
            <a:ext cx="2260383" cy="1204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FF0000"/>
                </a:solidFill>
              </a:rPr>
              <a:t>U</a:t>
            </a:r>
            <a:r>
              <a:rPr lang="es-CO" dirty="0" smtClean="0">
                <a:solidFill>
                  <a:srgbClr val="FF0000"/>
                </a:solidFill>
              </a:rPr>
              <a:t>na </a:t>
            </a:r>
            <a:r>
              <a:rPr lang="es-CO" dirty="0">
                <a:solidFill>
                  <a:srgbClr val="FF0000"/>
                </a:solidFill>
              </a:rPr>
              <a:t>vez al día en instituciones pequeñas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2224" y="626814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rgbClr val="1F497D"/>
                </a:solidFill>
              </a:rPr>
              <a:t>FUENTE: RESOLUCION 1164 </a:t>
            </a:r>
            <a:r>
              <a:rPr lang="es-CO" sz="1000" b="1" i="1" dirty="0">
                <a:solidFill>
                  <a:srgbClr val="1F497D"/>
                </a:solidFill>
              </a:rPr>
              <a:t>DE </a:t>
            </a:r>
            <a:r>
              <a:rPr lang="es-CO" sz="1000" b="1" i="1" dirty="0" smtClean="0">
                <a:solidFill>
                  <a:srgbClr val="1F497D"/>
                </a:solidFill>
              </a:rPr>
              <a:t>2002</a:t>
            </a:r>
            <a:endParaRPr lang="es-CO" sz="1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38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242645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RECOLECCIÓN INTERNA – RUTA SANITARIA</a:t>
            </a:r>
          </a:p>
          <a:p>
            <a:pPr algn="ctr"/>
            <a:r>
              <a:rPr lang="es-CO" sz="2800" b="1" dirty="0">
                <a:solidFill>
                  <a:srgbClr val="FF0000"/>
                </a:solidFill>
              </a:rPr>
              <a:t>(Movimiento interno de </a:t>
            </a:r>
            <a:r>
              <a:rPr lang="es-CO" sz="2800" b="1" dirty="0" smtClean="0">
                <a:solidFill>
                  <a:srgbClr val="FF0000"/>
                </a:solidFill>
              </a:rPr>
              <a:t>residuos)</a:t>
            </a:r>
            <a:endParaRPr lang="es-CO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sultado de imagen para PLANO DE UNA INSTITUCIÓN RUTA SANIT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6" y="1172938"/>
            <a:ext cx="7557071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7504" y="6463985"/>
            <a:ext cx="90364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rgbClr val="1F497D"/>
                </a:solidFill>
              </a:rPr>
              <a:t>IMAGEN: https</a:t>
            </a:r>
            <a:r>
              <a:rPr lang="es-CO" sz="1050" b="1" i="1" dirty="0">
                <a:solidFill>
                  <a:srgbClr val="1F497D"/>
                </a:solidFill>
              </a:rPr>
              <a:t>://image.slidesharecdn.com/2-residuos-hospitalarios-1232290472786229-3/95/2-residuos-hospitalarios-26-728.jpg?cb=1232268923</a:t>
            </a:r>
          </a:p>
        </p:txBody>
      </p:sp>
    </p:spTree>
    <p:extLst>
      <p:ext uri="{BB962C8B-B14F-4D97-AF65-F5344CB8AC3E}">
        <p14:creationId xmlns:p14="http://schemas.microsoft.com/office/powerpoint/2010/main" val="19333658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62068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ALMACENAMIENTO DE RESIDUOS HOSPITALARIOS Y SIMILARES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1916832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tx2"/>
                </a:solidFill>
              </a:rPr>
              <a:t>Los lugares destinados al almacenamiento de residuos hospitalarios y similares quedaran aislados </a:t>
            </a:r>
            <a:r>
              <a:rPr lang="es-CO" sz="2400" dirty="0" smtClean="0">
                <a:solidFill>
                  <a:schemeClr val="tx2"/>
                </a:solidFill>
              </a:rPr>
              <a:t>de:</a:t>
            </a:r>
          </a:p>
          <a:p>
            <a:pPr algn="just"/>
            <a:endParaRPr lang="es-CO" sz="24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>
                <a:solidFill>
                  <a:schemeClr val="tx2"/>
                </a:solidFill>
              </a:rPr>
              <a:t>S</a:t>
            </a:r>
            <a:r>
              <a:rPr lang="es-CO" sz="2400" dirty="0" smtClean="0">
                <a:solidFill>
                  <a:schemeClr val="tx2"/>
                </a:solidFill>
              </a:rPr>
              <a:t>alas </a:t>
            </a:r>
            <a:r>
              <a:rPr lang="es-CO" sz="2400" dirty="0">
                <a:solidFill>
                  <a:schemeClr val="tx2"/>
                </a:solidFill>
              </a:rPr>
              <a:t>de </a:t>
            </a:r>
            <a:r>
              <a:rPr lang="es-CO" sz="2400" dirty="0" smtClean="0">
                <a:solidFill>
                  <a:schemeClr val="tx2"/>
                </a:solidFill>
              </a:rPr>
              <a:t>hospitalización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chemeClr val="tx2"/>
                </a:solidFill>
              </a:rPr>
              <a:t>Cirugía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>
                <a:solidFill>
                  <a:schemeClr val="tx2"/>
                </a:solidFill>
              </a:rPr>
              <a:t>L</a:t>
            </a:r>
            <a:r>
              <a:rPr lang="es-CO" sz="2400" dirty="0" smtClean="0">
                <a:solidFill>
                  <a:schemeClr val="tx2"/>
                </a:solidFill>
              </a:rPr>
              <a:t>aboratorios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chemeClr val="tx2"/>
                </a:solidFill>
              </a:rPr>
              <a:t>Toma </a:t>
            </a:r>
            <a:r>
              <a:rPr lang="es-CO" sz="2400" dirty="0">
                <a:solidFill>
                  <a:schemeClr val="tx2"/>
                </a:solidFill>
              </a:rPr>
              <a:t>de </a:t>
            </a:r>
            <a:r>
              <a:rPr lang="es-CO" sz="2400" dirty="0" smtClean="0">
                <a:solidFill>
                  <a:schemeClr val="tx2"/>
                </a:solidFill>
              </a:rPr>
              <a:t>muestras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>
                <a:solidFill>
                  <a:schemeClr val="tx2"/>
                </a:solidFill>
              </a:rPr>
              <a:t>B</a:t>
            </a:r>
            <a:r>
              <a:rPr lang="es-CO" sz="2400" dirty="0" smtClean="0">
                <a:solidFill>
                  <a:schemeClr val="tx2"/>
                </a:solidFill>
              </a:rPr>
              <a:t>ancos </a:t>
            </a:r>
            <a:r>
              <a:rPr lang="es-CO" sz="2400" dirty="0">
                <a:solidFill>
                  <a:schemeClr val="tx2"/>
                </a:solidFill>
              </a:rPr>
              <a:t>de sangre, </a:t>
            </a:r>
            <a:endParaRPr lang="es-CO" sz="24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>
                <a:solidFill>
                  <a:schemeClr val="tx2"/>
                </a:solidFill>
              </a:rPr>
              <a:t>P</a:t>
            </a:r>
            <a:r>
              <a:rPr lang="es-CO" sz="2400" dirty="0" smtClean="0">
                <a:solidFill>
                  <a:schemeClr val="tx2"/>
                </a:solidFill>
              </a:rPr>
              <a:t>reparación </a:t>
            </a:r>
            <a:r>
              <a:rPr lang="es-CO" sz="2400" dirty="0">
                <a:solidFill>
                  <a:schemeClr val="tx2"/>
                </a:solidFill>
              </a:rPr>
              <a:t>de alimentos </a:t>
            </a:r>
            <a:endParaRPr lang="es-CO" sz="2400" dirty="0" smtClean="0">
              <a:solidFill>
                <a:schemeClr val="tx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6386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RESOLUCION 1164 </a:t>
            </a:r>
            <a:r>
              <a:rPr lang="es-CO" sz="1000" b="1" i="1" dirty="0">
                <a:solidFill>
                  <a:schemeClr val="tx2"/>
                </a:solidFill>
              </a:rPr>
              <a:t>DE </a:t>
            </a:r>
            <a:r>
              <a:rPr lang="es-CO" sz="1000" b="1" i="1" dirty="0" smtClean="0">
                <a:solidFill>
                  <a:schemeClr val="tx2"/>
                </a:solidFill>
              </a:rPr>
              <a:t>2002</a:t>
            </a:r>
            <a:endParaRPr lang="es-CO" sz="1000" b="1" i="1" dirty="0">
              <a:solidFill>
                <a:schemeClr val="tx2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580112" y="3501008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rgbClr val="FF0000"/>
                </a:solidFill>
              </a:rPr>
              <a:t>M</a:t>
            </a:r>
            <a:r>
              <a:rPr lang="es-CO" sz="2000" dirty="0" smtClean="0">
                <a:solidFill>
                  <a:srgbClr val="FF0000"/>
                </a:solidFill>
              </a:rPr>
              <a:t>inimizando </a:t>
            </a:r>
            <a:r>
              <a:rPr lang="es-CO" sz="2000" dirty="0">
                <a:solidFill>
                  <a:srgbClr val="FF0000"/>
                </a:solidFill>
              </a:rPr>
              <a:t>de esta manera una posible contaminación cruzada con microorganismos patógenos.</a:t>
            </a:r>
          </a:p>
        </p:txBody>
      </p:sp>
      <p:sp>
        <p:nvSpPr>
          <p:cNvPr id="8" name="7 Flecha a la derecha con bandas"/>
          <p:cNvSpPr/>
          <p:nvPr/>
        </p:nvSpPr>
        <p:spPr>
          <a:xfrm>
            <a:off x="3779912" y="3721160"/>
            <a:ext cx="1529408" cy="46166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3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03589" y="583513"/>
            <a:ext cx="3136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FORMATO  </a:t>
            </a:r>
            <a:r>
              <a:rPr lang="es-CO" sz="3600" b="1" dirty="0">
                <a:solidFill>
                  <a:srgbClr val="FF0000"/>
                </a:solidFill>
              </a:rPr>
              <a:t>RH1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475656" y="1556792"/>
            <a:ext cx="5832648" cy="34563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Con el fin de establecer los resultados obtenidos en la labor de gestión interna de residuos hospitalarios y similares, el generador debe calcular mensualmente, como mínimo los siguientes indicadores y consignarlos en el formulario RH1.</a:t>
            </a:r>
          </a:p>
        </p:txBody>
      </p:sp>
    </p:spTree>
    <p:extLst>
      <p:ext uri="{BB962C8B-B14F-4D97-AF65-F5344CB8AC3E}">
        <p14:creationId xmlns:p14="http://schemas.microsoft.com/office/powerpoint/2010/main" val="34758035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98609" y="182531"/>
            <a:ext cx="81963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FORMATO  RH1</a:t>
            </a:r>
          </a:p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(Registro diario de generación de residuos hospitalarios y similares)</a:t>
            </a:r>
          </a:p>
        </p:txBody>
      </p:sp>
      <p:pic>
        <p:nvPicPr>
          <p:cNvPr id="1026" name="Picture 2" descr="Resultado de imagen para formato rh1 residuos hospitalar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8" y="1567526"/>
            <a:ext cx="7488832" cy="473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03504" y="6300441"/>
            <a:ext cx="86889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err="1" smtClean="0">
                <a:solidFill>
                  <a:schemeClr val="tx2"/>
                </a:solidFill>
              </a:rPr>
              <a:t>IMAGEN:https</a:t>
            </a:r>
            <a:r>
              <a:rPr lang="es-CO" sz="1050" b="1" i="1" dirty="0">
                <a:solidFill>
                  <a:schemeClr val="tx2"/>
                </a:solidFill>
              </a:rPr>
              <a:t>://image.slidesharecdn.com/manejoresiduoshospitalarios-130227201641-phpapp01/95/manejo-residuos-hospitalarios-24-638.jpg?cb=1361996289</a:t>
            </a:r>
          </a:p>
        </p:txBody>
      </p:sp>
    </p:spTree>
    <p:extLst>
      <p:ext uri="{BB962C8B-B14F-4D97-AF65-F5344CB8AC3E}">
        <p14:creationId xmlns:p14="http://schemas.microsoft.com/office/powerpoint/2010/main" val="3114022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10568" y="825312"/>
            <a:ext cx="4443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ALMACENAMIENTO INTERMEDIO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000664" y="1628800"/>
            <a:ext cx="4536504" cy="20162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Son los sitios ubicados en diferentes lugares del generador, los cuales están destinados a realizar el depósito temporal de los residuos, antes de la recolección interna.</a:t>
            </a:r>
          </a:p>
        </p:txBody>
      </p:sp>
      <p:sp>
        <p:nvSpPr>
          <p:cNvPr id="2" name="1 Elipse"/>
          <p:cNvSpPr/>
          <p:nvPr/>
        </p:nvSpPr>
        <p:spPr>
          <a:xfrm>
            <a:off x="2540724" y="4221088"/>
            <a:ext cx="3456384" cy="20162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D</a:t>
            </a:r>
            <a:r>
              <a:rPr lang="es-CO" sz="2000" dirty="0" smtClean="0">
                <a:solidFill>
                  <a:schemeClr val="tx2"/>
                </a:solidFill>
              </a:rPr>
              <a:t>eben </a:t>
            </a:r>
            <a:r>
              <a:rPr lang="es-CO" sz="2000" dirty="0">
                <a:solidFill>
                  <a:schemeClr val="tx2"/>
                </a:solidFill>
              </a:rPr>
              <a:t>permanecer en estos sitios durante el menor tiempo </a:t>
            </a:r>
            <a:r>
              <a:rPr lang="es-CO" sz="2000" dirty="0" smtClean="0">
                <a:solidFill>
                  <a:schemeClr val="tx2"/>
                </a:solidFill>
              </a:rPr>
              <a:t>posible 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5" name="4 Flecha a la derecha con bandas"/>
          <p:cNvSpPr/>
          <p:nvPr/>
        </p:nvSpPr>
        <p:spPr>
          <a:xfrm>
            <a:off x="755576" y="4977172"/>
            <a:ext cx="147101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51520" y="6386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RESOLUCION 1164 </a:t>
            </a:r>
            <a:r>
              <a:rPr lang="es-CO" sz="1000" b="1" i="1" dirty="0">
                <a:solidFill>
                  <a:schemeClr val="tx2"/>
                </a:solidFill>
              </a:rPr>
              <a:t>DE </a:t>
            </a:r>
            <a:r>
              <a:rPr lang="es-CO" sz="1000" b="1" i="1" dirty="0" smtClean="0">
                <a:solidFill>
                  <a:schemeClr val="tx2"/>
                </a:solidFill>
              </a:rPr>
              <a:t>2002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836712"/>
            <a:ext cx="4571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ALMACENAMIENTO CENTRAL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51520" y="2060848"/>
            <a:ext cx="3456384" cy="33123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E</a:t>
            </a:r>
            <a:r>
              <a:rPr lang="es-CO" sz="2000" dirty="0" smtClean="0">
                <a:solidFill>
                  <a:schemeClr val="tx2"/>
                </a:solidFill>
              </a:rPr>
              <a:t>s </a:t>
            </a:r>
            <a:r>
              <a:rPr lang="es-CO" sz="2000" dirty="0">
                <a:solidFill>
                  <a:schemeClr val="tx2"/>
                </a:solidFill>
              </a:rPr>
              <a:t>el sitio de la institución generadora donde se depositan temporalmente los residuos hospitalarios y similares para su posterior entrega a la empresa prestadora del servicio público especial de </a:t>
            </a:r>
            <a:r>
              <a:rPr lang="es-CO" sz="2000" dirty="0" smtClean="0">
                <a:solidFill>
                  <a:schemeClr val="tx2"/>
                </a:solidFill>
              </a:rPr>
              <a:t>aseo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4" name="3 Flecha a la derecha con bandas"/>
          <p:cNvSpPr/>
          <p:nvPr/>
        </p:nvSpPr>
        <p:spPr>
          <a:xfrm>
            <a:off x="3851920" y="3432624"/>
            <a:ext cx="1584176" cy="568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Elipse"/>
          <p:cNvSpPr/>
          <p:nvPr/>
        </p:nvSpPr>
        <p:spPr>
          <a:xfrm>
            <a:off x="5580112" y="2420888"/>
            <a:ext cx="3312368" cy="25922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 </a:t>
            </a:r>
            <a:r>
              <a:rPr lang="es-CO" sz="2000" dirty="0">
                <a:solidFill>
                  <a:schemeClr val="tx2"/>
                </a:solidFill>
              </a:rPr>
              <a:t>C</a:t>
            </a:r>
            <a:r>
              <a:rPr lang="es-CO" sz="2000" dirty="0" smtClean="0">
                <a:solidFill>
                  <a:schemeClr val="tx2"/>
                </a:solidFill>
              </a:rPr>
              <a:t>on </a:t>
            </a:r>
            <a:r>
              <a:rPr lang="es-CO" sz="2000" dirty="0">
                <a:solidFill>
                  <a:schemeClr val="tx2"/>
                </a:solidFill>
              </a:rPr>
              <a:t>destino a disposición </a:t>
            </a:r>
            <a:r>
              <a:rPr lang="es-CO" sz="2000" b="1" dirty="0">
                <a:solidFill>
                  <a:srgbClr val="FF0000"/>
                </a:solidFill>
              </a:rPr>
              <a:t>final si han sido previamente desactivados</a:t>
            </a:r>
            <a:r>
              <a:rPr lang="es-CO" sz="2000" dirty="0">
                <a:solidFill>
                  <a:schemeClr val="tx2"/>
                </a:solidFill>
              </a:rPr>
              <a:t> o a la planta de tratamiento si es el caso.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1520" y="6386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RESOLUCION 1164 </a:t>
            </a:r>
            <a:r>
              <a:rPr lang="es-CO" sz="1000" b="1" i="1" dirty="0">
                <a:solidFill>
                  <a:schemeClr val="tx2"/>
                </a:solidFill>
              </a:rPr>
              <a:t>DE </a:t>
            </a:r>
            <a:r>
              <a:rPr lang="es-CO" sz="1000" b="1" i="1" dirty="0" smtClean="0">
                <a:solidFill>
                  <a:schemeClr val="tx2"/>
                </a:solidFill>
              </a:rPr>
              <a:t>2002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628800"/>
            <a:ext cx="8136904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2400" b="1" dirty="0">
                <a:solidFill>
                  <a:schemeClr val="tx2"/>
                </a:solidFill>
              </a:rPr>
              <a:t>Importancia del manejo adecuado de residuos sólidos</a:t>
            </a:r>
            <a:r>
              <a:rPr lang="es-ES" sz="2400" b="1" dirty="0" smtClean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2400" b="1" dirty="0" smtClean="0">
                <a:solidFill>
                  <a:schemeClr val="tx2"/>
                </a:solidFill>
              </a:rPr>
              <a:t> 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2400" dirty="0" smtClean="0">
                <a:solidFill>
                  <a:schemeClr val="tx2"/>
                </a:solidFill>
              </a:rPr>
              <a:t>Con </a:t>
            </a:r>
            <a:r>
              <a:rPr lang="es-ES" sz="2400" dirty="0">
                <a:solidFill>
                  <a:schemeClr val="tx2"/>
                </a:solidFill>
              </a:rPr>
              <a:t>el manejo adecuado de los residuos sólidos</a:t>
            </a:r>
            <a:r>
              <a:rPr lang="es-ES" sz="2400" dirty="0" smtClean="0">
                <a:solidFill>
                  <a:schemeClr val="tx2"/>
                </a:solidFill>
              </a:rPr>
              <a:t>: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2400" dirty="0">
              <a:solidFill>
                <a:schemeClr val="tx2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tx2"/>
                </a:solidFill>
              </a:rPr>
              <a:t>Se disminuye el impacto negativo ambiental.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tx2"/>
                </a:solidFill>
              </a:rPr>
              <a:t>Se generan </a:t>
            </a:r>
            <a:r>
              <a:rPr lang="es-ES" sz="2400" dirty="0" smtClean="0">
                <a:solidFill>
                  <a:schemeClr val="tx2"/>
                </a:solidFill>
              </a:rPr>
              <a:t>beneficios en </a:t>
            </a:r>
            <a:r>
              <a:rPr lang="es-ES" sz="2400" dirty="0">
                <a:solidFill>
                  <a:schemeClr val="tx2"/>
                </a:solidFill>
              </a:rPr>
              <a:t>salubridad,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tx2"/>
                </a:solidFill>
              </a:rPr>
              <a:t>Se generan beneficios sociales y económico</a:t>
            </a:r>
            <a:r>
              <a:rPr lang="es-ES" sz="2400" dirty="0" smtClean="0">
                <a:solidFill>
                  <a:schemeClr val="tx2"/>
                </a:solidFill>
              </a:rPr>
              <a:t>.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66569" name="Text Box 3"/>
          <p:cNvSpPr txBox="1">
            <a:spLocks noChangeArrowheads="1"/>
          </p:cNvSpPr>
          <p:nvPr/>
        </p:nvSpPr>
        <p:spPr bwMode="auto">
          <a:xfrm>
            <a:off x="611560" y="617314"/>
            <a:ext cx="698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solidFill>
                  <a:srgbClr val="FF0000"/>
                </a:solidFill>
              </a:rPr>
              <a:t>MANEJO DE RESIDUOS SÓLIDOS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6175484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FUENTE: Politécnico Prosanear</a:t>
            </a:r>
            <a:endParaRPr kumimoji="0" lang="es-CO" sz="1050" b="1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89221"/>
            <a:ext cx="2483768" cy="222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419605" y="6036984"/>
            <a:ext cx="4724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200" b="1" i="1" dirty="0">
                <a:solidFill>
                  <a:schemeClr val="tx2"/>
                </a:solidFill>
              </a:rPr>
              <a:t>://www.ps.com.br/assets/uploads/artigos/residuos.jpg</a:t>
            </a:r>
          </a:p>
        </p:txBody>
      </p:sp>
    </p:spTree>
    <p:extLst>
      <p:ext uri="{BB962C8B-B14F-4D97-AF65-F5344CB8AC3E}">
        <p14:creationId xmlns:p14="http://schemas.microsoft.com/office/powerpoint/2010/main" val="6780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836712"/>
            <a:ext cx="4571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ALMACENAMIENTO CENTRAL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92744" y="2052676"/>
            <a:ext cx="3240360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2"/>
                </a:solidFill>
              </a:rPr>
              <a:t>El </a:t>
            </a:r>
            <a:r>
              <a:rPr lang="es-CO" sz="2000" dirty="0">
                <a:solidFill>
                  <a:schemeClr val="tx2"/>
                </a:solidFill>
              </a:rPr>
              <a:t>tamaño de la unidad técnica de almacenamiento central debe obedecer al diagnóstico de las cantidades generadas en cada </a:t>
            </a:r>
            <a:r>
              <a:rPr lang="es-CO" sz="2000" dirty="0" smtClean="0">
                <a:solidFill>
                  <a:schemeClr val="tx2"/>
                </a:solidFill>
              </a:rPr>
              <a:t>institución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148064" y="1484784"/>
            <a:ext cx="3312368" cy="3854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2"/>
                </a:solidFill>
              </a:rPr>
              <a:t>Será </a:t>
            </a:r>
            <a:r>
              <a:rPr lang="es-CO" sz="2000" dirty="0">
                <a:solidFill>
                  <a:schemeClr val="tx2"/>
                </a:solidFill>
              </a:rPr>
              <a:t>diseñada para almacenar el equivalente a siete días de generación en IPS de segundo y tercer nivel y de cinco días para instituciones de primer nivel y demás generadores de residuos hospitalarios y similares.</a:t>
            </a:r>
          </a:p>
        </p:txBody>
      </p:sp>
    </p:spTree>
    <p:extLst>
      <p:ext uri="{BB962C8B-B14F-4D97-AF65-F5344CB8AC3E}">
        <p14:creationId xmlns:p14="http://schemas.microsoft.com/office/powerpoint/2010/main" val="21764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548679"/>
            <a:ext cx="7154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EL ALMACENAMIENTO CENTRAL DEBE REUNIR LAS SIGUIENTES CARACTERÍSTICAS: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83568" y="1628800"/>
            <a:ext cx="3096344" cy="44644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2"/>
                </a:solidFill>
              </a:rPr>
              <a:t>Localizado </a:t>
            </a:r>
            <a:r>
              <a:rPr lang="es-CO" dirty="0">
                <a:solidFill>
                  <a:schemeClr val="tx2"/>
                </a:solidFill>
              </a:rPr>
              <a:t>al interior de la institución, aislado del edificio de servicios </a:t>
            </a:r>
            <a:r>
              <a:rPr lang="es-CO" dirty="0" smtClean="0">
                <a:solidFill>
                  <a:schemeClr val="tx2"/>
                </a:solidFill>
              </a:rPr>
              <a:t>asistenciales</a:t>
            </a:r>
          </a:p>
          <a:p>
            <a:pPr algn="ctr"/>
            <a:endParaRPr lang="es-CO" dirty="0">
              <a:solidFill>
                <a:schemeClr val="tx2"/>
              </a:solidFill>
            </a:endParaRPr>
          </a:p>
          <a:p>
            <a:pPr algn="ctr"/>
            <a:r>
              <a:rPr lang="es-CO" dirty="0">
                <a:solidFill>
                  <a:schemeClr val="tx2"/>
                </a:solidFill>
              </a:rPr>
              <a:t>Disponer de espacios por clase de residuo, de acuerdo a su clasificación (reciclable, infeccioso, ordinario).</a:t>
            </a:r>
            <a:endParaRPr lang="es-CO" dirty="0" smtClean="0">
              <a:solidFill>
                <a:schemeClr val="tx2"/>
              </a:solidFill>
            </a:endParaRPr>
          </a:p>
          <a:p>
            <a:pPr algn="ctr"/>
            <a:endParaRPr lang="es-CO" dirty="0">
              <a:solidFill>
                <a:schemeClr val="tx2"/>
              </a:solidFill>
            </a:endParaRPr>
          </a:p>
          <a:p>
            <a:pPr algn="ctr"/>
            <a:r>
              <a:rPr lang="es-CO" dirty="0">
                <a:solidFill>
                  <a:schemeClr val="tx2"/>
                </a:solidFill>
              </a:rPr>
              <a:t>Permitir el acceso de los vehículos recolectores.</a:t>
            </a:r>
            <a:endParaRPr lang="es-CO" dirty="0" smtClean="0">
              <a:solidFill>
                <a:schemeClr val="tx2"/>
              </a:solidFill>
            </a:endParaRPr>
          </a:p>
          <a:p>
            <a:pPr algn="ctr"/>
            <a:endParaRPr lang="es-CO" dirty="0">
              <a:solidFill>
                <a:schemeClr val="tx2"/>
              </a:solidFill>
            </a:endParaRPr>
          </a:p>
          <a:p>
            <a:pPr algn="ctr"/>
            <a:endParaRPr lang="es-CO" dirty="0" smtClean="0">
              <a:solidFill>
                <a:schemeClr val="tx2"/>
              </a:solidFill>
            </a:endParaRPr>
          </a:p>
          <a:p>
            <a:pPr algn="ctr"/>
            <a:endParaRPr lang="es-CO" dirty="0"/>
          </a:p>
        </p:txBody>
      </p:sp>
      <p:sp>
        <p:nvSpPr>
          <p:cNvPr id="4" name="3 Rectángulo redondeado"/>
          <p:cNvSpPr/>
          <p:nvPr/>
        </p:nvSpPr>
        <p:spPr>
          <a:xfrm>
            <a:off x="5004048" y="1700808"/>
            <a:ext cx="2952328" cy="43924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r>
              <a:rPr lang="es-CO" dirty="0" smtClean="0">
                <a:solidFill>
                  <a:schemeClr val="tx2"/>
                </a:solidFill>
              </a:rPr>
              <a:t>Disponer </a:t>
            </a:r>
            <a:r>
              <a:rPr lang="es-CO" dirty="0">
                <a:solidFill>
                  <a:schemeClr val="tx2"/>
                </a:solidFill>
              </a:rPr>
              <a:t>de una </a:t>
            </a:r>
            <a:r>
              <a:rPr lang="es-CO" b="1" i="1" dirty="0">
                <a:solidFill>
                  <a:srgbClr val="FF0000"/>
                </a:solidFill>
              </a:rPr>
              <a:t>báscula y llevar un registro </a:t>
            </a:r>
            <a:r>
              <a:rPr lang="es-CO" dirty="0">
                <a:solidFill>
                  <a:schemeClr val="tx2"/>
                </a:solidFill>
              </a:rPr>
              <a:t>para el control de la generación de residuos</a:t>
            </a:r>
            <a:r>
              <a:rPr lang="es-CO" dirty="0" smtClean="0">
                <a:solidFill>
                  <a:schemeClr val="tx2"/>
                </a:solidFill>
              </a:rPr>
              <a:t>.</a:t>
            </a:r>
          </a:p>
          <a:p>
            <a:pPr algn="ctr"/>
            <a:endParaRPr lang="es-CO" dirty="0">
              <a:solidFill>
                <a:schemeClr val="tx2"/>
              </a:solidFill>
            </a:endParaRPr>
          </a:p>
          <a:p>
            <a:pPr algn="ctr"/>
            <a:endParaRPr lang="es-CO" dirty="0" smtClean="0">
              <a:solidFill>
                <a:schemeClr val="tx2"/>
              </a:solidFill>
            </a:endParaRPr>
          </a:p>
          <a:p>
            <a:pPr algn="ctr"/>
            <a:r>
              <a:rPr lang="es-CO" dirty="0" smtClean="0">
                <a:solidFill>
                  <a:schemeClr val="tx2"/>
                </a:solidFill>
              </a:rPr>
              <a:t>Debe </a:t>
            </a:r>
            <a:r>
              <a:rPr lang="es-CO" dirty="0">
                <a:solidFill>
                  <a:schemeClr val="tx2"/>
                </a:solidFill>
              </a:rPr>
              <a:t>ser de uso exclusivo para almacenar residuos hospitalarios y similares y estar debidamente señalizado.</a:t>
            </a:r>
          </a:p>
          <a:p>
            <a:endParaRPr lang="es-CO" dirty="0" smtClean="0"/>
          </a:p>
          <a:p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59802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548679"/>
            <a:ext cx="7154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EL ALMACENAMIENTO CENTRAL DEBE REUNIR LAS SIGUIENTES CARACTERÍSTICAS: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29513" y="2011269"/>
            <a:ext cx="3960440" cy="29523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L</a:t>
            </a:r>
            <a:r>
              <a:rPr lang="es-CO" sz="2000" dirty="0" smtClean="0">
                <a:solidFill>
                  <a:schemeClr val="tx2"/>
                </a:solidFill>
              </a:rPr>
              <a:t>os </a:t>
            </a:r>
            <a:r>
              <a:rPr lang="es-CO" sz="2000" dirty="0">
                <a:solidFill>
                  <a:schemeClr val="tx2"/>
                </a:solidFill>
              </a:rPr>
              <a:t>pequeños generadores (farmacias, centros de pigmentación) podrán ampliar el tiempo de almacenamiento (en ningún caso superior a un mes</a:t>
            </a:r>
            <a:r>
              <a:rPr lang="es-CO" sz="2000" dirty="0" smtClean="0">
                <a:solidFill>
                  <a:schemeClr val="tx2"/>
                </a:solidFill>
              </a:rPr>
              <a:t>) 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4932040" y="1885255"/>
            <a:ext cx="3942754" cy="32043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S</a:t>
            </a:r>
            <a:r>
              <a:rPr lang="es-CO" sz="2000" dirty="0" smtClean="0">
                <a:solidFill>
                  <a:schemeClr val="tx2"/>
                </a:solidFill>
              </a:rPr>
              <a:t>iempre </a:t>
            </a:r>
            <a:r>
              <a:rPr lang="es-CO" sz="2000" dirty="0">
                <a:solidFill>
                  <a:schemeClr val="tx2"/>
                </a:solidFill>
              </a:rPr>
              <a:t>y cuando no sean </a:t>
            </a:r>
            <a:r>
              <a:rPr lang="es-CO" sz="2000" dirty="0" err="1">
                <a:solidFill>
                  <a:schemeClr val="tx2"/>
                </a:solidFill>
              </a:rPr>
              <a:t>anatomopatológicos</a:t>
            </a:r>
            <a:r>
              <a:rPr lang="es-CO" sz="2000" dirty="0">
                <a:solidFill>
                  <a:schemeClr val="tx2"/>
                </a:solidFill>
              </a:rPr>
              <a:t> o de animales y se adopten las medidas previstas </a:t>
            </a:r>
            <a:r>
              <a:rPr lang="es-CO" sz="2000" dirty="0" smtClean="0">
                <a:solidFill>
                  <a:schemeClr val="tx2"/>
                </a:solidFill>
              </a:rPr>
              <a:t> para </a:t>
            </a:r>
            <a:r>
              <a:rPr lang="es-CO" sz="2000" dirty="0">
                <a:solidFill>
                  <a:schemeClr val="tx2"/>
                </a:solidFill>
              </a:rPr>
              <a:t>minimizar los riesgos sanitarios y ambientales</a:t>
            </a:r>
            <a:r>
              <a:rPr lang="es-CO" sz="2000" dirty="0"/>
              <a:t>.</a:t>
            </a:r>
          </a:p>
        </p:txBody>
      </p:sp>
      <p:sp>
        <p:nvSpPr>
          <p:cNvPr id="5" name="4 Flecha curvada hacia arriba"/>
          <p:cNvSpPr/>
          <p:nvPr/>
        </p:nvSpPr>
        <p:spPr>
          <a:xfrm>
            <a:off x="3635896" y="5246680"/>
            <a:ext cx="2304256" cy="10801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916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080500" y="980728"/>
            <a:ext cx="4355976" cy="2304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Residuos hospitalarios peligrosos infecciosos </a:t>
            </a:r>
            <a:r>
              <a:rPr lang="es-CO" sz="2400" b="1" dirty="0">
                <a:solidFill>
                  <a:srgbClr val="FF0000"/>
                </a:solidFill>
              </a:rPr>
              <a:t>(anatomopatológicos) </a:t>
            </a:r>
            <a:r>
              <a:rPr lang="es-CO" sz="2400" dirty="0">
                <a:solidFill>
                  <a:schemeClr val="tx2"/>
                </a:solidFill>
              </a:rPr>
              <a:t>de IPS de segundo y tercer nivel </a:t>
            </a:r>
          </a:p>
        </p:txBody>
      </p:sp>
      <p:sp>
        <p:nvSpPr>
          <p:cNvPr id="5" name="4 Elipse"/>
          <p:cNvSpPr/>
          <p:nvPr/>
        </p:nvSpPr>
        <p:spPr>
          <a:xfrm>
            <a:off x="1621984" y="4293096"/>
            <a:ext cx="5616624" cy="21602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A</a:t>
            </a:r>
            <a:r>
              <a:rPr lang="es-CO" sz="2000" dirty="0" smtClean="0">
                <a:solidFill>
                  <a:schemeClr val="tx2"/>
                </a:solidFill>
              </a:rPr>
              <a:t>lmacenarse </a:t>
            </a:r>
            <a:r>
              <a:rPr lang="es-CO" sz="2000" dirty="0">
                <a:solidFill>
                  <a:schemeClr val="tx2"/>
                </a:solidFill>
              </a:rPr>
              <a:t>en ambientes con una </a:t>
            </a:r>
            <a:r>
              <a:rPr lang="es-CO" sz="2000" dirty="0">
                <a:solidFill>
                  <a:srgbClr val="FF0000"/>
                </a:solidFill>
              </a:rPr>
              <a:t>temperatura no mayor de 4ºC, nunca a la intemperie</a:t>
            </a:r>
            <a:r>
              <a:rPr lang="es-CO" sz="2000" dirty="0">
                <a:solidFill>
                  <a:schemeClr val="tx2"/>
                </a:solidFill>
              </a:rPr>
              <a:t>. No habrá necesidad de filtros biológicos por estar refrigerados.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4225940" y="3429000"/>
            <a:ext cx="2658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51520" y="6386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RESOLUCION 1164 </a:t>
            </a:r>
            <a:r>
              <a:rPr lang="es-CO" sz="1000" b="1" i="1" dirty="0">
                <a:solidFill>
                  <a:schemeClr val="tx2"/>
                </a:solidFill>
              </a:rPr>
              <a:t>DE </a:t>
            </a:r>
            <a:r>
              <a:rPr lang="es-CO" sz="1000" b="1" i="1" dirty="0" smtClean="0">
                <a:solidFill>
                  <a:schemeClr val="tx2"/>
                </a:solidFill>
              </a:rPr>
              <a:t>2002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48780"/>
            <a:ext cx="60486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771800" y="856560"/>
            <a:ext cx="2832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BODEGA DE PASO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6237312"/>
            <a:ext cx="84969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://prensalibrecasanare.com/uploads/posts/2016-10/1476786706_red-salud-acopio-peligrosos-11.jpg</a:t>
            </a:r>
          </a:p>
        </p:txBody>
      </p:sp>
    </p:spTree>
    <p:extLst>
      <p:ext uri="{BB962C8B-B14F-4D97-AF65-F5344CB8AC3E}">
        <p14:creationId xmlns:p14="http://schemas.microsoft.com/office/powerpoint/2010/main" val="18406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996952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3600" b="1" dirty="0" smtClean="0">
                <a:solidFill>
                  <a:srgbClr val="FF0000"/>
                </a:solidFill>
              </a:rPr>
              <a:t>GESTIÓN INTEGRAL  DE LOS RESIDUOS PELIGROSOS (Hospitalarios y similares)</a:t>
            </a:r>
            <a:endParaRPr lang="es-CO" sz="36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Resultado de imagen para dISPOSICIÓN DE LOS RESIDUOS PELIGRO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40" y="3212976"/>
            <a:ext cx="55663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512" y="6189773"/>
            <a:ext cx="8712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://www.descont.com.co/images/portfolio/vign4.jpg</a:t>
            </a:r>
          </a:p>
        </p:txBody>
      </p:sp>
    </p:spTree>
    <p:extLst>
      <p:ext uri="{BB962C8B-B14F-4D97-AF65-F5344CB8AC3E}">
        <p14:creationId xmlns:p14="http://schemas.microsoft.com/office/powerpoint/2010/main" val="35440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41277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600" b="1" dirty="0" smtClean="0">
                <a:solidFill>
                  <a:srgbClr val="FF0000"/>
                </a:solidFill>
              </a:rPr>
              <a:t>RPBI:</a:t>
            </a:r>
            <a:r>
              <a:rPr lang="es-CO" sz="3600" dirty="0" smtClean="0">
                <a:solidFill>
                  <a:srgbClr val="FF0000"/>
                </a:solidFill>
              </a:rPr>
              <a:t> Residuos peligrosos biológicos infecciosos:   </a:t>
            </a:r>
            <a:endParaRPr lang="es-CO" sz="3600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3047235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>
                <a:solidFill>
                  <a:schemeClr val="tx2"/>
                </a:solidFill>
              </a:rPr>
              <a:t>Es fundamental realizar una adecuada gestión de los residuos con el fin prevenir y controlar tanto el impacto ambiental, como  para prevenir los riesgos de contaminación asociados a la inadecuada gestión de los mismos.</a:t>
            </a:r>
            <a:endParaRPr lang="es-CO" sz="2400" dirty="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6189773"/>
            <a:ext cx="8712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 : POLITECNICO PROSANEAR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96286" y="744169"/>
            <a:ext cx="698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DESACTIVACIÓN O INACTIVACIÓN DE RESIDUOS HOSPITALARIOS</a:t>
            </a:r>
            <a:endParaRPr kumimoji="0" lang="es-E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96286" y="2132856"/>
            <a:ext cx="77201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solidFill>
                  <a:schemeClr val="tx2"/>
                </a:solidFill>
              </a:rPr>
              <a:t>Es el método, técnica o proceso utilizado para transformar los residuos hospitalarios y similares peligrosos, </a:t>
            </a:r>
            <a:r>
              <a:rPr lang="es-CO" sz="2800" dirty="0" smtClean="0">
                <a:solidFill>
                  <a:schemeClr val="tx2"/>
                </a:solidFill>
              </a:rPr>
              <a:t>volverlos inertes, </a:t>
            </a:r>
            <a:r>
              <a:rPr lang="es-CO" sz="2800" dirty="0">
                <a:solidFill>
                  <a:schemeClr val="tx2"/>
                </a:solidFill>
              </a:rPr>
              <a:t>si es el caso, de manera que se puedan transportar y almacenar, de forma previa a la incineración o envío al relleno sanitario, todo ello con objeto de minimizar el impacto ambiental y en relación con la salud. </a:t>
            </a:r>
          </a:p>
        </p:txBody>
      </p:sp>
      <p:sp>
        <p:nvSpPr>
          <p:cNvPr id="8" name="7 Rectángulo"/>
          <p:cNvSpPr/>
          <p:nvPr/>
        </p:nvSpPr>
        <p:spPr>
          <a:xfrm rot="10800000" flipV="1">
            <a:off x="254037" y="6236152"/>
            <a:ext cx="8404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85" y="3683329"/>
            <a:ext cx="3497747" cy="23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7619"/>
            <a:ext cx="382553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508104" y="6097899"/>
            <a:ext cx="3741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://cdn.radiosantafe.com//wp-content/uploads/2013/08/hornos-residuos-hospitalarios.jpg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836712"/>
            <a:ext cx="4495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kern="0" dirty="0">
                <a:solidFill>
                  <a:srgbClr val="FF0000"/>
                </a:solidFill>
              </a:rPr>
              <a:t>DESACTIVACIÓN O INACTIVACIÓN</a:t>
            </a:r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473906" y="1492755"/>
            <a:ext cx="82745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solidFill>
                  <a:schemeClr val="tx2"/>
                </a:solidFill>
              </a:rPr>
              <a:t>Es un proceso </a:t>
            </a:r>
            <a:r>
              <a:rPr lang="es-CO" sz="2000" dirty="0">
                <a:solidFill>
                  <a:schemeClr val="tx2"/>
                </a:solidFill>
              </a:rPr>
              <a:t>mediante el cual los objetos contaminados se dejan seguros para ser manipulados por el personal, al bajar la carga microbiana patógena (Causa enfermedad). </a:t>
            </a:r>
            <a:endParaRPr lang="es-CO" sz="2000" dirty="0" smtClean="0">
              <a:solidFill>
                <a:schemeClr val="tx2"/>
              </a:solidFill>
            </a:endParaRPr>
          </a:p>
          <a:p>
            <a:pPr algn="just"/>
            <a:endParaRPr lang="es-CO" sz="2000" dirty="0">
              <a:solidFill>
                <a:schemeClr val="tx2"/>
              </a:solidFill>
            </a:endParaRPr>
          </a:p>
          <a:p>
            <a:pPr algn="just"/>
            <a:r>
              <a:rPr lang="es-CO" sz="2000" dirty="0">
                <a:solidFill>
                  <a:schemeClr val="tx2"/>
                </a:solidFill>
              </a:rPr>
              <a:t>Es un paso previo a la limpieza o al descarte de éstos.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38324" y="6238773"/>
            <a:ext cx="52697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://periodico.sena.edu.co/_img/noticias/233_1.jpg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3798" y="3130876"/>
            <a:ext cx="8712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 : POLITECNICO PROSANEAR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63408" y="476672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i="1" dirty="0" smtClean="0">
                <a:solidFill>
                  <a:srgbClr val="FF0000"/>
                </a:solidFill>
              </a:rPr>
              <a:t>DESACTIVACIÓN DE RESIDUOS HOSPITALARIOS Y SIMILARES</a:t>
            </a:r>
            <a:endParaRPr lang="es-CO" sz="2400" b="1" i="1" dirty="0">
              <a:solidFill>
                <a:srgbClr val="FF0000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323528" y="3501008"/>
            <a:ext cx="4176464" cy="25922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Pueden </a:t>
            </a:r>
            <a:r>
              <a:rPr lang="es-CO" dirty="0">
                <a:solidFill>
                  <a:srgbClr val="FF0000"/>
                </a:solidFill>
              </a:rPr>
              <a:t>ser llevados a rellenos sanitarios previa desactivación de alta eficiencia (esterilización) o incinerados en plantas para este </a:t>
            </a:r>
            <a:r>
              <a:rPr lang="es-CO" dirty="0" smtClean="0">
                <a:solidFill>
                  <a:srgbClr val="FF0000"/>
                </a:solidFill>
              </a:rPr>
              <a:t>fin.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971600" y="1556792"/>
            <a:ext cx="3132168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2"/>
                </a:solidFill>
              </a:rPr>
              <a:t>Residuos </a:t>
            </a:r>
            <a:r>
              <a:rPr lang="es-CO" dirty="0">
                <a:solidFill>
                  <a:schemeClr val="tx2"/>
                </a:solidFill>
              </a:rPr>
              <a:t>infecciosos </a:t>
            </a:r>
            <a:r>
              <a:rPr lang="es-CO" dirty="0" err="1">
                <a:solidFill>
                  <a:schemeClr val="tx2"/>
                </a:solidFill>
              </a:rPr>
              <a:t>biosanitarios</a:t>
            </a:r>
            <a:r>
              <a:rPr lang="es-CO" dirty="0">
                <a:solidFill>
                  <a:schemeClr val="tx2"/>
                </a:solidFill>
              </a:rPr>
              <a:t>, </a:t>
            </a:r>
            <a:r>
              <a:rPr lang="es-CO" dirty="0" err="1">
                <a:solidFill>
                  <a:schemeClr val="tx2"/>
                </a:solidFill>
              </a:rPr>
              <a:t>cortopunzantes</a:t>
            </a:r>
            <a:r>
              <a:rPr lang="es-CO" dirty="0">
                <a:solidFill>
                  <a:schemeClr val="tx2"/>
                </a:solidFill>
              </a:rPr>
              <a:t> y de animales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148064" y="1556792"/>
            <a:ext cx="3096344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2"/>
                </a:solidFill>
              </a:rPr>
              <a:t>R</a:t>
            </a:r>
            <a:r>
              <a:rPr lang="es-CO" dirty="0" smtClean="0">
                <a:solidFill>
                  <a:schemeClr val="tx2"/>
                </a:solidFill>
              </a:rPr>
              <a:t>esiduos </a:t>
            </a:r>
            <a:r>
              <a:rPr lang="es-CO" dirty="0">
                <a:solidFill>
                  <a:schemeClr val="tx2"/>
                </a:solidFill>
              </a:rPr>
              <a:t>anatomopatológicos y de animales contaminados</a:t>
            </a:r>
          </a:p>
        </p:txBody>
      </p:sp>
      <p:sp>
        <p:nvSpPr>
          <p:cNvPr id="8" name="7 Elipse"/>
          <p:cNvSpPr/>
          <p:nvPr/>
        </p:nvSpPr>
        <p:spPr>
          <a:xfrm>
            <a:off x="4788024" y="3501008"/>
            <a:ext cx="4176464" cy="26642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Deben </a:t>
            </a:r>
            <a:r>
              <a:rPr lang="es-CO" dirty="0">
                <a:solidFill>
                  <a:srgbClr val="FF0000"/>
                </a:solidFill>
              </a:rPr>
              <a:t>ser desactivados mediante desactivación química 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2411760" y="278092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92" y="2828925"/>
            <a:ext cx="4206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51520" y="6386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RESOLUCION 1164 </a:t>
            </a:r>
            <a:r>
              <a:rPr lang="es-CO" sz="1000" b="1" i="1" dirty="0">
                <a:solidFill>
                  <a:schemeClr val="tx2"/>
                </a:solidFill>
              </a:rPr>
              <a:t>DE </a:t>
            </a:r>
            <a:r>
              <a:rPr lang="es-CO" sz="1000" b="1" i="1" dirty="0" smtClean="0">
                <a:solidFill>
                  <a:schemeClr val="tx2"/>
                </a:solidFill>
              </a:rPr>
              <a:t>2002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9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40019" y="1246856"/>
            <a:ext cx="8136904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2400" b="1" dirty="0" smtClean="0">
                <a:solidFill>
                  <a:srgbClr val="1F497D"/>
                </a:solidFill>
              </a:rPr>
              <a:t>Consecuencias </a:t>
            </a:r>
            <a:r>
              <a:rPr lang="es-ES" sz="2400" b="1" dirty="0">
                <a:solidFill>
                  <a:srgbClr val="1F497D"/>
                </a:solidFill>
              </a:rPr>
              <a:t>del manejo inadecuado de residuos</a:t>
            </a:r>
            <a:r>
              <a:rPr lang="es-ES" sz="2400" b="1" dirty="0" smtClean="0">
                <a:solidFill>
                  <a:srgbClr val="1F497D"/>
                </a:solidFill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2400" b="1" dirty="0" smtClean="0">
                <a:solidFill>
                  <a:srgbClr val="1F497D"/>
                </a:solidFill>
              </a:rPr>
              <a:t>      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2400" dirty="0" smtClean="0">
                <a:solidFill>
                  <a:srgbClr val="1F497D"/>
                </a:solidFill>
              </a:rPr>
              <a:t>Los </a:t>
            </a:r>
            <a:r>
              <a:rPr lang="es-ES" sz="2400" dirty="0">
                <a:solidFill>
                  <a:srgbClr val="1F497D"/>
                </a:solidFill>
              </a:rPr>
              <a:t>problemas más representativos son</a:t>
            </a:r>
            <a:r>
              <a:rPr lang="es-ES" sz="2400" dirty="0" smtClean="0">
                <a:solidFill>
                  <a:srgbClr val="1F497D"/>
                </a:solidFill>
              </a:rPr>
              <a:t>: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2400" dirty="0">
              <a:solidFill>
                <a:srgbClr val="1F497D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1F497D"/>
                </a:solidFill>
              </a:rPr>
              <a:t>Problemas sanitarios, sociales y económicos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rgbClr val="1F497D"/>
                </a:solidFill>
              </a:rPr>
              <a:t>Deterioro del </a:t>
            </a:r>
            <a:r>
              <a:rPr lang="es-ES" sz="2400" dirty="0">
                <a:solidFill>
                  <a:srgbClr val="1F497D"/>
                </a:solidFill>
              </a:rPr>
              <a:t>medio ambiente.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rgbClr val="1F497D"/>
                </a:solidFill>
              </a:rPr>
              <a:t>Contaminación del </a:t>
            </a:r>
            <a:r>
              <a:rPr lang="es-ES" sz="2400" dirty="0">
                <a:solidFill>
                  <a:srgbClr val="1F497D"/>
                </a:solidFill>
              </a:rPr>
              <a:t>agua.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rgbClr val="1F497D"/>
                </a:solidFill>
              </a:rPr>
              <a:t>Influencia en </a:t>
            </a:r>
            <a:r>
              <a:rPr lang="es-ES" sz="2400" dirty="0">
                <a:solidFill>
                  <a:srgbClr val="1F497D"/>
                </a:solidFill>
              </a:rPr>
              <a:t>el cambio climático.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s-ES" sz="2400" dirty="0">
              <a:solidFill>
                <a:srgbClr val="1F497D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2400" dirty="0">
              <a:solidFill>
                <a:srgbClr val="1F497D"/>
              </a:solidFill>
            </a:endParaRPr>
          </a:p>
        </p:txBody>
      </p:sp>
      <p:sp>
        <p:nvSpPr>
          <p:cNvPr id="66569" name="Text Box 3"/>
          <p:cNvSpPr txBox="1">
            <a:spLocks noChangeArrowheads="1"/>
          </p:cNvSpPr>
          <p:nvPr/>
        </p:nvSpPr>
        <p:spPr bwMode="auto">
          <a:xfrm>
            <a:off x="586508" y="548680"/>
            <a:ext cx="698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solidFill>
                  <a:srgbClr val="FF0000"/>
                </a:solidFill>
              </a:rPr>
              <a:t>MANEJO DE RESIDUOS SÓLIDOS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6175484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050" b="1" i="1" kern="0" dirty="0" smtClean="0">
                <a:solidFill>
                  <a:srgbClr val="1F497D"/>
                </a:solidFill>
              </a:rPr>
              <a:t>FUENTE: Politécnico Prosanear</a:t>
            </a:r>
            <a:endParaRPr lang="es-CO" sz="1050" b="1" i="1" kern="0" dirty="0">
              <a:solidFill>
                <a:srgbClr val="1F497D"/>
              </a:solidFill>
            </a:endParaRPr>
          </a:p>
        </p:txBody>
      </p:sp>
      <p:pic>
        <p:nvPicPr>
          <p:cNvPr id="1026" name="Picture 2" descr="Resultado de imagen para manejo inadecuado de residuos soli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49" y="3702163"/>
            <a:ext cx="3317565" cy="221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16008" y="6049045"/>
            <a:ext cx="63279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00" b="1" i="1" dirty="0" smtClean="0">
                <a:solidFill>
                  <a:srgbClr val="1F497D"/>
                </a:solidFill>
              </a:rPr>
              <a:t>IMAGEN: http</a:t>
            </a:r>
            <a:r>
              <a:rPr lang="es-CO" sz="1100" b="1" i="1" dirty="0">
                <a:solidFill>
                  <a:srgbClr val="1F497D"/>
                </a:solidFill>
              </a:rPr>
              <a:t>://nacionesunidas.org.co/multimedia/files/2013/04/basuras1.jpg</a:t>
            </a:r>
          </a:p>
        </p:txBody>
      </p:sp>
    </p:spTree>
    <p:extLst>
      <p:ext uri="{BB962C8B-B14F-4D97-AF65-F5344CB8AC3E}">
        <p14:creationId xmlns:p14="http://schemas.microsoft.com/office/powerpoint/2010/main" val="933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63152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i="1" dirty="0" smtClean="0">
                <a:solidFill>
                  <a:srgbClr val="FF0000"/>
                </a:solidFill>
              </a:rPr>
              <a:t>DESACTIVACIÓN DE ALTA EFICIENCIA:</a:t>
            </a:r>
            <a:endParaRPr lang="es-CO" sz="2800" b="1" i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712" y="1412776"/>
            <a:ext cx="8247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</a:rPr>
              <a:t>Desactivación mediante autoclave de calor </a:t>
            </a:r>
            <a:r>
              <a:rPr lang="es-CO" sz="2800" b="1" dirty="0" smtClean="0">
                <a:solidFill>
                  <a:srgbClr val="FF0000"/>
                </a:solidFill>
              </a:rPr>
              <a:t>húmedo: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213285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tx2"/>
                </a:solidFill>
              </a:rPr>
              <a:t>El vapor saturado actúa como transportador de energía y su poder calórico penetra en los residuos causando la destrucción de los microorganismos patógenos contenidos en los residuos </a:t>
            </a:r>
            <a:r>
              <a:rPr lang="es-CO" sz="2400" dirty="0" err="1">
                <a:solidFill>
                  <a:schemeClr val="tx2"/>
                </a:solidFill>
              </a:rPr>
              <a:t>biosanitarios</a:t>
            </a:r>
            <a:r>
              <a:rPr lang="es-CO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37872" y="3921495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tx2"/>
                </a:solidFill>
              </a:rPr>
              <a:t>A</a:t>
            </a:r>
            <a:r>
              <a:rPr lang="es-CO" sz="2400" dirty="0" smtClean="0">
                <a:solidFill>
                  <a:schemeClr val="tx2"/>
                </a:solidFill>
              </a:rPr>
              <a:t>decuado </a:t>
            </a:r>
            <a:r>
              <a:rPr lang="es-CO" sz="2400" dirty="0">
                <a:solidFill>
                  <a:schemeClr val="tx2"/>
                </a:solidFill>
              </a:rPr>
              <a:t>para la desactivación de residuos </a:t>
            </a:r>
            <a:r>
              <a:rPr lang="es-CO" sz="2400" b="1" i="1" dirty="0" err="1">
                <a:solidFill>
                  <a:srgbClr val="FF0000"/>
                </a:solidFill>
              </a:rPr>
              <a:t>biosanitarios</a:t>
            </a:r>
            <a:r>
              <a:rPr lang="es-CO" sz="2400" b="1" i="1" dirty="0">
                <a:solidFill>
                  <a:srgbClr val="FF0000"/>
                </a:solidFill>
              </a:rPr>
              <a:t>, </a:t>
            </a:r>
            <a:r>
              <a:rPr lang="es-CO" sz="2400" b="1" i="1" dirty="0" err="1">
                <a:solidFill>
                  <a:srgbClr val="FF0000"/>
                </a:solidFill>
              </a:rPr>
              <a:t>cortopunzantes</a:t>
            </a:r>
            <a:r>
              <a:rPr lang="es-CO" sz="2400" b="1" i="1" dirty="0">
                <a:solidFill>
                  <a:srgbClr val="FF0000"/>
                </a:solidFill>
              </a:rPr>
              <a:t> y algunos residuos líquidos excepto sangre</a:t>
            </a:r>
            <a:r>
              <a:rPr lang="es-CO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1520" y="6386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RESOLUCION 1164 </a:t>
            </a:r>
            <a:r>
              <a:rPr lang="es-CO" sz="1000" b="1" i="1" dirty="0">
                <a:solidFill>
                  <a:schemeClr val="tx2"/>
                </a:solidFill>
              </a:rPr>
              <a:t>DE </a:t>
            </a:r>
            <a:r>
              <a:rPr lang="es-CO" sz="1000" b="1" i="1" dirty="0" smtClean="0">
                <a:solidFill>
                  <a:schemeClr val="tx2"/>
                </a:solidFill>
              </a:rPr>
              <a:t>2002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186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69269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i="1" dirty="0" smtClean="0">
                <a:solidFill>
                  <a:srgbClr val="FF0000"/>
                </a:solidFill>
              </a:rPr>
              <a:t>DESACTIVACIÓN DE BAJA EFICIENCIA</a:t>
            </a:r>
            <a:endParaRPr lang="es-CO" sz="2800" b="1" i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3368" y="1448208"/>
            <a:ext cx="7583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</a:rPr>
              <a:t>Desactivación química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82272" y="2204864"/>
            <a:ext cx="8015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solidFill>
                  <a:schemeClr val="tx2"/>
                </a:solidFill>
              </a:rPr>
              <a:t>Es la desinfección que se hace mediante el uso de germicidas tales como amonios cuaternarios, formaldehído, </a:t>
            </a:r>
            <a:r>
              <a:rPr lang="es-CO" sz="2800" dirty="0" err="1">
                <a:solidFill>
                  <a:schemeClr val="tx2"/>
                </a:solidFill>
              </a:rPr>
              <a:t>glutaraldehído</a:t>
            </a:r>
            <a:r>
              <a:rPr lang="es-CO" sz="2800" dirty="0">
                <a:solidFill>
                  <a:schemeClr val="tx2"/>
                </a:solidFill>
              </a:rPr>
              <a:t>, </a:t>
            </a:r>
            <a:r>
              <a:rPr lang="es-CO" sz="2800" dirty="0" smtClean="0">
                <a:solidFill>
                  <a:schemeClr val="tx2"/>
                </a:solidFill>
              </a:rPr>
              <a:t> </a:t>
            </a:r>
            <a:r>
              <a:rPr lang="es-CO" sz="2800" dirty="0">
                <a:solidFill>
                  <a:schemeClr val="tx2"/>
                </a:solidFill>
              </a:rPr>
              <a:t>peróxido de hidrógeno, hipoclorito de sodio y calcio, entre otros, en condiciones que no causen afectación negativa al medio ambiente y la salud humana.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51520" y="6386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RESOLUCION 1164 </a:t>
            </a:r>
            <a:r>
              <a:rPr lang="es-CO" sz="1000" b="1" i="1" dirty="0">
                <a:solidFill>
                  <a:schemeClr val="tx2"/>
                </a:solidFill>
              </a:rPr>
              <a:t>DE </a:t>
            </a:r>
            <a:r>
              <a:rPr lang="es-CO" sz="1000" b="1" i="1" dirty="0" smtClean="0">
                <a:solidFill>
                  <a:schemeClr val="tx2"/>
                </a:solidFill>
              </a:rPr>
              <a:t>2002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201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620688"/>
            <a:ext cx="7583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</a:rPr>
              <a:t>Desactivación química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21488" y="1412776"/>
            <a:ext cx="8254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tx2"/>
                </a:solidFill>
              </a:rPr>
              <a:t>Estos métodos son aplicables a materiales sólidos y compactos que requieran desinfección de superficie </a:t>
            </a:r>
            <a:r>
              <a:rPr lang="es-CO" sz="2400" dirty="0" smtClean="0">
                <a:solidFill>
                  <a:schemeClr val="tx2"/>
                </a:solidFill>
              </a:rPr>
              <a:t>como:</a:t>
            </a:r>
          </a:p>
          <a:p>
            <a:pPr algn="just"/>
            <a:r>
              <a:rPr lang="es-CO" sz="2400" dirty="0" smtClean="0">
                <a:solidFill>
                  <a:schemeClr val="tx2"/>
                </a:solidFill>
              </a:rPr>
              <a:t> </a:t>
            </a:r>
            <a:endParaRPr lang="es-CO" sz="2400" dirty="0">
              <a:solidFill>
                <a:schemeClr val="tx2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198204" y="3429000"/>
            <a:ext cx="4261448" cy="1872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FF0000"/>
                </a:solidFill>
              </a:rPr>
              <a:t>L</a:t>
            </a:r>
            <a:r>
              <a:rPr lang="es-CO" sz="2000" dirty="0" smtClean="0">
                <a:solidFill>
                  <a:srgbClr val="FF0000"/>
                </a:solidFill>
              </a:rPr>
              <a:t>os </a:t>
            </a:r>
            <a:r>
              <a:rPr lang="es-CO" sz="2000" dirty="0" err="1">
                <a:solidFill>
                  <a:srgbClr val="FF0000"/>
                </a:solidFill>
              </a:rPr>
              <a:t>cortopunzantes</a:t>
            </a:r>
            <a:r>
              <a:rPr lang="es-CO" sz="2000" dirty="0">
                <a:solidFill>
                  <a:srgbClr val="FF0000"/>
                </a:solidFill>
              </a:rPr>
              <a:t>, espéculos y material plástico o metálico desechable utilizado en procedimientos de tipo invasivo.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3941644" y="2348880"/>
            <a:ext cx="417960" cy="961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251520" y="6386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RESOLUCION 1164 </a:t>
            </a:r>
            <a:r>
              <a:rPr lang="es-CO" sz="1000" b="1" i="1" dirty="0">
                <a:solidFill>
                  <a:schemeClr val="tx2"/>
                </a:solidFill>
              </a:rPr>
              <a:t>DE </a:t>
            </a:r>
            <a:r>
              <a:rPr lang="es-CO" sz="1000" b="1" i="1" dirty="0" smtClean="0">
                <a:solidFill>
                  <a:schemeClr val="tx2"/>
                </a:solidFill>
              </a:rPr>
              <a:t>2002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026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620688"/>
            <a:ext cx="7583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FF0000"/>
                </a:solidFill>
              </a:rPr>
              <a:t>Desactivación química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144556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tx2"/>
                </a:solidFill>
              </a:rPr>
              <a:t>Usualmente se recomienda utilizar hipocloritos en solución acuosa en concentraciones no menores de </a:t>
            </a:r>
            <a:r>
              <a:rPr lang="es-CO" sz="2400" b="1" i="1" dirty="0">
                <a:solidFill>
                  <a:srgbClr val="FF0000"/>
                </a:solidFill>
              </a:rPr>
              <a:t>5000 ppm </a:t>
            </a:r>
            <a:r>
              <a:rPr lang="es-CO" sz="2400" dirty="0">
                <a:solidFill>
                  <a:schemeClr val="tx2"/>
                </a:solidFill>
              </a:rPr>
              <a:t>para desinfección de residuos.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39552" y="3284984"/>
            <a:ext cx="3456384" cy="2160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En desinfección de residuos que posteriormente serán enviados a incineración </a:t>
            </a:r>
            <a:r>
              <a:rPr lang="es-CO" sz="2000" b="1" i="1" dirty="0">
                <a:solidFill>
                  <a:srgbClr val="FF0000"/>
                </a:solidFill>
              </a:rPr>
              <a:t>no debe ser utilizado el hipoclorito de sodio ni de calcio</a:t>
            </a:r>
            <a:r>
              <a:rPr lang="es-CO" b="1" i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4717912" y="3294896"/>
            <a:ext cx="3526104" cy="2160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El formaldehído puede ser utilizado a una concentración de gas en el agua de 370 gr./litro</a:t>
            </a:r>
            <a:r>
              <a:rPr lang="es-C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90527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691680" y="1484784"/>
            <a:ext cx="5904656" cy="32403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2"/>
                </a:solidFill>
              </a:rPr>
              <a:t>La desactivación, el tratamiento y la disposición final de los residuos hospitalarios y similares se debe hacer de la siguiente manera:</a:t>
            </a:r>
          </a:p>
        </p:txBody>
      </p:sp>
      <p:sp>
        <p:nvSpPr>
          <p:cNvPr id="4" name="3 Rectángulo"/>
          <p:cNvSpPr/>
          <p:nvPr/>
        </p:nvSpPr>
        <p:spPr>
          <a:xfrm rot="10800000" flipV="1">
            <a:off x="254037" y="6236152"/>
            <a:ext cx="8404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059832" y="836712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i="1" dirty="0" smtClean="0">
                <a:solidFill>
                  <a:srgbClr val="FF0000"/>
                </a:solidFill>
              </a:rPr>
              <a:t>GESTIÓN INTEGRAL</a:t>
            </a:r>
            <a:endParaRPr lang="es-CO" sz="2400" b="1" i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40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90872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1. RESIDUOS NO PELIGROSOS: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39552" y="1522652"/>
            <a:ext cx="4968552" cy="27363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Los residuos no peligrosos, sean éstos biodegradables, reciclables, inertes u ordinarios, podrán ser llevados a relleno sanitario, o destinados al desarrollo de actividades de reciclaje o compostaje.</a:t>
            </a:r>
          </a:p>
        </p:txBody>
      </p:sp>
      <p:sp>
        <p:nvSpPr>
          <p:cNvPr id="4" name="3 Rectángulo"/>
          <p:cNvSpPr/>
          <p:nvPr/>
        </p:nvSpPr>
        <p:spPr>
          <a:xfrm rot="10800000" flipV="1">
            <a:off x="827584" y="3874259"/>
            <a:ext cx="8404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n para COMPOST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00" y="4005064"/>
            <a:ext cx="4047536" cy="2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71728" y="628299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://cdn5.upsocl.com/wp-content/uploads/imverde/2015/01/compost-pile.jpg</a:t>
            </a:r>
          </a:p>
        </p:txBody>
      </p:sp>
    </p:spTree>
    <p:extLst>
      <p:ext uri="{BB962C8B-B14F-4D97-AF65-F5344CB8AC3E}">
        <p14:creationId xmlns:p14="http://schemas.microsoft.com/office/powerpoint/2010/main" val="39557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748870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2. RESIDUOS PELIGROSOS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259632" y="1700808"/>
            <a:ext cx="6264696" cy="35737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La desactivación, el tratamiento y la disposición final de los </a:t>
            </a:r>
            <a:r>
              <a:rPr lang="es-CO" sz="2400" b="1" i="1" dirty="0">
                <a:solidFill>
                  <a:srgbClr val="FF0000"/>
                </a:solidFill>
              </a:rPr>
              <a:t>residuos hospitalarios y similares infecciosos, sean éstos anatomopatológicos, biológicos, </a:t>
            </a:r>
            <a:r>
              <a:rPr lang="es-CO" sz="2400" b="1" i="1" dirty="0" err="1">
                <a:solidFill>
                  <a:srgbClr val="FF0000"/>
                </a:solidFill>
              </a:rPr>
              <a:t>biosanitarios</a:t>
            </a:r>
            <a:r>
              <a:rPr lang="es-CO" sz="2400" b="1" i="1" dirty="0">
                <a:solidFill>
                  <a:srgbClr val="FF0000"/>
                </a:solidFill>
              </a:rPr>
              <a:t>, cortopunzantes o de animales contaminados</a:t>
            </a:r>
            <a:r>
              <a:rPr lang="es-CO" sz="2400" dirty="0">
                <a:solidFill>
                  <a:schemeClr val="tx2"/>
                </a:solidFill>
              </a:rPr>
              <a:t>, se realizará de la siguiente </a:t>
            </a:r>
            <a:r>
              <a:rPr lang="es-CO" sz="2400" dirty="0" smtClean="0">
                <a:solidFill>
                  <a:schemeClr val="tx2"/>
                </a:solidFill>
              </a:rPr>
              <a:t>manera….</a:t>
            </a:r>
            <a:endParaRPr lang="es-CO" sz="2400" dirty="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 rot="10800000" flipV="1">
            <a:off x="2699792" y="5010137"/>
            <a:ext cx="8404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980728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2. RESIDUOS PELIGROSOS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644008" y="3501008"/>
            <a:ext cx="4382478" cy="27459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Los residuos hospitalarios y similares peligrosos infecciosos deben </a:t>
            </a:r>
            <a:r>
              <a:rPr lang="es-CO" sz="2000" b="1" i="1" dirty="0">
                <a:solidFill>
                  <a:srgbClr val="FF0000"/>
                </a:solidFill>
              </a:rPr>
              <a:t>desactivarse y luego ser incinerados </a:t>
            </a:r>
            <a:r>
              <a:rPr lang="es-CO" sz="2000" dirty="0">
                <a:solidFill>
                  <a:schemeClr val="tx2"/>
                </a:solidFill>
              </a:rPr>
              <a:t>en plantas para este fin, o en plantas productoras de cemento, que posean los permisos ambientales </a:t>
            </a:r>
            <a:r>
              <a:rPr lang="es-CO" sz="2000" dirty="0" smtClean="0">
                <a:solidFill>
                  <a:schemeClr val="tx2"/>
                </a:solidFill>
              </a:rPr>
              <a:t>correspondientes.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1848" y="270892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 </a:t>
            </a:r>
          </a:p>
        </p:txBody>
      </p:sp>
      <p:sp>
        <p:nvSpPr>
          <p:cNvPr id="6" name="5 Elipse"/>
          <p:cNvSpPr/>
          <p:nvPr/>
        </p:nvSpPr>
        <p:spPr>
          <a:xfrm>
            <a:off x="2469172" y="1503948"/>
            <a:ext cx="2808312" cy="10298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Residuos infecciosos.</a:t>
            </a:r>
          </a:p>
        </p:txBody>
      </p:sp>
      <p:sp>
        <p:nvSpPr>
          <p:cNvPr id="7" name="6 Flecha curvada hacia la derecha"/>
          <p:cNvSpPr/>
          <p:nvPr/>
        </p:nvSpPr>
        <p:spPr>
          <a:xfrm>
            <a:off x="3599892" y="2714788"/>
            <a:ext cx="936104" cy="16468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 rot="10800000" flipV="1">
            <a:off x="5076056" y="5919722"/>
            <a:ext cx="8404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8" y="3598156"/>
            <a:ext cx="2753592" cy="25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81342" y="6246966"/>
            <a:ext cx="6837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://www.consorciozamora.com/wp-content/uploads/2017/06/4-tratamiento-de-residuos-solidos-hospitalarios.jpg</a:t>
            </a:r>
          </a:p>
        </p:txBody>
      </p:sp>
    </p:spTree>
    <p:extLst>
      <p:ext uri="{BB962C8B-B14F-4D97-AF65-F5344CB8AC3E}">
        <p14:creationId xmlns:p14="http://schemas.microsoft.com/office/powerpoint/2010/main" val="39557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980728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2. RESIDUOS PELIGROSOS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755576" y="1628800"/>
            <a:ext cx="2808312" cy="10298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Residuos infecciosos.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542152" y="3212976"/>
            <a:ext cx="4744880" cy="2808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2"/>
                </a:solidFill>
              </a:rPr>
              <a:t> Se pueden usar </a:t>
            </a:r>
            <a:r>
              <a:rPr lang="es-CO" sz="2000" dirty="0">
                <a:solidFill>
                  <a:schemeClr val="tx2"/>
                </a:solidFill>
              </a:rPr>
              <a:t>métodos de </a:t>
            </a:r>
            <a:r>
              <a:rPr lang="es-CO" sz="2000" b="1" dirty="0">
                <a:solidFill>
                  <a:srgbClr val="FF0000"/>
                </a:solidFill>
              </a:rPr>
              <a:t>desactivación que garanticen la desinfección de los residuos para su posterior disposición en rellenos sanitarios</a:t>
            </a:r>
            <a:r>
              <a:rPr lang="es-CO" sz="2000" dirty="0">
                <a:solidFill>
                  <a:schemeClr val="tx2"/>
                </a:solidFill>
              </a:rPr>
              <a:t>, </a:t>
            </a:r>
            <a:r>
              <a:rPr lang="es-CO" sz="2000" dirty="0" smtClean="0">
                <a:solidFill>
                  <a:schemeClr val="tx2"/>
                </a:solidFill>
              </a:rPr>
              <a:t>siempre que se cumplan los requisitos legales.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 rot="10800000" flipV="1">
            <a:off x="3779912" y="5658113"/>
            <a:ext cx="8404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sp>
        <p:nvSpPr>
          <p:cNvPr id="6" name="5 Flecha curvada hacia la derecha"/>
          <p:cNvSpPr/>
          <p:nvPr/>
        </p:nvSpPr>
        <p:spPr>
          <a:xfrm>
            <a:off x="1475656" y="3068960"/>
            <a:ext cx="1512168" cy="19442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98255" y="692696"/>
            <a:ext cx="372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3. RESIDUOS QUÍMICOS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175448" y="2780928"/>
            <a:ext cx="4968552" cy="28803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D</a:t>
            </a:r>
            <a:r>
              <a:rPr lang="es-CO" sz="2000" dirty="0" smtClean="0">
                <a:solidFill>
                  <a:schemeClr val="tx2"/>
                </a:solidFill>
              </a:rPr>
              <a:t>eben </a:t>
            </a:r>
            <a:r>
              <a:rPr lang="es-CO" sz="2000" dirty="0">
                <a:solidFill>
                  <a:schemeClr val="tx2"/>
                </a:solidFill>
              </a:rPr>
              <a:t>ser </a:t>
            </a:r>
            <a:r>
              <a:rPr lang="es-CO" sz="2000" b="1" i="1" dirty="0">
                <a:solidFill>
                  <a:srgbClr val="FF0000"/>
                </a:solidFill>
              </a:rPr>
              <a:t>incinerados en una planta incineradora o de producción de cemento</a:t>
            </a:r>
            <a:r>
              <a:rPr lang="es-CO" sz="2000" dirty="0">
                <a:solidFill>
                  <a:schemeClr val="tx2"/>
                </a:solidFill>
              </a:rPr>
              <a:t>, que posea las características técnicas determinadas por el Ministerio del Medio Ambiente y las autorizaciones ambientales pertinentes</a:t>
            </a:r>
          </a:p>
        </p:txBody>
      </p:sp>
      <p:sp>
        <p:nvSpPr>
          <p:cNvPr id="4" name="3 Elipse"/>
          <p:cNvSpPr/>
          <p:nvPr/>
        </p:nvSpPr>
        <p:spPr>
          <a:xfrm>
            <a:off x="598255" y="1287924"/>
            <a:ext cx="3955127" cy="15841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2"/>
                </a:solidFill>
              </a:rPr>
              <a:t>Fármacos </a:t>
            </a:r>
            <a:r>
              <a:rPr lang="es-CO" sz="2000" dirty="0">
                <a:solidFill>
                  <a:schemeClr val="tx2"/>
                </a:solidFill>
              </a:rPr>
              <a:t>parcialmente consumidos, vencidos y/o deteriorados, </a:t>
            </a:r>
            <a:r>
              <a:rPr lang="es-CO" sz="2000" dirty="0" err="1">
                <a:solidFill>
                  <a:schemeClr val="tx2"/>
                </a:solidFill>
              </a:rPr>
              <a:t>citotóxicos</a:t>
            </a:r>
            <a:r>
              <a:rPr lang="es-CO" sz="2000" dirty="0">
                <a:solidFill>
                  <a:schemeClr val="tx2"/>
                </a:solidFill>
              </a:rPr>
              <a:t>, </a:t>
            </a:r>
            <a:r>
              <a:rPr lang="es-CO" sz="2000" dirty="0" smtClean="0">
                <a:solidFill>
                  <a:schemeClr val="tx2"/>
                </a:solidFill>
              </a:rPr>
              <a:t>reactivos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10800000" flipV="1">
            <a:off x="4324211" y="5291799"/>
            <a:ext cx="8404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sp>
        <p:nvSpPr>
          <p:cNvPr id="7" name="6 Flecha curvada hacia la izquierda"/>
          <p:cNvSpPr/>
          <p:nvPr/>
        </p:nvSpPr>
        <p:spPr>
          <a:xfrm>
            <a:off x="4860032" y="1484784"/>
            <a:ext cx="1368152" cy="11521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n para RESIDUOS DE MEDICAMEN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6" y="3505154"/>
            <a:ext cx="3242246" cy="215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89818" y="5937438"/>
            <a:ext cx="69464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://www.biotran.com/wp-content/uploads/2014/11/planta-tratamiento_envases_medioambiente-02-img.jpg</a:t>
            </a:r>
          </a:p>
        </p:txBody>
      </p:sp>
    </p:spTree>
    <p:extLst>
      <p:ext uri="{BB962C8B-B14F-4D97-AF65-F5344CB8AC3E}">
        <p14:creationId xmlns:p14="http://schemas.microsoft.com/office/powerpoint/2010/main" val="38065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6"/>
          <p:cNvSpPr txBox="1">
            <a:spLocks noChangeArrowheads="1"/>
          </p:cNvSpPr>
          <p:nvPr/>
        </p:nvSpPr>
        <p:spPr bwMode="auto">
          <a:xfrm>
            <a:off x="1834679" y="450098"/>
            <a:ext cx="4681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solidFill>
                  <a:srgbClr val="FF0000"/>
                </a:solidFill>
              </a:rPr>
              <a:t>DEFINICIONES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39552" y="1293905"/>
            <a:ext cx="395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i="1" dirty="0" smtClean="0">
                <a:solidFill>
                  <a:srgbClr val="FF0000"/>
                </a:solidFill>
              </a:rPr>
              <a:t>RESIDUO SÓLIDO O DESECHO </a:t>
            </a:r>
            <a:endParaRPr lang="es-CO" sz="2400" b="1" i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55493" y="1988840"/>
            <a:ext cx="45925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tx2"/>
                </a:solidFill>
              </a:rPr>
              <a:t>Es cualquier objeto, material, sustancia o elemento sólido resultante del consumo o uso de un bien en actividades domésticas, industriales, comerciales, institucionales, de servicios, que el generador abandona, rechaza o </a:t>
            </a:r>
            <a:r>
              <a:rPr lang="es-CO" sz="2400" dirty="0" smtClean="0">
                <a:solidFill>
                  <a:schemeClr val="tx2"/>
                </a:solidFill>
              </a:rPr>
              <a:t>entrega.</a:t>
            </a:r>
            <a:endParaRPr lang="es-CO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Resultado de imagen para ejemplos de residuos sóli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03" y="2074863"/>
            <a:ext cx="3089920" cy="296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78667" y="507207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http</a:t>
            </a:r>
            <a:r>
              <a:rPr lang="es-CO" sz="1100" b="1" i="1" dirty="0">
                <a:solidFill>
                  <a:schemeClr val="tx2"/>
                </a:solidFill>
              </a:rPr>
              <a:t>://www.consanhi.com.mx/wp-content/uploads/2016/12/que-son-los-residuos-solidos-urbanos.jpg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51520" y="6175484"/>
            <a:ext cx="5528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050" b="1" i="1" kern="0" dirty="0" smtClean="0">
                <a:solidFill>
                  <a:srgbClr val="1F497D"/>
                </a:solidFill>
              </a:rPr>
              <a:t>FUENTE: Decreto 1713 de 2002</a:t>
            </a:r>
            <a:endParaRPr lang="es-CO" sz="1050" b="1" i="1" kern="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98255" y="692696"/>
            <a:ext cx="372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3. RESIDUOS QUÍMICOS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1093081" y="1412776"/>
            <a:ext cx="2736304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2"/>
                </a:solidFill>
              </a:rPr>
              <a:t>Mercuriales </a:t>
            </a:r>
            <a:r>
              <a:rPr lang="es-CO" sz="2000" dirty="0">
                <a:solidFill>
                  <a:schemeClr val="tx2"/>
                </a:solidFill>
              </a:rPr>
              <a:t>y demás metales pesados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491880" y="3356992"/>
            <a:ext cx="4752528" cy="2448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D</a:t>
            </a:r>
            <a:r>
              <a:rPr lang="es-CO" sz="2000" dirty="0" smtClean="0">
                <a:solidFill>
                  <a:schemeClr val="tx2"/>
                </a:solidFill>
              </a:rPr>
              <a:t>eben </a:t>
            </a:r>
            <a:r>
              <a:rPr lang="es-CO" sz="2000" dirty="0">
                <a:solidFill>
                  <a:schemeClr val="tx2"/>
                </a:solidFill>
              </a:rPr>
              <a:t>ser </a:t>
            </a:r>
            <a:r>
              <a:rPr lang="es-CO" sz="2000" b="1" i="1" dirty="0">
                <a:solidFill>
                  <a:srgbClr val="FF0000"/>
                </a:solidFill>
              </a:rPr>
              <a:t>reciclados o dispuestos en rellenos sanitarios cumpliendo los procedimientos </a:t>
            </a:r>
            <a:r>
              <a:rPr lang="es-CO" sz="2000" dirty="0">
                <a:solidFill>
                  <a:schemeClr val="tx2"/>
                </a:solidFill>
              </a:rPr>
              <a:t>que para el efecto establezcan los Ministerios del Medio Ambiente y Salud.</a:t>
            </a:r>
          </a:p>
        </p:txBody>
      </p:sp>
      <p:sp>
        <p:nvSpPr>
          <p:cNvPr id="6" name="5 Flecha curvada hacia la izquierda"/>
          <p:cNvSpPr/>
          <p:nvPr/>
        </p:nvSpPr>
        <p:spPr>
          <a:xfrm>
            <a:off x="3983744" y="2060848"/>
            <a:ext cx="936104" cy="11521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 rot="10800000" flipV="1">
            <a:off x="3813729" y="5531933"/>
            <a:ext cx="45682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98255" y="692696"/>
            <a:ext cx="372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3. RESIDUOS QUÍMICOS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1083851" y="1628056"/>
            <a:ext cx="3240360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Los contenedores presurizados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211960" y="3284984"/>
            <a:ext cx="4032448" cy="2160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i="1" dirty="0" smtClean="0">
                <a:solidFill>
                  <a:srgbClr val="FF0000"/>
                </a:solidFill>
              </a:rPr>
              <a:t>Serán </a:t>
            </a:r>
            <a:r>
              <a:rPr lang="es-CO" sz="2400" b="1" i="1" dirty="0">
                <a:solidFill>
                  <a:srgbClr val="FF0000"/>
                </a:solidFill>
              </a:rPr>
              <a:t>devueltos al respectivo proveedor para su reciclaje</a:t>
            </a:r>
          </a:p>
        </p:txBody>
      </p:sp>
      <p:sp>
        <p:nvSpPr>
          <p:cNvPr id="6" name="5 Flecha curvada hacia la derecha"/>
          <p:cNvSpPr/>
          <p:nvPr/>
        </p:nvSpPr>
        <p:spPr>
          <a:xfrm>
            <a:off x="2126611" y="3191816"/>
            <a:ext cx="1293261" cy="22534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 rot="10800000" flipV="1">
            <a:off x="4358858" y="5122815"/>
            <a:ext cx="39575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residuos radiactivos peligros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0" y="3573016"/>
            <a:ext cx="3096344" cy="217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71088" y="976994"/>
            <a:ext cx="4177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4. RESIDUOS RADIACTIVOS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347864" y="2782670"/>
            <a:ext cx="5400600" cy="2734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Los residuos radiactivos, sean éstos de emisión en forma de partículas o en forma de fotones, </a:t>
            </a:r>
            <a:r>
              <a:rPr lang="es-CO" sz="2000" b="1" i="1" dirty="0">
                <a:solidFill>
                  <a:srgbClr val="FF0000"/>
                </a:solidFill>
              </a:rPr>
              <a:t>deben ser llevados a confinamientos de seguridad</a:t>
            </a:r>
            <a:r>
              <a:rPr lang="es-CO" sz="2000" dirty="0">
                <a:solidFill>
                  <a:schemeClr val="tx2"/>
                </a:solidFill>
              </a:rPr>
              <a:t>, de acuerdo con los lineamientos </a:t>
            </a:r>
            <a:r>
              <a:rPr lang="es-CO" sz="2000" dirty="0" smtClean="0">
                <a:solidFill>
                  <a:schemeClr val="tx2"/>
                </a:solidFill>
              </a:rPr>
              <a:t>dados por la normatividad.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7" name="6 Flecha a la derecha con bandas"/>
          <p:cNvSpPr/>
          <p:nvPr/>
        </p:nvSpPr>
        <p:spPr>
          <a:xfrm rot="5400000">
            <a:off x="3617894" y="1878656"/>
            <a:ext cx="1188132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 rot="10800000" flipV="1">
            <a:off x="3635896" y="5255622"/>
            <a:ext cx="52883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DECRETO 2676/2000</a:t>
            </a:r>
            <a:endParaRPr lang="es-CO" sz="1100" b="1" i="1" dirty="0">
              <a:solidFill>
                <a:schemeClr val="tx2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596232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://previews.123rf.com/images/viperagp/viperagp1603/viperagp160300308/54446669-Los-barriles-amarillos-para-residuos-biol-gicos-peligrosos-radiactivos-aislados-sobre-fondo-blanco-Foto-de-archivo.jpg</a:t>
            </a:r>
          </a:p>
        </p:txBody>
      </p:sp>
    </p:spTree>
    <p:extLst>
      <p:ext uri="{BB962C8B-B14F-4D97-AF65-F5344CB8AC3E}">
        <p14:creationId xmlns:p14="http://schemas.microsoft.com/office/powerpoint/2010/main" val="6368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443577"/>
            <a:ext cx="7063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PROCEDIMIENTO EN CASO DE DERRAMES DE RESIDUOS INFECCIOSOS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1556792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O" sz="2400" dirty="0" smtClean="0">
                <a:solidFill>
                  <a:schemeClr val="tx2"/>
                </a:solidFill>
              </a:rPr>
              <a:t>Utilice los elementos de protección personal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2400" dirty="0" smtClean="0">
                <a:solidFill>
                  <a:schemeClr val="tx2"/>
                </a:solidFill>
              </a:rPr>
              <a:t>Señalice el área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2400" dirty="0" smtClean="0">
                <a:solidFill>
                  <a:schemeClr val="tx2"/>
                </a:solidFill>
              </a:rPr>
              <a:t>Aplique solución desinfectante alrededor del derrame para inactivar. No aplique la solución encima del derrame.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2400" dirty="0" smtClean="0">
                <a:solidFill>
                  <a:schemeClr val="tx2"/>
                </a:solidFill>
              </a:rPr>
              <a:t>Para recoger el derrame se puede utilizar material desechable  absorbente (toallas).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2400" dirty="0" smtClean="0">
                <a:solidFill>
                  <a:schemeClr val="tx2"/>
                </a:solidFill>
              </a:rPr>
              <a:t>Utilice implementos de aseo como recogedor y cepillo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2400" dirty="0" smtClean="0">
                <a:solidFill>
                  <a:schemeClr val="tx2"/>
                </a:solidFill>
              </a:rPr>
              <a:t>Envuelva el recogedor y el cepillo en bolsa roja.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2400" dirty="0" smtClean="0">
                <a:solidFill>
                  <a:schemeClr val="tx2"/>
                </a:solidFill>
              </a:rPr>
              <a:t>Recoja el derrame utilizando estos implementos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2400" dirty="0" smtClean="0">
                <a:solidFill>
                  <a:schemeClr val="tx2"/>
                </a:solidFill>
              </a:rPr>
              <a:t>Retire la bolsa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2400" dirty="0" smtClean="0">
                <a:solidFill>
                  <a:schemeClr val="tx2"/>
                </a:solidFill>
              </a:rPr>
              <a:t>Lave y desinfecte el área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2400" dirty="0" smtClean="0">
                <a:solidFill>
                  <a:schemeClr val="tx2"/>
                </a:solidFill>
              </a:rPr>
              <a:t>Lave y desinfecte los implementos de aseo utilizados</a:t>
            </a:r>
            <a:endParaRPr lang="es-CO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650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76470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TÉCNICAS DE TRATAMIENTO Y/O DISPOSICIÓN POR CLASE DE RESIDUO</a:t>
            </a:r>
            <a:endParaRPr lang="es-CO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6900"/>
              </p:ext>
            </p:extLst>
          </p:nvPr>
        </p:nvGraphicFramePr>
        <p:xfrm>
          <a:off x="755576" y="1169116"/>
          <a:ext cx="7679010" cy="5021395"/>
        </p:xfrm>
        <a:graphic>
          <a:graphicData uri="http://schemas.openxmlformats.org/drawingml/2006/table">
            <a:tbl>
              <a:tblPr/>
              <a:tblGrid>
                <a:gridCol w="3839505"/>
                <a:gridCol w="3839505"/>
              </a:tblGrid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latin typeface="Arial"/>
                        </a:rPr>
                        <a:t>TIPO DE RESIDUO</a:t>
                      </a:r>
                      <a:endParaRPr lang="es-CO" sz="1100" dirty="0"/>
                    </a:p>
                  </a:txBody>
                  <a:tcPr marL="51431" marR="51431" marT="25716" marB="25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latin typeface="Arial"/>
                        </a:rPr>
                        <a:t>TRATAMIENTO</a:t>
                      </a:r>
                      <a:endParaRPr lang="es-CO" sz="1100"/>
                    </a:p>
                  </a:txBody>
                  <a:tcPr marL="51431" marR="51431" marT="25716" marB="25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20"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NO PELIGROSOS</a:t>
                      </a:r>
                    </a:p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Ordinarios e </a:t>
                      </a:r>
                      <a:r>
                        <a:rPr lang="es-CO" sz="1100" dirty="0" smtClean="0">
                          <a:latin typeface="Arial"/>
                        </a:rPr>
                        <a:t>Inertes</a:t>
                      </a:r>
                    </a:p>
                    <a:p>
                      <a:pPr algn="just"/>
                      <a:endParaRPr lang="es-CO" sz="1100" dirty="0"/>
                    </a:p>
                  </a:txBody>
                  <a:tcPr marL="51431" marR="51431" marT="25716" marB="25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Relleno Sanitario.</a:t>
                      </a:r>
                      <a:endParaRPr lang="es-CO" sz="1100" dirty="0"/>
                    </a:p>
                  </a:txBody>
                  <a:tcPr marL="51431" marR="51431" marT="25716" marB="25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20"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NO PELIGROSOS</a:t>
                      </a:r>
                    </a:p>
                    <a:p>
                      <a:pPr algn="just"/>
                      <a:r>
                        <a:rPr lang="es-CO" sz="1100" dirty="0" smtClean="0">
                          <a:latin typeface="Arial"/>
                        </a:rPr>
                        <a:t>Biodegradables</a:t>
                      </a:r>
                    </a:p>
                    <a:p>
                      <a:pPr algn="just"/>
                      <a:endParaRPr lang="es-CO" sz="1100" dirty="0"/>
                    </a:p>
                  </a:txBody>
                  <a:tcPr marL="51431" marR="51431" marT="25716" marB="25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Compostaje, </a:t>
                      </a:r>
                      <a:r>
                        <a:rPr lang="es-CO" sz="1100" dirty="0" err="1">
                          <a:latin typeface="Arial"/>
                        </a:rPr>
                        <a:t>lombricultura</a:t>
                      </a:r>
                      <a:r>
                        <a:rPr lang="es-CO" sz="1100" dirty="0">
                          <a:latin typeface="Arial"/>
                        </a:rPr>
                        <a:t> o relleno sanitario.</a:t>
                      </a:r>
                      <a:endParaRPr lang="es-CO" sz="1100" dirty="0"/>
                    </a:p>
                  </a:txBody>
                  <a:tcPr marL="51431" marR="51431" marT="25716" marB="25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77196"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NO PELIGROSOS</a:t>
                      </a:r>
                    </a:p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Reciclables</a:t>
                      </a:r>
                    </a:p>
                    <a:p>
                      <a:pPr algn="just"/>
                      <a:r>
                        <a:rPr lang="es-CO" sz="1100" u="sng" dirty="0">
                          <a:latin typeface="Arial"/>
                        </a:rPr>
                        <a:t>Plástico</a:t>
                      </a:r>
                    </a:p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Vidrio</a:t>
                      </a:r>
                    </a:p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Cartón y similares</a:t>
                      </a:r>
                    </a:p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Chatarra</a:t>
                      </a:r>
                      <a:endParaRPr lang="es-CO" sz="1100" dirty="0"/>
                    </a:p>
                  </a:txBody>
                  <a:tcPr marL="51431" marR="51431" marT="25716" marB="25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Reciclaje</a:t>
                      </a:r>
                      <a:endParaRPr lang="es-CO" sz="1100" dirty="0"/>
                    </a:p>
                  </a:txBody>
                  <a:tcPr marL="51431" marR="51431" marT="25716" marB="25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77196"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PELIGROSOS INFECCIOSOS</a:t>
                      </a:r>
                    </a:p>
                    <a:p>
                      <a:pPr algn="just"/>
                      <a:r>
                        <a:rPr lang="es-CO" sz="1100" dirty="0" err="1">
                          <a:latin typeface="Arial"/>
                        </a:rPr>
                        <a:t>Biosanitarios</a:t>
                      </a:r>
                      <a:r>
                        <a:rPr lang="es-CO" sz="1100" dirty="0">
                          <a:latin typeface="Arial"/>
                        </a:rPr>
                        <a:t>, cortopunzantes</a:t>
                      </a:r>
                    </a:p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De animales y anatomopatológicos</a:t>
                      </a:r>
                      <a:endParaRPr lang="es-CO" sz="1100" dirty="0"/>
                    </a:p>
                  </a:txBody>
                  <a:tcPr marL="51431" marR="51431" marT="25716" marB="25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Desactivación de alta eficiencia y relleno sanitario, o incineración (las cenizas van a rellenos de seguridad).</a:t>
                      </a:r>
                    </a:p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Desactivación de baja eficiencia e Incineración (las cenizas van a rellenos de seguridad).</a:t>
                      </a:r>
                      <a:endParaRPr lang="es-CO" sz="1100" dirty="0"/>
                    </a:p>
                  </a:txBody>
                  <a:tcPr marL="51431" marR="51431" marT="25716" marB="25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0079">
                <a:tc>
                  <a:txBody>
                    <a:bodyPr/>
                    <a:lstStyle/>
                    <a:p>
                      <a:pPr algn="just"/>
                      <a:r>
                        <a:rPr lang="es-CO" sz="1100">
                          <a:latin typeface="Arial"/>
                        </a:rPr>
                        <a:t>PELIGROSOS</a:t>
                      </a:r>
                    </a:p>
                    <a:p>
                      <a:pPr algn="just"/>
                      <a:r>
                        <a:rPr lang="es-CO" sz="1100">
                          <a:latin typeface="Arial"/>
                        </a:rPr>
                        <a:t>Químicos a excepción de metales pesados.</a:t>
                      </a:r>
                    </a:p>
                    <a:p>
                      <a:pPr algn="just"/>
                      <a:r>
                        <a:rPr lang="es-CO" sz="1100">
                          <a:latin typeface="Arial"/>
                        </a:rPr>
                        <a:t>Químicos mercuriales.</a:t>
                      </a:r>
                    </a:p>
                    <a:p>
                      <a:pPr algn="just"/>
                      <a:r>
                        <a:rPr lang="es-CO" sz="1100">
                          <a:latin typeface="Arial"/>
                        </a:rPr>
                        <a:t>Metales Pesados.</a:t>
                      </a:r>
                      <a:endParaRPr lang="es-CO" sz="1100"/>
                    </a:p>
                  </a:txBody>
                  <a:tcPr marL="51431" marR="51431" marT="25716" marB="25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Devolución a proveedores.</a:t>
                      </a:r>
                    </a:p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Tratamiento fisicoquímico.</a:t>
                      </a:r>
                    </a:p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Incineración cuando haya lugar (las cenizas van a rellenos de seguridad).</a:t>
                      </a:r>
                    </a:p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Desactivación de baja eficiencia, Reciclaje, Rellenos de seguridad, encapsulamiento o cementación y envío a relleno sanitario.</a:t>
                      </a:r>
                    </a:p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Devolución a proveedores.</a:t>
                      </a:r>
                      <a:endParaRPr lang="es-CO" sz="1100" dirty="0"/>
                    </a:p>
                  </a:txBody>
                  <a:tcPr marL="51431" marR="51431" marT="25716" marB="25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RADIACTIVOS</a:t>
                      </a:r>
                      <a:endParaRPr lang="es-CO" sz="1100" dirty="0"/>
                    </a:p>
                  </a:txBody>
                  <a:tcPr marL="51431" marR="51431" marT="25716" marB="25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latin typeface="Arial"/>
                        </a:rPr>
                        <a:t>Confinamientos de seguridad.</a:t>
                      </a:r>
                      <a:endParaRPr lang="es-CO" sz="1100" dirty="0"/>
                    </a:p>
                  </a:txBody>
                  <a:tcPr marL="51431" marR="51431" marT="25716" marB="257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251520" y="6386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RESOLUCION 1164 </a:t>
            </a:r>
            <a:r>
              <a:rPr lang="es-CO" sz="1000" b="1" i="1" dirty="0">
                <a:solidFill>
                  <a:schemeClr val="tx2"/>
                </a:solidFill>
              </a:rPr>
              <a:t>DE </a:t>
            </a:r>
            <a:r>
              <a:rPr lang="es-CO" sz="1000" b="1" i="1" dirty="0" smtClean="0">
                <a:solidFill>
                  <a:schemeClr val="tx2"/>
                </a:solidFill>
              </a:rPr>
              <a:t>2002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3296" y="1477836"/>
            <a:ext cx="8539162" cy="46085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3000" b="1" dirty="0">
                <a:solidFill>
                  <a:prstClr val="black"/>
                </a:solidFill>
              </a:rPr>
              <a:t>                                   </a:t>
            </a:r>
            <a:r>
              <a:rPr lang="es-ES" sz="3000" b="1" dirty="0">
                <a:solidFill>
                  <a:schemeClr val="tx2"/>
                </a:solidFill>
              </a:rPr>
              <a:t>Material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3000" b="1" dirty="0">
                <a:solidFill>
                  <a:schemeClr val="tx2"/>
                </a:solidFill>
              </a:rPr>
              <a:t>                             </a:t>
            </a:r>
            <a:r>
              <a:rPr lang="es-ES" sz="3000" b="1" dirty="0" smtClean="0">
                <a:solidFill>
                  <a:schemeClr val="tx2"/>
                </a:solidFill>
              </a:rPr>
              <a:t>                     Color </a:t>
            </a:r>
            <a:r>
              <a:rPr lang="es-ES" b="1" dirty="0" smtClean="0">
                <a:solidFill>
                  <a:schemeClr val="tx2"/>
                </a:solidFill>
              </a:rPr>
              <a:t>(Norma GTC 024)</a:t>
            </a:r>
            <a:endParaRPr lang="es-ES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3000" b="1" dirty="0">
                <a:solidFill>
                  <a:schemeClr val="tx2"/>
                </a:solidFill>
              </a:rPr>
              <a:t>Recipiente adecuados             </a:t>
            </a:r>
            <a:r>
              <a:rPr lang="es-ES" sz="3000" b="1" dirty="0" smtClean="0">
                <a:solidFill>
                  <a:schemeClr val="tx2"/>
                </a:solidFill>
              </a:rPr>
              <a:t>   Diseño </a:t>
            </a:r>
            <a:endParaRPr lang="es-ES" sz="3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3000" b="1" dirty="0">
                <a:solidFill>
                  <a:schemeClr val="tx2"/>
                </a:solidFill>
              </a:rPr>
              <a:t>                                                          </a:t>
            </a:r>
            <a:r>
              <a:rPr lang="es-ES" sz="3000" b="1" dirty="0" smtClean="0">
                <a:solidFill>
                  <a:schemeClr val="tx2"/>
                </a:solidFill>
              </a:rPr>
              <a:t>   Capacidad</a:t>
            </a:r>
            <a:endParaRPr lang="es-ES" sz="3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" sz="3000" b="1" dirty="0">
                <a:solidFill>
                  <a:prstClr val="black"/>
                </a:solidFill>
              </a:rPr>
              <a:t>           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3000" b="1" dirty="0">
                <a:solidFill>
                  <a:schemeClr val="tx2"/>
                </a:solidFill>
              </a:rPr>
              <a:t>Bolsa del mismo color del contenedor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s-ES" sz="30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3000" b="1" dirty="0">
                <a:solidFill>
                  <a:schemeClr val="tx2"/>
                </a:solidFill>
              </a:rPr>
              <a:t>Recolección interna       Bodega de paso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z="3000" b="1" dirty="0">
                <a:solidFill>
                  <a:schemeClr val="tx2"/>
                </a:solidFill>
              </a:rPr>
              <a:t>                                                 Recorrido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3000" b="1" dirty="0">
                <a:solidFill>
                  <a:schemeClr val="tx2"/>
                </a:solidFill>
              </a:rPr>
              <a:t>Recolección externa 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s-ES" sz="3000" b="1" dirty="0">
              <a:solidFill>
                <a:schemeClr val="tx2"/>
              </a:solidFill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V="1">
            <a:off x="4853082" y="2205831"/>
            <a:ext cx="360363" cy="144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4752181" y="1780284"/>
            <a:ext cx="43180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4823619" y="2564904"/>
            <a:ext cx="4333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823619" y="2780928"/>
            <a:ext cx="3603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 de flecha"/>
          <p:cNvCxnSpPr/>
          <p:nvPr/>
        </p:nvCxnSpPr>
        <p:spPr>
          <a:xfrm>
            <a:off x="4038419" y="4653136"/>
            <a:ext cx="2889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4063012" y="4833270"/>
            <a:ext cx="28892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795709" y="646839"/>
            <a:ext cx="6774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CARACTERÍSTICAS DE LOS CONTENEDORES DE RESIDUOS 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6200" y="6316645"/>
            <a:ext cx="51845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FUENTE: POLITECNICO PROSANEAR </a:t>
            </a:r>
            <a:endParaRPr lang="es-CO" sz="11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39" y="3911110"/>
            <a:ext cx="3096344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Resultado de imagen para contenedores con rue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04922"/>
            <a:ext cx="3531564" cy="280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8995" y="4089342"/>
            <a:ext cx="40900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i="1" dirty="0" smtClean="0">
                <a:solidFill>
                  <a:srgbClr val="1F497D"/>
                </a:solidFill>
              </a:rPr>
              <a:t>IMAGEN: https</a:t>
            </a:r>
            <a:r>
              <a:rPr lang="es-CO" sz="1000" i="1" dirty="0">
                <a:solidFill>
                  <a:srgbClr val="1F497D"/>
                </a:solidFill>
              </a:rPr>
              <a:t>://didacticasuministros.com/imagenes/vco_ecommerce/950baaf045f9aa04cc9a4ec4ab1c7da7.jpg</a:t>
            </a:r>
          </a:p>
        </p:txBody>
      </p:sp>
      <p:sp>
        <p:nvSpPr>
          <p:cNvPr id="5" name="AutoShape 5" descr="Resultado de imagen para contenedores con rued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97" y="836710"/>
            <a:ext cx="3903119" cy="293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217338" y="3364790"/>
            <a:ext cx="36430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i="1" dirty="0" smtClean="0">
                <a:solidFill>
                  <a:srgbClr val="1F497D"/>
                </a:solidFill>
              </a:rPr>
              <a:t>IMAGEN: https</a:t>
            </a:r>
            <a:r>
              <a:rPr lang="es-CO" sz="1000" i="1" dirty="0">
                <a:solidFill>
                  <a:srgbClr val="1F497D"/>
                </a:solidFill>
              </a:rPr>
              <a:t>://tienex.co/imagenes/vco_ecommerce/65d577e398f63680544daa4025eb0046.jpg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498468" y="6102244"/>
            <a:ext cx="2645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i="1" dirty="0" smtClean="0">
                <a:solidFill>
                  <a:srgbClr val="1F497D"/>
                </a:solidFill>
              </a:rPr>
              <a:t>IMAGEN: https</a:t>
            </a:r>
            <a:r>
              <a:rPr lang="es-CO" sz="1000" i="1" dirty="0">
                <a:solidFill>
                  <a:srgbClr val="1F497D"/>
                </a:solidFill>
              </a:rPr>
              <a:t>://http2.mlstatic.com/D_Q_NP_241815-MLA25305033643_012017-Q.jpg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12775" y="490840"/>
            <a:ext cx="6767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CONTENEDORES PARA LA RECOLECCIÓN INTERNA</a:t>
            </a:r>
            <a:endParaRPr lang="es-CO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31640" y="915232"/>
            <a:ext cx="6325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CARACTERÍSTICAS DE LAS BOLSAS DESECHABLES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1628800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CO" sz="2800" dirty="0">
                <a:solidFill>
                  <a:schemeClr val="tx2"/>
                </a:solidFill>
              </a:rPr>
              <a:t>La resistencia de las bolsas debe soportar la tensión ejercida por los residuos contenidos y por su manipulación.</a:t>
            </a:r>
          </a:p>
          <a:p>
            <a:pPr algn="just"/>
            <a:endParaRPr lang="es-CO" sz="2800" dirty="0"/>
          </a:p>
        </p:txBody>
      </p:sp>
      <p:sp>
        <p:nvSpPr>
          <p:cNvPr id="6" name="5 Rectángulo"/>
          <p:cNvSpPr/>
          <p:nvPr/>
        </p:nvSpPr>
        <p:spPr>
          <a:xfrm>
            <a:off x="755576" y="3284984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CO" sz="2800" dirty="0">
                <a:solidFill>
                  <a:schemeClr val="tx2"/>
                </a:solidFill>
              </a:rPr>
              <a:t>El peso individual de la bolsa con los residuos no debe exceder los 8 Kg.</a:t>
            </a:r>
          </a:p>
          <a:p>
            <a:endParaRPr lang="es-CO" sz="28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CO" sz="2800" dirty="0" smtClean="0">
                <a:solidFill>
                  <a:schemeClr val="tx2"/>
                </a:solidFill>
              </a:rPr>
              <a:t>La </a:t>
            </a:r>
            <a:r>
              <a:rPr lang="es-CO" sz="2800" dirty="0">
                <a:solidFill>
                  <a:schemeClr val="tx2"/>
                </a:solidFill>
              </a:rPr>
              <a:t>resistencia de cada una de las bolsas no debe ser inferior a 20 kg.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27216" y="630931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RESOLUCION 1164 </a:t>
            </a:r>
            <a:r>
              <a:rPr lang="es-CO" sz="1000" b="1" i="1" dirty="0">
                <a:solidFill>
                  <a:schemeClr val="tx2"/>
                </a:solidFill>
              </a:rPr>
              <a:t>DE </a:t>
            </a:r>
            <a:r>
              <a:rPr lang="es-CO" sz="1000" b="1" i="1" dirty="0" smtClean="0">
                <a:solidFill>
                  <a:schemeClr val="tx2"/>
                </a:solidFill>
              </a:rPr>
              <a:t>2002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16" y="915232"/>
            <a:ext cx="6325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CARACTERÍSTICAS DE LAS BOLSAS DESECHABLES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162880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>
                <a:solidFill>
                  <a:schemeClr val="tx2"/>
                </a:solidFill>
              </a:rPr>
              <a:t>El </a:t>
            </a:r>
            <a:r>
              <a:rPr lang="es-CO" sz="2400" dirty="0">
                <a:solidFill>
                  <a:schemeClr val="tx2"/>
                </a:solidFill>
              </a:rPr>
              <a:t>material plástico de las bolsas para residuos infecciosos, debe ser polietileno de alta densidad, o el material que se determine necesario para la desactivación o el tratamiento de estos residuos.</a:t>
            </a:r>
          </a:p>
        </p:txBody>
      </p:sp>
      <p:pic>
        <p:nvPicPr>
          <p:cNvPr id="1026" name="Picture 2" descr="Resultado de imagen para bolsas para residuos hospitalari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04" y="3198460"/>
            <a:ext cx="3749979" cy="28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278404" y="6244682"/>
            <a:ext cx="55446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://brdsuministros.com/img/bolsasg.jpg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11560" y="320828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RESOLUCION 1164 </a:t>
            </a:r>
            <a:r>
              <a:rPr lang="es-CO" sz="1000" b="1" i="1" dirty="0">
                <a:solidFill>
                  <a:schemeClr val="tx2"/>
                </a:solidFill>
              </a:rPr>
              <a:t>DE </a:t>
            </a:r>
            <a:r>
              <a:rPr lang="es-CO" sz="1000" b="1" i="1" dirty="0" smtClean="0">
                <a:solidFill>
                  <a:schemeClr val="tx2"/>
                </a:solidFill>
              </a:rPr>
              <a:t>2002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548680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ROTULADO DE </a:t>
            </a:r>
            <a:r>
              <a:rPr lang="es-CO" sz="2400" b="1" dirty="0">
                <a:solidFill>
                  <a:srgbClr val="FF0000"/>
                </a:solidFill>
              </a:rPr>
              <a:t>LAS </a:t>
            </a:r>
            <a:r>
              <a:rPr lang="es-CO" sz="2400" b="1" dirty="0" smtClean="0">
                <a:solidFill>
                  <a:srgbClr val="FF0000"/>
                </a:solidFill>
              </a:rPr>
              <a:t>BOLSAS DE RESIDUOS PELIGROSOS 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3772" y="1398041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 smtClean="0">
                <a:solidFill>
                  <a:schemeClr val="tx2"/>
                </a:solidFill>
              </a:rPr>
              <a:t>Las bolsas que contienen residuos peligrosos deben estar rotuladas (marcadas), indicando el tipo de residuo que contienen, su origen, nombre de la institución de la cual provienen, el peso y el responsable. </a:t>
            </a:r>
            <a:endParaRPr lang="es-CO" sz="2800" dirty="0">
              <a:solidFill>
                <a:schemeClr val="tx2"/>
              </a:solidFill>
            </a:endParaRP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15" y="3406831"/>
            <a:ext cx="2880320" cy="293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61874" y="6321514"/>
            <a:ext cx="77723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50" b="1" i="1" dirty="0">
                <a:solidFill>
                  <a:schemeClr val="tx2"/>
                </a:solidFill>
              </a:rPr>
              <a:t>://sc02.alicdn.com/kf/HTB14d.CKVXXXXc_XFXXq6xXFXXXK/Tough-durable-plastic-Yellow-Red-Biohazard-Bags.jpg_350x350.jpg</a:t>
            </a:r>
          </a:p>
        </p:txBody>
      </p:sp>
    </p:spTree>
    <p:extLst>
      <p:ext uri="{BB962C8B-B14F-4D97-AF65-F5344CB8AC3E}">
        <p14:creationId xmlns:p14="http://schemas.microsoft.com/office/powerpoint/2010/main" val="270771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6"/>
          <p:cNvSpPr txBox="1">
            <a:spLocks noChangeArrowheads="1"/>
          </p:cNvSpPr>
          <p:nvPr/>
        </p:nvSpPr>
        <p:spPr bwMode="auto">
          <a:xfrm>
            <a:off x="1834679" y="564062"/>
            <a:ext cx="4681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solidFill>
                  <a:srgbClr val="FF0000"/>
                </a:solidFill>
              </a:rPr>
              <a:t>DEFINICIONES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78062" y="1197421"/>
            <a:ext cx="395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i="1" dirty="0" smtClean="0">
                <a:solidFill>
                  <a:srgbClr val="FF0000"/>
                </a:solidFill>
              </a:rPr>
              <a:t>RESIDUO SÓLIDO O DESECHO </a:t>
            </a:r>
            <a:endParaRPr lang="es-CO" sz="2400" b="1" i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4848" y="1684488"/>
            <a:ext cx="81613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tx2"/>
                </a:solidFill>
              </a:rPr>
              <a:t>E</a:t>
            </a:r>
            <a:r>
              <a:rPr lang="es-CO" sz="2800" dirty="0" smtClean="0">
                <a:solidFill>
                  <a:schemeClr val="tx2"/>
                </a:solidFill>
              </a:rPr>
              <a:t>s </a:t>
            </a:r>
            <a:r>
              <a:rPr lang="es-CO" sz="2800" dirty="0">
                <a:solidFill>
                  <a:schemeClr val="tx2"/>
                </a:solidFill>
              </a:rPr>
              <a:t>susceptible de aprovechamiento o transformación en un nuevo bien, con valor económico o de disposición final. </a:t>
            </a:r>
            <a:endParaRPr lang="es-CO" sz="2800" dirty="0" smtClean="0">
              <a:solidFill>
                <a:schemeClr val="tx2"/>
              </a:solidFill>
            </a:endParaRPr>
          </a:p>
          <a:p>
            <a:pPr algn="ctr"/>
            <a:endParaRPr lang="es-CO" sz="2800" dirty="0">
              <a:solidFill>
                <a:schemeClr val="tx2"/>
              </a:solidFill>
            </a:endParaRPr>
          </a:p>
        </p:txBody>
      </p:sp>
      <p:pic>
        <p:nvPicPr>
          <p:cNvPr id="4098" name="Picture 2" descr="Resultado de imagen para APROVECHAMIENTO DE LOS residuos sóli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79" y="3212976"/>
            <a:ext cx="5586026" cy="293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921397" y="2809061"/>
            <a:ext cx="406058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050" b="1" i="1" kern="0" dirty="0" smtClean="0">
                <a:solidFill>
                  <a:srgbClr val="1F497D"/>
                </a:solidFill>
              </a:rPr>
              <a:t>FUENTE: Decreto 1713 de 2002</a:t>
            </a:r>
            <a:endParaRPr lang="es-CO" sz="1050" b="1" i="1" kern="0" dirty="0">
              <a:solidFill>
                <a:srgbClr val="1F497D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4848" y="6169000"/>
            <a:ext cx="8173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100" b="1" i="1" dirty="0">
                <a:solidFill>
                  <a:schemeClr val="tx2"/>
                </a:solidFill>
              </a:rPr>
              <a:t>://1.bp.blogspot.com/-79m_NPGbzAY/VztkfArroPI/AAAAAAAAAMQ/uMv4vHOOC5oY_aaJS6f02BZjj6TRFtO9QCLcB/s1600/021014c9d10df2bmed.jpg</a:t>
            </a:r>
          </a:p>
        </p:txBody>
      </p:sp>
    </p:spTree>
    <p:extLst>
      <p:ext uri="{BB962C8B-B14F-4D97-AF65-F5344CB8AC3E}">
        <p14:creationId xmlns:p14="http://schemas.microsoft.com/office/powerpoint/2010/main" val="11009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1640" y="981520"/>
            <a:ext cx="6421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RECIPIENTES PARA RESIDUOS CORTOPUNZANTES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90200" y="1772816"/>
            <a:ext cx="8158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tx2"/>
                </a:solidFill>
              </a:rPr>
              <a:t>Los recipientes para residuos cortopunzantes son desechables y deben tener las siguientes características:</a:t>
            </a:r>
          </a:p>
        </p:txBody>
      </p:sp>
      <p:sp>
        <p:nvSpPr>
          <p:cNvPr id="7" name="6 Elipse"/>
          <p:cNvSpPr/>
          <p:nvPr/>
        </p:nvSpPr>
        <p:spPr>
          <a:xfrm>
            <a:off x="251520" y="2924944"/>
            <a:ext cx="4208832" cy="2304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Rígidos, en polipropileno de alta densidad u otro polímero que no contenga P.V.C.</a:t>
            </a:r>
          </a:p>
        </p:txBody>
      </p:sp>
      <p:sp>
        <p:nvSpPr>
          <p:cNvPr id="8" name="7 Elipse"/>
          <p:cNvSpPr/>
          <p:nvPr/>
        </p:nvSpPr>
        <p:spPr>
          <a:xfrm>
            <a:off x="4669332" y="2852936"/>
            <a:ext cx="4262076" cy="23762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Resistentes a ruptura y perforación por elementos cortopunzantes</a:t>
            </a:r>
            <a:r>
              <a:rPr lang="es-CO" sz="2000" dirty="0"/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1520" y="63093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RESOLUCION 1164 </a:t>
            </a:r>
            <a:r>
              <a:rPr lang="es-CO" sz="1000" b="1" i="1" dirty="0">
                <a:solidFill>
                  <a:schemeClr val="tx2"/>
                </a:solidFill>
              </a:rPr>
              <a:t>DE </a:t>
            </a:r>
            <a:r>
              <a:rPr lang="es-CO" sz="1000" b="1" i="1" dirty="0" smtClean="0">
                <a:solidFill>
                  <a:schemeClr val="tx2"/>
                </a:solidFill>
              </a:rPr>
              <a:t>2002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CONTENEDORES DE CORTOPUNZ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99" y="3686202"/>
            <a:ext cx="4121482" cy="288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756847"/>
            <a:ext cx="6421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RECIPIENTES PARA RESIDUOS CORTOPUNZANTES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83568" y="1704256"/>
            <a:ext cx="3168352" cy="2160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Con tapa ajustable o de rosca, de boca angosta, de tal forma que al cerrarse quede completamente hermético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4788024" y="1704256"/>
            <a:ext cx="3456384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Rotulados de acuerdo a la clase de residuo.</a:t>
            </a:r>
          </a:p>
          <a:p>
            <a:pPr algn="ctr"/>
            <a:endParaRPr lang="es-CO" sz="2000" dirty="0">
              <a:solidFill>
                <a:schemeClr val="tx2"/>
              </a:solidFill>
            </a:endParaRPr>
          </a:p>
          <a:p>
            <a:pPr algn="ctr"/>
            <a:r>
              <a:rPr lang="es-CO" sz="2000" dirty="0" smtClean="0">
                <a:solidFill>
                  <a:schemeClr val="tx2"/>
                </a:solidFill>
              </a:rPr>
              <a:t>Livianos </a:t>
            </a:r>
            <a:r>
              <a:rPr lang="es-CO" sz="2000" dirty="0">
                <a:solidFill>
                  <a:schemeClr val="tx2"/>
                </a:solidFill>
              </a:rPr>
              <a:t>y de capacidad no mayor a 2 litros.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9512" y="6344351"/>
            <a:ext cx="7704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100" b="1" i="1" dirty="0">
                <a:solidFill>
                  <a:schemeClr val="tx2"/>
                </a:solidFill>
              </a:rPr>
              <a:t>://www.novaseo.com.co/portals/0/Productos/Estra/Cortopunzantes-s.jpg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3528" y="39365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RESOLUCION 1164 </a:t>
            </a:r>
            <a:r>
              <a:rPr lang="es-CO" sz="1000" b="1" i="1" dirty="0">
                <a:solidFill>
                  <a:schemeClr val="tx2"/>
                </a:solidFill>
              </a:rPr>
              <a:t>DE </a:t>
            </a:r>
            <a:r>
              <a:rPr lang="es-CO" sz="1000" b="1" i="1" dirty="0" smtClean="0">
                <a:solidFill>
                  <a:schemeClr val="tx2"/>
                </a:solidFill>
              </a:rPr>
              <a:t>2002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692696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i="1" dirty="0">
                <a:solidFill>
                  <a:srgbClr val="FF0000"/>
                </a:solidFill>
              </a:rPr>
              <a:t>Desactivación química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58440" y="590493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,, </a:t>
            </a:r>
            <a:endParaRPr lang="es-CO" dirty="0"/>
          </a:p>
        </p:txBody>
      </p:sp>
      <p:sp>
        <p:nvSpPr>
          <p:cNvPr id="4" name="3 Rectángulo redondeado"/>
          <p:cNvSpPr/>
          <p:nvPr/>
        </p:nvSpPr>
        <p:spPr>
          <a:xfrm>
            <a:off x="790060" y="1414237"/>
            <a:ext cx="3168352" cy="19473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El </a:t>
            </a:r>
            <a:r>
              <a:rPr lang="es-CO" sz="2000" dirty="0" smtClean="0">
                <a:solidFill>
                  <a:schemeClr val="tx2"/>
                </a:solidFill>
              </a:rPr>
              <a:t>contenedor de residuos </a:t>
            </a:r>
            <a:r>
              <a:rPr lang="es-CO" sz="2000" dirty="0" err="1" smtClean="0">
                <a:solidFill>
                  <a:schemeClr val="tx2"/>
                </a:solidFill>
              </a:rPr>
              <a:t>cortopunzantes</a:t>
            </a:r>
            <a:r>
              <a:rPr lang="es-CO" sz="2000" dirty="0" smtClean="0">
                <a:solidFill>
                  <a:schemeClr val="tx2"/>
                </a:solidFill>
              </a:rPr>
              <a:t>, </a:t>
            </a:r>
            <a:r>
              <a:rPr lang="es-CO" sz="2000" dirty="0">
                <a:solidFill>
                  <a:schemeClr val="tx2"/>
                </a:solidFill>
              </a:rPr>
              <a:t>debe sólo llenarse hasta sus ¾ </a:t>
            </a:r>
            <a:r>
              <a:rPr lang="es-CO" sz="2000" dirty="0" smtClean="0">
                <a:solidFill>
                  <a:schemeClr val="tx2"/>
                </a:solidFill>
              </a:rPr>
              <a:t>partes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5396871" y="914870"/>
            <a:ext cx="3096344" cy="25860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E</a:t>
            </a:r>
            <a:r>
              <a:rPr lang="es-CO" sz="2000" dirty="0" smtClean="0">
                <a:solidFill>
                  <a:schemeClr val="tx2"/>
                </a:solidFill>
              </a:rPr>
              <a:t>n </a:t>
            </a:r>
            <a:r>
              <a:rPr lang="es-CO" sz="2000" dirty="0">
                <a:solidFill>
                  <a:schemeClr val="tx2"/>
                </a:solidFill>
              </a:rPr>
              <a:t>ese momento se agrega una solución desinfectante, como </a:t>
            </a:r>
            <a:r>
              <a:rPr lang="es-CO" sz="2000" i="1" dirty="0">
                <a:solidFill>
                  <a:srgbClr val="FF0000"/>
                </a:solidFill>
              </a:rPr>
              <a:t>peróxido de hidrógeno al 20 a 30 </a:t>
            </a:r>
            <a:r>
              <a:rPr lang="es-CO" sz="2000" i="1" dirty="0" smtClean="0">
                <a:solidFill>
                  <a:srgbClr val="FF0000"/>
                </a:solidFill>
              </a:rPr>
              <a:t>%. </a:t>
            </a:r>
            <a:endParaRPr lang="es-CO" sz="2000" i="1" dirty="0">
              <a:solidFill>
                <a:srgbClr val="FF0000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4355975" y="2207888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5889031" y="4839156"/>
            <a:ext cx="2608336" cy="161183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L</a:t>
            </a:r>
            <a:r>
              <a:rPr lang="es-CO" sz="2000" dirty="0" smtClean="0">
                <a:solidFill>
                  <a:schemeClr val="tx2"/>
                </a:solidFill>
              </a:rPr>
              <a:t>uego </a:t>
            </a:r>
            <a:r>
              <a:rPr lang="es-CO" sz="2000" dirty="0">
                <a:solidFill>
                  <a:schemeClr val="tx2"/>
                </a:solidFill>
              </a:rPr>
              <a:t>se vacía el líquido en lavamanos o lavaderos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83732" y="4415966"/>
            <a:ext cx="4265420" cy="20552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S</a:t>
            </a:r>
            <a:r>
              <a:rPr lang="es-CO" sz="2000" dirty="0" smtClean="0">
                <a:solidFill>
                  <a:schemeClr val="tx2"/>
                </a:solidFill>
              </a:rPr>
              <a:t>e </a:t>
            </a:r>
            <a:r>
              <a:rPr lang="es-CO" sz="2000" dirty="0">
                <a:solidFill>
                  <a:schemeClr val="tx2"/>
                </a:solidFill>
              </a:rPr>
              <a:t>sella el recipiente, introduciéndolo en bolsa roja </a:t>
            </a:r>
            <a:r>
              <a:rPr lang="es-CO" sz="2000" i="1" dirty="0">
                <a:solidFill>
                  <a:srgbClr val="FF0000"/>
                </a:solidFill>
              </a:rPr>
              <a:t>rotulada como material </a:t>
            </a:r>
            <a:r>
              <a:rPr lang="es-CO" sz="2000" i="1" dirty="0" err="1">
                <a:solidFill>
                  <a:srgbClr val="FF0000"/>
                </a:solidFill>
              </a:rPr>
              <a:t>cortopunzante</a:t>
            </a:r>
            <a:r>
              <a:rPr lang="es-CO" sz="2000" dirty="0">
                <a:solidFill>
                  <a:schemeClr val="tx2"/>
                </a:solidFill>
              </a:rPr>
              <a:t>, se cierra, marca y luego se lleva al almacenamiento para recolección externa.</a:t>
            </a:r>
          </a:p>
        </p:txBody>
      </p:sp>
      <p:sp>
        <p:nvSpPr>
          <p:cNvPr id="11" name="10 Flecha derecha"/>
          <p:cNvSpPr/>
          <p:nvPr/>
        </p:nvSpPr>
        <p:spPr>
          <a:xfrm rot="10800000">
            <a:off x="4696277" y="5344812"/>
            <a:ext cx="1095565" cy="43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5020227" y="3994015"/>
            <a:ext cx="3849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i="1" dirty="0" smtClean="0">
                <a:solidFill>
                  <a:srgbClr val="FF0000"/>
                </a:solidFill>
              </a:rPr>
              <a:t>Se </a:t>
            </a:r>
            <a:r>
              <a:rPr lang="es-CO" i="1" dirty="0">
                <a:solidFill>
                  <a:srgbClr val="FF0000"/>
                </a:solidFill>
              </a:rPr>
              <a:t>deja actuar no menos de 20 minutos para desactivar los residuos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6945043" y="3645024"/>
            <a:ext cx="0" cy="348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6977222" y="4445215"/>
            <a:ext cx="0" cy="390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424" y="647122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RESOLUCION 1164 </a:t>
            </a:r>
            <a:r>
              <a:rPr lang="es-CO" sz="1000" b="1" i="1" dirty="0">
                <a:solidFill>
                  <a:schemeClr val="tx2"/>
                </a:solidFill>
              </a:rPr>
              <a:t>DE </a:t>
            </a:r>
            <a:r>
              <a:rPr lang="es-CO" sz="1000" b="1" i="1" dirty="0" smtClean="0">
                <a:solidFill>
                  <a:schemeClr val="tx2"/>
                </a:solidFill>
              </a:rPr>
              <a:t>2002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43559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TRANSPORTE DE RESIDUOS HOSPITALARIOS Y SIMILARES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555776" y="980728"/>
            <a:ext cx="3888432" cy="1872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Los vehículos que recolecten o transporten residuos infecciosos y químicos, deben contar como mínimo con las siguientes características:</a:t>
            </a:r>
          </a:p>
        </p:txBody>
      </p:sp>
      <p:sp>
        <p:nvSpPr>
          <p:cNvPr id="5" name="4 Flecha abajo"/>
          <p:cNvSpPr/>
          <p:nvPr/>
        </p:nvSpPr>
        <p:spPr>
          <a:xfrm flipH="1">
            <a:off x="1619672" y="3023968"/>
            <a:ext cx="470327" cy="1325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Elipse"/>
          <p:cNvSpPr/>
          <p:nvPr/>
        </p:nvSpPr>
        <p:spPr>
          <a:xfrm>
            <a:off x="179512" y="4549189"/>
            <a:ext cx="3522845" cy="16721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2"/>
                </a:solidFill>
              </a:rPr>
              <a:t>Señalización visible, indicando el tipo de residuos que </a:t>
            </a:r>
            <a:r>
              <a:rPr lang="es-CO" dirty="0" smtClean="0">
                <a:solidFill>
                  <a:schemeClr val="tx2"/>
                </a:solidFill>
              </a:rPr>
              <a:t>transportan</a:t>
            </a: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504797" y="4341149"/>
            <a:ext cx="4464496" cy="20882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2"/>
                </a:solidFill>
              </a:rPr>
              <a:t>El transporte se realiza en vehículos cerrados, con adecuaciones necesarias para evitar el derrame o esparcimiento de residuos en vías y estacionamientos.</a:t>
            </a:r>
          </a:p>
        </p:txBody>
      </p:sp>
      <p:sp>
        <p:nvSpPr>
          <p:cNvPr id="8" name="7 Flecha abajo"/>
          <p:cNvSpPr/>
          <p:nvPr/>
        </p:nvSpPr>
        <p:spPr>
          <a:xfrm flipH="1">
            <a:off x="6897808" y="3032816"/>
            <a:ext cx="463220" cy="1241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1535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66642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TRANSPORTE DE RESIDUOS HOSPITALARIOS Y SIMILARES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979712" y="2060848"/>
            <a:ext cx="4968106" cy="25932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El vehículo recolector de residuos debe tener superficies internas lisas de bordes redondeados de forma que se facilite el aseo y estar provisto de ventilación adecuada.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177765" y="43879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RESOLUCION 1164 </a:t>
            </a:r>
            <a:r>
              <a:rPr lang="es-CO" sz="1000" b="1" i="1" dirty="0">
                <a:solidFill>
                  <a:schemeClr val="tx2"/>
                </a:solidFill>
              </a:rPr>
              <a:t>DE </a:t>
            </a:r>
            <a:r>
              <a:rPr lang="es-CO" sz="1000" b="1" i="1" dirty="0" smtClean="0">
                <a:solidFill>
                  <a:schemeClr val="tx2"/>
                </a:solidFill>
              </a:rPr>
              <a:t>2002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097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1571"/>
            <a:ext cx="7704534" cy="537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6309320"/>
            <a:ext cx="8712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://sites.google.com/site/residuoshospitalariosenrx/_/rsrc/1318882673384/proyecto/etapas-de-gestion/imagen13.png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2" y="66642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TRANSPORTE DE RESIDUOS HOSPITALARIOS Y SIMILARES</a:t>
            </a:r>
            <a:endParaRPr lang="es-CO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1685" y="621704"/>
            <a:ext cx="7150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</a:rPr>
              <a:t>RECOLECCIÓN EXTERNA </a:t>
            </a:r>
            <a:r>
              <a:rPr lang="es-CO" sz="2400" b="1" dirty="0" smtClean="0">
                <a:solidFill>
                  <a:srgbClr val="FF0000"/>
                </a:solidFill>
              </a:rPr>
              <a:t>DE RESIDUOS NO PELIGROSOS</a:t>
            </a:r>
            <a:endParaRPr lang="es-CO" sz="24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52" y="1412776"/>
            <a:ext cx="61206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8661" y="6246332"/>
            <a:ext cx="83529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i="1" dirty="0" smtClean="0">
                <a:solidFill>
                  <a:schemeClr val="tx2"/>
                </a:solidFill>
              </a:rPr>
              <a:t>IMAGEN: https</a:t>
            </a:r>
            <a:r>
              <a:rPr lang="es-CO" sz="1050" i="1" dirty="0">
                <a:solidFill>
                  <a:schemeClr val="tx2"/>
                </a:solidFill>
              </a:rPr>
              <a:t>://www.distromel.com/web/wp-content/uploads/2016/09/Carga-trasera-con-sistema-de-pesaje.jpg</a:t>
            </a:r>
          </a:p>
        </p:txBody>
      </p:sp>
    </p:spTree>
    <p:extLst>
      <p:ext uri="{BB962C8B-B14F-4D97-AF65-F5344CB8AC3E}">
        <p14:creationId xmlns:p14="http://schemas.microsoft.com/office/powerpoint/2010/main" val="22247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7569" y="2088810"/>
            <a:ext cx="83531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i="1" dirty="0" smtClean="0">
                <a:solidFill>
                  <a:srgbClr val="FF0000"/>
                </a:solidFill>
                <a:latin typeface="Calibri" pitchFamily="34" charset="0"/>
              </a:rPr>
              <a:t>DEBE ADEMÁS CONTARSE CON LOS SIGUINETES PROGRAMAS…….</a:t>
            </a:r>
            <a:endParaRPr lang="es-ES" sz="40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9655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Text Box 3"/>
          <p:cNvSpPr txBox="1">
            <a:spLocks noChangeArrowheads="1"/>
          </p:cNvSpPr>
          <p:nvPr/>
        </p:nvSpPr>
        <p:spPr bwMode="auto">
          <a:xfrm>
            <a:off x="179512" y="791126"/>
            <a:ext cx="835317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b="1" dirty="0">
                <a:solidFill>
                  <a:srgbClr val="FF0000"/>
                </a:solidFill>
                <a:latin typeface="Calibri" pitchFamily="34" charset="0"/>
              </a:rPr>
              <a:t>ABASTECIMIENTO O SUMINISTRO DE </a:t>
            </a:r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</a:rPr>
              <a:t>AGUA……</a:t>
            </a:r>
          </a:p>
          <a:p>
            <a:pPr algn="just">
              <a:spcBef>
                <a:spcPct val="50000"/>
              </a:spcBef>
            </a:pPr>
            <a:r>
              <a:rPr lang="es-ES" sz="2800" dirty="0" smtClean="0">
                <a:solidFill>
                  <a:schemeClr val="tx2"/>
                </a:solidFill>
                <a:latin typeface="Calibri" pitchFamily="34" charset="0"/>
              </a:rPr>
              <a:t>Que garantice su potabilidad y el uso eficiente de ésta.</a:t>
            </a:r>
          </a:p>
          <a:p>
            <a:pPr algn="just">
              <a:spcBef>
                <a:spcPct val="50000"/>
              </a:spcBef>
            </a:pPr>
            <a:r>
              <a:rPr lang="es-ES" sz="2800" dirty="0" smtClean="0">
                <a:solidFill>
                  <a:schemeClr val="tx2"/>
                </a:solidFill>
                <a:latin typeface="Calibri" pitchFamily="34" charset="0"/>
              </a:rPr>
              <a:t>Debe garantizarse un suministro constante y en cantidades suficientes para su uso</a:t>
            </a:r>
            <a:endParaRPr lang="es-ES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3419383"/>
            <a:ext cx="78488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</a:rPr>
              <a:t>CONTROL DE PLAGAS Y ROEDORES……</a:t>
            </a:r>
          </a:p>
          <a:p>
            <a:pPr lvl="0" algn="just">
              <a:spcBef>
                <a:spcPct val="50000"/>
              </a:spcBef>
            </a:pPr>
            <a:r>
              <a:rPr lang="es-ES" sz="2800" dirty="0" smtClean="0">
                <a:solidFill>
                  <a:schemeClr val="tx2"/>
                </a:solidFill>
                <a:latin typeface="Calibri" pitchFamily="34" charset="0"/>
              </a:rPr>
              <a:t>Es necesario realizar un control de tipo preventivo, evitando las posibles vías de acceso y realizando inspecciones de forma periódica a las instalaciones físicas. </a:t>
            </a:r>
            <a:endParaRPr lang="es-ES" sz="28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7 Título"/>
          <p:cNvSpPr>
            <a:spLocks noGrp="1"/>
          </p:cNvSpPr>
          <p:nvPr>
            <p:ph type="title"/>
          </p:nvPr>
        </p:nvSpPr>
        <p:spPr>
          <a:xfrm>
            <a:off x="323850" y="2708275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  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2551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4616</TotalTime>
  <Words>4264</Words>
  <Application>Microsoft Office PowerPoint</Application>
  <PresentationFormat>Presentación en pantalla (4:3)</PresentationFormat>
  <Paragraphs>616</Paragraphs>
  <Slides>99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99</vt:i4>
      </vt:variant>
    </vt:vector>
  </HeadingPairs>
  <TitlesOfParts>
    <vt:vector size="106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Norma Técnica Colombiana  ICONTEC - GTC-24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SIMBOLOGÍA</vt:lpstr>
      <vt:lpstr>        SIMBOLOGÍA</vt:lpstr>
      <vt:lpstr>                RESIDUOS HOSPITALARIOS               CLASIFICACIÓN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MUCHAS GRACIAS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Catalina Giraldo</dc:creator>
  <cp:lastModifiedBy>Prosanear</cp:lastModifiedBy>
  <cp:revision>373</cp:revision>
  <dcterms:created xsi:type="dcterms:W3CDTF">2011-07-02T13:28:23Z</dcterms:created>
  <dcterms:modified xsi:type="dcterms:W3CDTF">2018-01-11T19:08:58Z</dcterms:modified>
</cp:coreProperties>
</file>