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6"/>
  </p:notesMasterIdLst>
  <p:sldIdLst>
    <p:sldId id="256" r:id="rId4"/>
    <p:sldId id="298" r:id="rId5"/>
    <p:sldId id="299" r:id="rId6"/>
    <p:sldId id="307" r:id="rId7"/>
    <p:sldId id="297" r:id="rId8"/>
    <p:sldId id="303" r:id="rId9"/>
    <p:sldId id="304" r:id="rId10"/>
    <p:sldId id="305" r:id="rId11"/>
    <p:sldId id="308" r:id="rId12"/>
    <p:sldId id="306" r:id="rId13"/>
    <p:sldId id="277" r:id="rId14"/>
    <p:sldId id="284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D974-7E12-43A9-A4C0-CCFC2367B98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77266-F27C-431E-929D-26383F59F5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06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77266-F27C-431E-929D-26383F59F5B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2941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77266-F27C-431E-929D-26383F59F5B0}" type="slidenum">
              <a:rPr lang="es-CO" smtClean="0">
                <a:solidFill>
                  <a:prstClr val="black"/>
                </a:solidFill>
              </a:rPr>
              <a:pPr/>
              <a:t>2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4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6CC378-7D5C-4C78-9699-369B2165E7D3}" type="slidenum">
              <a:rPr lang="es-ES">
                <a:solidFill>
                  <a:prstClr val="black"/>
                </a:solidFill>
              </a:rPr>
              <a:pPr eaLnBrk="1" hangingPunct="1"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668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48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1370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786A42-D216-4338-8722-795BEE8F679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9254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041C7-CDE5-49ED-A204-FBAD0F1D0BE3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3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8D143-56E0-443C-A97D-0B53F44BF6DA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35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CA4D5-2237-4177-A27F-5920C9A4D378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33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069C07C-9EE8-4C40-930D-FDC5F206D6A8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87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FDD56-DA0C-460F-A55B-4B468BA376E8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225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00B43-8016-46C5-9325-03159D11E978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68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5DD4AE7-BA72-4831-AE36-5D89C09CC8EF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31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78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C9ED6ACF-E361-4025-BF0B-45C72BFB6870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009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BF04-CDBC-47DF-9543-FC3BECC165D3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21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1D0A-8639-404C-AC14-8C4B7AADA771}" type="slidenum">
              <a:rPr lang="es-ES_tradnl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46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s-ES" noProof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5CEDE-2E87-4AF7-A6CF-D90BA39001E8}" type="slidenum">
              <a:rPr lang="es-ES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44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375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89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352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451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7959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3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8172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110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9758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86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3432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0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58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915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30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955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861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36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3DD2-6001-4CDF-96E2-4E9090F0C638}" type="datetimeFigureOut">
              <a:rPr lang="es-CO" smtClean="0"/>
              <a:t>21/09/2017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35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ED2DD0-4C90-4694-8AF7-E021D137D157}" type="slidenum">
              <a:rPr lang="es-ES_tradnl">
                <a:solidFill>
                  <a:prstClr val="white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35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3DD2-6001-4CDF-96E2-4E9090F0C638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21/09/2017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8F0A9-9B1A-4814-ABAB-66001AC52AD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9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971600" y="1916832"/>
            <a:ext cx="7207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es-ES" sz="3200" b="1" dirty="0">
                <a:latin typeface="Verdana" pitchFamily="34" charset="0"/>
                <a:cs typeface="Times New Roman" pitchFamily="18" charset="0"/>
              </a:rPr>
              <a:t>Programas Preventivos en Saneamiento y Riesgos del Consumo</a:t>
            </a:r>
            <a:endParaRPr lang="es-ES" sz="3200" dirty="0">
              <a:latin typeface="Verdana" pitchFamily="34" charset="0"/>
            </a:endParaRPr>
          </a:p>
          <a:p>
            <a:pPr eaLnBrk="0" hangingPunct="0">
              <a:tabLst>
                <a:tab pos="2806700" algn="ctr"/>
                <a:tab pos="5611813" algn="r"/>
              </a:tabLst>
            </a:pPr>
            <a:endParaRPr lang="es-ES" sz="3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17366" y="260648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LEGISLACIÓN</a:t>
            </a:r>
            <a:endParaRPr lang="es-CO" sz="4000" b="1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09212" y="1304675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 smtClean="0">
                <a:solidFill>
                  <a:srgbClr val="1F497D"/>
                </a:solidFill>
              </a:rPr>
              <a:t>Con </a:t>
            </a:r>
            <a:r>
              <a:rPr lang="es-CO" sz="2800" dirty="0">
                <a:solidFill>
                  <a:srgbClr val="1F497D"/>
                </a:solidFill>
              </a:rPr>
              <a:t>el fin de divulgar el riesgo que estos residuos representan para la salud y el ambiente, además, brindar el equipo para el manejo de estos y la protección personal necesaria para ello.</a:t>
            </a:r>
          </a:p>
        </p:txBody>
      </p:sp>
      <p:pic>
        <p:nvPicPr>
          <p:cNvPr id="2050" name="Picture 2" descr="Resultado de imagen para capacitación al pers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15" y="3573016"/>
            <a:ext cx="41529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409212" y="3164887"/>
            <a:ext cx="7992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b="1" i="1" dirty="0" smtClean="0">
                <a:solidFill>
                  <a:schemeClr val="tx2"/>
                </a:solidFill>
              </a:rPr>
              <a:t>FUENTE: http</a:t>
            </a:r>
            <a:r>
              <a:rPr lang="es-CO" sz="1200" b="1" i="1" dirty="0">
                <a:solidFill>
                  <a:schemeClr val="tx2"/>
                </a:solidFill>
              </a:rPr>
              <a:t>://www.alcaldiabogota.gov.co/sisjur/normas/Norma1.jsp?i=5542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779912" y="6321997"/>
            <a:ext cx="833925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b="1" i="1" dirty="0" smtClean="0">
                <a:solidFill>
                  <a:schemeClr val="tx2"/>
                </a:solidFill>
              </a:rPr>
              <a:t>IMAGEN: http</a:t>
            </a:r>
            <a:r>
              <a:rPr lang="es-CO" sz="1050" b="1" i="1" dirty="0">
                <a:solidFill>
                  <a:schemeClr val="tx2"/>
                </a:solidFill>
              </a:rPr>
              <a:t>://www.roth.com.mx/site/wp-content/uploads/2015/01/capacitacion2.jpg</a:t>
            </a:r>
          </a:p>
        </p:txBody>
      </p:sp>
    </p:spTree>
    <p:extLst>
      <p:ext uri="{BB962C8B-B14F-4D97-AF65-F5344CB8AC3E}">
        <p14:creationId xmlns:p14="http://schemas.microsoft.com/office/powerpoint/2010/main" val="3345241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72808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  <a:latin typeface="+mn-lt"/>
              </a:rPr>
              <a:t>SISTEMAS DE ASEGURAMIENTO DE LA CALIDAD</a:t>
            </a:r>
            <a:endParaRPr lang="es-CO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 numCol="2"/>
          <a:lstStyle/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</a:rPr>
              <a:t>BPM: </a:t>
            </a:r>
            <a:r>
              <a:rPr lang="es-CO" sz="2400" dirty="0">
                <a:solidFill>
                  <a:schemeClr val="tx2"/>
                </a:solidFill>
              </a:rPr>
              <a:t>Buenas Prácticas de Manufactura. </a:t>
            </a:r>
            <a:endParaRPr lang="es-CO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CO" sz="2400" dirty="0" smtClean="0"/>
              <a:t> </a:t>
            </a:r>
          </a:p>
          <a:p>
            <a:pPr marL="0" indent="0">
              <a:buNone/>
            </a:pPr>
            <a:r>
              <a:rPr lang="es-CO" dirty="0" smtClean="0">
                <a:solidFill>
                  <a:schemeClr val="tx2"/>
                </a:solidFill>
              </a:rPr>
              <a:t>HACCP: </a:t>
            </a:r>
            <a:r>
              <a:rPr lang="es-CO" sz="2400" dirty="0" smtClean="0">
                <a:solidFill>
                  <a:schemeClr val="tx2"/>
                </a:solidFill>
              </a:rPr>
              <a:t>Análisis de Riesgos </a:t>
            </a:r>
          </a:p>
          <a:p>
            <a:pPr marL="0" indent="0">
              <a:buNone/>
            </a:pPr>
            <a:r>
              <a:rPr lang="es-CO" sz="2400" dirty="0" smtClean="0">
                <a:solidFill>
                  <a:schemeClr val="tx2"/>
                </a:solidFill>
              </a:rPr>
              <a:t>y </a:t>
            </a:r>
            <a:r>
              <a:rPr lang="es-CO" sz="2400" dirty="0">
                <a:solidFill>
                  <a:schemeClr val="tx2"/>
                </a:solidFill>
              </a:rPr>
              <a:t>P</a:t>
            </a:r>
            <a:r>
              <a:rPr lang="es-CO" sz="2400" dirty="0" smtClean="0">
                <a:solidFill>
                  <a:schemeClr val="tx2"/>
                </a:solidFill>
              </a:rPr>
              <a:t>untos </a:t>
            </a:r>
            <a:r>
              <a:rPr lang="es-CO" sz="2400" dirty="0">
                <a:solidFill>
                  <a:schemeClr val="tx2"/>
                </a:solidFill>
              </a:rPr>
              <a:t>C</a:t>
            </a:r>
            <a:r>
              <a:rPr lang="es-CO" sz="2400" dirty="0" smtClean="0">
                <a:solidFill>
                  <a:schemeClr val="tx2"/>
                </a:solidFill>
              </a:rPr>
              <a:t>ríticos de </a:t>
            </a:r>
            <a:r>
              <a:rPr lang="es-CO" sz="2400" dirty="0">
                <a:solidFill>
                  <a:schemeClr val="tx2"/>
                </a:solidFill>
              </a:rPr>
              <a:t>C</a:t>
            </a:r>
            <a:r>
              <a:rPr lang="es-CO" sz="2400" dirty="0" smtClean="0">
                <a:solidFill>
                  <a:schemeClr val="tx2"/>
                </a:solidFill>
              </a:rPr>
              <a:t>ontrol</a:t>
            </a:r>
          </a:p>
          <a:p>
            <a:pPr marL="0" indent="0">
              <a:buNone/>
            </a:pPr>
            <a:endParaRPr lang="es-CO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CO" sz="2800" dirty="0">
                <a:solidFill>
                  <a:schemeClr val="tx2"/>
                </a:solidFill>
              </a:rPr>
              <a:t>ISO 9000: </a:t>
            </a:r>
            <a:r>
              <a:rPr lang="es-CO" sz="2400" dirty="0">
                <a:solidFill>
                  <a:schemeClr val="tx2"/>
                </a:solidFill>
              </a:rPr>
              <a:t>Organización Internacional para la estandarización</a:t>
            </a:r>
            <a:r>
              <a:rPr lang="es-CO" sz="2400" dirty="0" smtClean="0">
                <a:solidFill>
                  <a:schemeClr val="tx2"/>
                </a:solidFill>
              </a:rPr>
              <a:t>.          </a:t>
            </a:r>
            <a:r>
              <a:rPr lang="es-CO" sz="2400" dirty="0" smtClean="0"/>
              <a:t>                </a:t>
            </a:r>
          </a:p>
          <a:p>
            <a:pPr marL="0" indent="0">
              <a:buNone/>
            </a:pPr>
            <a:r>
              <a:rPr lang="es-CO" sz="2400" dirty="0" smtClean="0">
                <a:solidFill>
                  <a:srgbClr val="00B050"/>
                </a:solidFill>
              </a:rPr>
              <a:t>      Evitar contaminación,   </a:t>
            </a:r>
          </a:p>
          <a:p>
            <a:pPr marL="0" indent="0">
              <a:buNone/>
            </a:pPr>
            <a:r>
              <a:rPr lang="es-CO" sz="2400" dirty="0">
                <a:solidFill>
                  <a:srgbClr val="00B050"/>
                </a:solidFill>
              </a:rPr>
              <a:t> </a:t>
            </a:r>
            <a:r>
              <a:rPr lang="es-CO" sz="2400" dirty="0" smtClean="0">
                <a:solidFill>
                  <a:srgbClr val="00B050"/>
                </a:solidFill>
              </a:rPr>
              <a:t>     confusiones y errores</a:t>
            </a:r>
          </a:p>
          <a:p>
            <a:pPr marL="0" indent="0">
              <a:buNone/>
            </a:pPr>
            <a:endParaRPr lang="es-CO" sz="2400" dirty="0" smtClean="0"/>
          </a:p>
          <a:p>
            <a:pPr marL="0" indent="0">
              <a:buNone/>
            </a:pPr>
            <a:endParaRPr lang="es-CO" sz="2400" dirty="0"/>
          </a:p>
          <a:p>
            <a:pPr marL="0" indent="0">
              <a:buNone/>
            </a:pPr>
            <a:r>
              <a:rPr lang="es-CO" sz="2400" dirty="0" smtClean="0">
                <a:solidFill>
                  <a:srgbClr val="00B050"/>
                </a:solidFill>
              </a:rPr>
              <a:t>      Inocuidad</a:t>
            </a:r>
          </a:p>
          <a:p>
            <a:pPr marL="0" indent="0">
              <a:buNone/>
            </a:pPr>
            <a:endParaRPr lang="es-CO" sz="2400" dirty="0"/>
          </a:p>
          <a:p>
            <a:pPr marL="0" indent="0">
              <a:buNone/>
            </a:pPr>
            <a:endParaRPr lang="es-CO" sz="2400" dirty="0" smtClean="0"/>
          </a:p>
          <a:p>
            <a:pPr marL="0" indent="0">
              <a:buNone/>
            </a:pPr>
            <a:r>
              <a:rPr lang="es-CO" sz="2400" dirty="0" smtClean="0">
                <a:solidFill>
                  <a:srgbClr val="00B050"/>
                </a:solidFill>
              </a:rPr>
              <a:t>      Gestión de la calidad</a:t>
            </a:r>
            <a:endParaRPr lang="es-CO" sz="2400" dirty="0">
              <a:solidFill>
                <a:srgbClr val="00B050"/>
              </a:solidFill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355976" y="256490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3918322"/>
            <a:ext cx="43973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229200"/>
            <a:ext cx="43973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315322" y="6253932"/>
            <a:ext cx="7992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71184" cy="1143000"/>
          </a:xfrm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</a:rPr>
              <a:t>5 CLAVES BÁSICA DE CALIDAD (5s)</a:t>
            </a:r>
            <a:endParaRPr lang="es-CO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506073"/>
              </p:ext>
            </p:extLst>
          </p:nvPr>
        </p:nvGraphicFramePr>
        <p:xfrm>
          <a:off x="467544" y="1556792"/>
          <a:ext cx="8352927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NOMBRE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CONCEPTO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OBJETIVO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b="1" i="1" dirty="0" smtClean="0"/>
                        <a:t>Clasificación</a:t>
                      </a:r>
                      <a:r>
                        <a:rPr lang="es-CO" b="1" i="1" baseline="0" dirty="0" smtClean="0"/>
                        <a:t> </a:t>
                      </a:r>
                      <a:r>
                        <a:rPr lang="es-CO" baseline="0" dirty="0" smtClean="0"/>
                        <a:t>- </a:t>
                      </a:r>
                      <a:r>
                        <a:rPr lang="es-CO" b="1" i="1" baseline="0" dirty="0" err="1" smtClean="0"/>
                        <a:t>Seiri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Separar innecesarios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Eliminar del espacio de trabajo lo que sea inútil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b="1" i="1" dirty="0" smtClean="0"/>
                        <a:t>Orden - </a:t>
                      </a:r>
                      <a:r>
                        <a:rPr lang="es-CO" b="1" i="1" dirty="0" err="1" smtClean="0"/>
                        <a:t>Seiton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Situar necesarios	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Organizar el espacio de trabajo de forma eficaz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b="1" i="1" dirty="0" smtClean="0"/>
                        <a:t>Limpieza - </a:t>
                      </a:r>
                      <a:r>
                        <a:rPr lang="es-CO" b="1" i="1" dirty="0" err="1" smtClean="0"/>
                        <a:t>Seiso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Suprimir suciedad	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Mejorar el nivel de limpieza de los lugares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b="1" i="1" dirty="0" smtClean="0"/>
                        <a:t>Estandarización - </a:t>
                      </a:r>
                      <a:r>
                        <a:rPr lang="es-CO" b="1" i="1" dirty="0" err="1" smtClean="0"/>
                        <a:t>Seiketsu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Señalizar anomalías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Prevenir la aparición de la suciedad y el desorden (Señalizar y repetir) Establecer normas y procedimientos.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b="1" i="1" dirty="0" smtClean="0"/>
                        <a:t>Mantener la disciplina - </a:t>
                      </a:r>
                      <a:r>
                        <a:rPr lang="es-CO" b="1" i="1" dirty="0" err="1" smtClean="0"/>
                        <a:t>Shitsuke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Seguir mejorando	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Fomentar los esfuerzos en este sentido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179512" y="6237312"/>
            <a:ext cx="87129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https</a:t>
            </a:r>
            <a:r>
              <a:rPr lang="es-CO" sz="1400" b="1" i="1" dirty="0">
                <a:solidFill>
                  <a:schemeClr val="tx2"/>
                </a:solidFill>
              </a:rPr>
              <a:t>://es.wikipedia.org/wiki/5S</a:t>
            </a:r>
          </a:p>
        </p:txBody>
      </p:sp>
    </p:spTree>
    <p:extLst>
      <p:ext uri="{BB962C8B-B14F-4D97-AF65-F5344CB8AC3E}">
        <p14:creationId xmlns:p14="http://schemas.microsoft.com/office/powerpoint/2010/main" val="418787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930036" y="1927526"/>
            <a:ext cx="72072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es-ES" sz="4800" b="1" i="1" dirty="0" smtClean="0">
                <a:solidFill>
                  <a:srgbClr val="FF0000"/>
                </a:solidFill>
                <a:cs typeface="Times New Roman" pitchFamily="18" charset="0"/>
              </a:rPr>
              <a:t>TEMA 2: Normatividad </a:t>
            </a:r>
            <a:endParaRPr lang="es-ES" sz="4800" b="1" i="1" dirty="0">
              <a:solidFill>
                <a:srgbClr val="FF0000"/>
              </a:solidFill>
            </a:endParaRPr>
          </a:p>
          <a:p>
            <a:pPr eaLnBrk="0" hangingPunct="0">
              <a:tabLst>
                <a:tab pos="2806700" algn="ctr"/>
                <a:tab pos="5611813" algn="r"/>
              </a:tabLst>
            </a:pPr>
            <a:endParaRPr lang="es-ES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548680"/>
            <a:ext cx="8280920" cy="5867985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bg1"/>
                </a:solidFill>
              </a:rPr>
              <a:t/>
            </a:r>
            <a:br>
              <a:rPr lang="es-ES_tradnl" dirty="0" smtClean="0">
                <a:solidFill>
                  <a:schemeClr val="bg1"/>
                </a:solidFill>
              </a:rPr>
            </a:br>
            <a:r>
              <a:rPr lang="es-ES_tradnl" sz="2000" dirty="0" smtClean="0">
                <a:solidFill>
                  <a:schemeClr val="bg1"/>
                </a:solidFill>
              </a:rPr>
              <a:t/>
            </a:r>
            <a:br>
              <a:rPr lang="es-ES_tradnl" sz="2000" dirty="0" smtClean="0">
                <a:solidFill>
                  <a:schemeClr val="bg1"/>
                </a:solidFill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NORMAS LEGALES en Colombia la reglamentación: </a:t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- Ley 9 de 1979. Código Sanitario Nacional</a:t>
            </a: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- Resolución 2400 de 1979 del Ministerio de Trabajo y Seguridad Social, artículos38-45. Estatuto de Seguridad Industrial</a:t>
            </a: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- Decreto 2104 de 1983 del Ministerio de Salud. </a:t>
            </a: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- </a:t>
            </a: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Resolución 2309 de 1986, artículos 22 - 35 del Ministerio de Salud. Residuos Sólidos Especiales.</a:t>
            </a:r>
            <a:b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ES_tradnl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ES_tradnl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ES_tradnl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- Decreto 2676 DEL 22 De diciembre de 2000</a:t>
            </a:r>
            <a:br>
              <a:rPr lang="es-ES_tradnl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ES_tradnl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ES_tradnl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ES_tradnl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- </a:t>
            </a: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Decreto  </a:t>
            </a: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351 DEL 19 </a:t>
            </a: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Febrero </a:t>
            </a: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-</a:t>
            </a:r>
            <a: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2014</a:t>
            </a:r>
            <a:br>
              <a:rPr lang="es-CO" sz="18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O" sz="1800" dirty="0"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ES_tradnl" sz="1800" dirty="0" smtClean="0">
              <a:solidFill>
                <a:schemeClr val="accent5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678810"/>
            <a:ext cx="7656587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40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LIMPIEZA HOSPITALARIA</a:t>
            </a:r>
            <a:endParaRPr lang="es-CO" sz="4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MARCO LEGAL</a:t>
            </a:r>
            <a:endParaRPr lang="es-CO" sz="40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849291"/>
          </a:xfrm>
        </p:spPr>
        <p:txBody>
          <a:bodyPr>
            <a:normAutofit lnSpcReduction="10000"/>
          </a:bodyPr>
          <a:lstStyle/>
          <a:p>
            <a:r>
              <a:rPr lang="es-CO" dirty="0" smtClean="0">
                <a:solidFill>
                  <a:schemeClr val="tx2"/>
                </a:solidFill>
              </a:rPr>
              <a:t>DECRETO 2676 DEL 22 DICIEMBRE/ 2000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DECRETO 4126 DEL 16 NOVIEMBRE/ 2005</a:t>
            </a:r>
          </a:p>
          <a:p>
            <a:r>
              <a:rPr lang="es-CO" dirty="0">
                <a:solidFill>
                  <a:schemeClr val="tx2"/>
                </a:solidFill>
              </a:rPr>
              <a:t>DECRETO 0440 DEL 30 </a:t>
            </a:r>
            <a:r>
              <a:rPr lang="es-CO" dirty="0" smtClean="0">
                <a:solidFill>
                  <a:schemeClr val="tx2"/>
                </a:solidFill>
              </a:rPr>
              <a:t>MARZO/2009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DECRETO 1713 DE 2002 (MRS)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DECRETO 1505 DE 2003 (Modifica el 1713)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DECRETO 4741 DE 2005 (Personal capacitado)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RESOLUCIÓN 879 DE 2007 (Residencial)</a:t>
            </a:r>
            <a:endParaRPr lang="es-CO" dirty="0">
              <a:solidFill>
                <a:schemeClr val="tx2"/>
              </a:solidFill>
            </a:endParaRPr>
          </a:p>
          <a:p>
            <a:endParaRPr lang="es-CO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5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LEGISLACIÓN</a:t>
            </a:r>
            <a:endParaRPr lang="es-CO" sz="40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b="1" dirty="0" smtClean="0">
                <a:solidFill>
                  <a:schemeClr val="tx2"/>
                </a:solidFill>
              </a:rPr>
              <a:t>DECRETO 2676 /2000: </a:t>
            </a:r>
            <a:r>
              <a:rPr lang="es-CO" dirty="0" smtClean="0">
                <a:solidFill>
                  <a:schemeClr val="tx2"/>
                </a:solidFill>
              </a:rPr>
              <a:t>reglamenta ambiental y sanitariamente, la gestión integral de los residuos hospitalarios y similares, generados por personas naturales o jurídicas. </a:t>
            </a:r>
            <a:endParaRPr lang="es-CO" dirty="0">
              <a:solidFill>
                <a:schemeClr val="tx2"/>
              </a:solidFill>
            </a:endParaRPr>
          </a:p>
        </p:txBody>
      </p:sp>
      <p:pic>
        <p:nvPicPr>
          <p:cNvPr id="1026" name="Picture 2" descr="Resultado de imagen para residuos solidos peligrosos simbol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250" y="4244851"/>
            <a:ext cx="2359201" cy="162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39552" y="3429000"/>
            <a:ext cx="799288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b="1" i="1" dirty="0">
                <a:solidFill>
                  <a:schemeClr val="tx2"/>
                </a:solidFill>
              </a:rPr>
              <a:t>FUENTE</a:t>
            </a:r>
            <a:r>
              <a:rPr lang="es-CO" sz="1050" b="1" i="1" dirty="0" smtClean="0">
                <a:solidFill>
                  <a:schemeClr val="tx2"/>
                </a:solidFill>
              </a:rPr>
              <a:t>: http</a:t>
            </a:r>
            <a:r>
              <a:rPr lang="es-CO" sz="1050" b="1" i="1" dirty="0">
                <a:solidFill>
                  <a:schemeClr val="tx2"/>
                </a:solidFill>
              </a:rPr>
              <a:t>://www.alcaldiabogota.gov.co/sisjur/normas/Norma1.jsp?i=11531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53407" y="6061666"/>
            <a:ext cx="83529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b="1" i="1" dirty="0" smtClean="0">
                <a:solidFill>
                  <a:schemeClr val="tx2"/>
                </a:solidFill>
              </a:rPr>
              <a:t>IMAGEN: https</a:t>
            </a:r>
            <a:r>
              <a:rPr lang="es-CO" sz="1050" b="1" i="1" dirty="0">
                <a:solidFill>
                  <a:schemeClr val="tx2"/>
                </a:solidFill>
              </a:rPr>
              <a:t>://manejoderesiduosrpbi.files.wordpress.com/2013/09/f9abb-hazardous-waste.jpeg</a:t>
            </a:r>
          </a:p>
        </p:txBody>
      </p:sp>
      <p:pic>
        <p:nvPicPr>
          <p:cNvPr id="1028" name="Picture 4" descr="Resultado de imagen para residuos solidos peligrosos simb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39950"/>
            <a:ext cx="19050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535996" y="5217048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1050" b="1" i="1" dirty="0" smtClean="0">
                <a:solidFill>
                  <a:schemeClr val="tx2"/>
                </a:solidFill>
              </a:rPr>
              <a:t>IMAGEN: http</a:t>
            </a:r>
            <a:r>
              <a:rPr lang="es-CO" sz="1050" b="1" i="1" dirty="0">
                <a:solidFill>
                  <a:schemeClr val="tx2"/>
                </a:solidFill>
              </a:rPr>
              <a:t>://www.odontomarketing.com/200504protocolo001fig04.gif</a:t>
            </a:r>
          </a:p>
        </p:txBody>
      </p:sp>
    </p:spTree>
    <p:extLst>
      <p:ext uri="{BB962C8B-B14F-4D97-AF65-F5344CB8AC3E}">
        <p14:creationId xmlns:p14="http://schemas.microsoft.com/office/powerpoint/2010/main" val="42490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LEGISLACIÓN</a:t>
            </a:r>
            <a:endParaRPr lang="es-CO" sz="4000" b="1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11560" y="1628800"/>
            <a:ext cx="8136904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s-CO" sz="3200" b="1" dirty="0">
                <a:solidFill>
                  <a:srgbClr val="1F497D"/>
                </a:solidFill>
              </a:rPr>
              <a:t>DECRETO 1713/2002 </a:t>
            </a:r>
            <a:r>
              <a:rPr lang="es-CO" sz="2000" b="1" i="1" dirty="0">
                <a:solidFill>
                  <a:srgbClr val="1F497D"/>
                </a:solidFill>
              </a:rPr>
              <a:t>(Modificado por el Decreto 1505/2003) </a:t>
            </a:r>
          </a:p>
          <a:p>
            <a:pPr lvl="0" algn="just">
              <a:spcBef>
                <a:spcPct val="20000"/>
              </a:spcBef>
            </a:pPr>
            <a:endParaRPr lang="es-CO" sz="3200" dirty="0" smtClean="0">
              <a:solidFill>
                <a:srgbClr val="1F497D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es-CO" sz="3200" dirty="0" smtClean="0">
                <a:solidFill>
                  <a:srgbClr val="1F497D"/>
                </a:solidFill>
              </a:rPr>
              <a:t>Por </a:t>
            </a:r>
            <a:r>
              <a:rPr lang="es-CO" sz="3200" dirty="0">
                <a:solidFill>
                  <a:srgbClr val="1F497D"/>
                </a:solidFill>
              </a:rPr>
              <a:t>medio del cual se reglamenta el Manejo integral de Residuos sólidos</a:t>
            </a:r>
            <a:r>
              <a:rPr lang="es-CO" sz="3200" dirty="0" smtClean="0">
                <a:solidFill>
                  <a:srgbClr val="1F497D"/>
                </a:solidFill>
              </a:rPr>
              <a:t>.</a:t>
            </a:r>
          </a:p>
          <a:p>
            <a:pPr lvl="0" algn="just">
              <a:spcBef>
                <a:spcPct val="20000"/>
              </a:spcBef>
            </a:pPr>
            <a:r>
              <a:rPr lang="es-CO" sz="3200" dirty="0">
                <a:solidFill>
                  <a:srgbClr val="1F497D"/>
                </a:solidFill>
              </a:rPr>
              <a:t>Y </a:t>
            </a:r>
            <a:r>
              <a:rPr lang="es-CO" sz="3200" dirty="0" smtClean="0">
                <a:solidFill>
                  <a:srgbClr val="1F497D"/>
                </a:solidFill>
              </a:rPr>
              <a:t>en </a:t>
            </a:r>
            <a:r>
              <a:rPr lang="es-CO" sz="3200" dirty="0">
                <a:solidFill>
                  <a:srgbClr val="1F497D"/>
                </a:solidFill>
              </a:rPr>
              <a:t>relación con la prestación del servicio público de </a:t>
            </a:r>
            <a:r>
              <a:rPr lang="es-CO" sz="3200" dirty="0" smtClean="0">
                <a:solidFill>
                  <a:srgbClr val="1F497D"/>
                </a:solidFill>
              </a:rPr>
              <a:t>aseo.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15322" y="6223457"/>
            <a:ext cx="7992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b="1" i="1" dirty="0" smtClean="0">
                <a:solidFill>
                  <a:schemeClr val="tx2"/>
                </a:solidFill>
              </a:rPr>
              <a:t>FUENTE: http</a:t>
            </a:r>
            <a:r>
              <a:rPr lang="es-CO" sz="1200" b="1" i="1" dirty="0">
                <a:solidFill>
                  <a:schemeClr val="tx2"/>
                </a:solidFill>
              </a:rPr>
              <a:t>://www.alcaldiabogota.gov.co/sisjur/normas/Norma1.jsp?i=5542</a:t>
            </a:r>
          </a:p>
        </p:txBody>
      </p:sp>
    </p:spTree>
    <p:extLst>
      <p:ext uri="{BB962C8B-B14F-4D97-AF65-F5344CB8AC3E}">
        <p14:creationId xmlns:p14="http://schemas.microsoft.com/office/powerpoint/2010/main" val="12959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LEGISLACIÓN</a:t>
            </a:r>
            <a:endParaRPr lang="es-CO" sz="4000" b="1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11560" y="1556792"/>
            <a:ext cx="8064896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s-CO" sz="3200" b="1" dirty="0">
                <a:solidFill>
                  <a:srgbClr val="1F497D"/>
                </a:solidFill>
              </a:rPr>
              <a:t>DECRETO 4741/2005 </a:t>
            </a:r>
            <a:r>
              <a:rPr lang="es-CO" sz="3200" dirty="0">
                <a:solidFill>
                  <a:srgbClr val="1F497D"/>
                </a:solidFill>
              </a:rPr>
              <a:t>Reglamenta parcialmente la prevención y el manejo de los residuos peligrosos.</a:t>
            </a:r>
          </a:p>
          <a:p>
            <a:pPr lvl="0" algn="just">
              <a:spcBef>
                <a:spcPct val="20000"/>
              </a:spcBef>
            </a:pPr>
            <a:endParaRPr lang="es-CO" sz="3200" dirty="0" smtClean="0">
              <a:solidFill>
                <a:srgbClr val="1F497D"/>
              </a:solidFill>
            </a:endParaRPr>
          </a:p>
          <a:p>
            <a:pPr marL="457200" lvl="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O" sz="3200" dirty="0" smtClean="0">
                <a:solidFill>
                  <a:srgbClr val="1F497D"/>
                </a:solidFill>
              </a:rPr>
              <a:t>Capacitación del personal.</a:t>
            </a:r>
            <a:endParaRPr lang="es-CO" sz="3200" dirty="0">
              <a:solidFill>
                <a:srgbClr val="1F497D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15322" y="6223457"/>
            <a:ext cx="7992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b="1" i="1" dirty="0" smtClean="0">
                <a:solidFill>
                  <a:schemeClr val="tx2"/>
                </a:solidFill>
              </a:rPr>
              <a:t>FUENTE: http</a:t>
            </a:r>
            <a:r>
              <a:rPr lang="es-CO" sz="1200" b="1" i="1" dirty="0">
                <a:solidFill>
                  <a:schemeClr val="tx2"/>
                </a:solidFill>
              </a:rPr>
              <a:t>://www.alcaldiabogota.gov.co/sisjur/normas/Norma1.jsp?i=5542</a:t>
            </a:r>
          </a:p>
        </p:txBody>
      </p:sp>
    </p:spTree>
    <p:extLst>
      <p:ext uri="{BB962C8B-B14F-4D97-AF65-F5344CB8AC3E}">
        <p14:creationId xmlns:p14="http://schemas.microsoft.com/office/powerpoint/2010/main" val="10962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17366" y="260648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LEGISLACIÓN</a:t>
            </a:r>
            <a:endParaRPr lang="es-CO" sz="4000" b="1" dirty="0">
              <a:solidFill>
                <a:srgbClr val="FF00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39552" y="1556792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b="1" i="1" dirty="0">
                <a:solidFill>
                  <a:srgbClr val="1F497D"/>
                </a:solidFill>
              </a:rPr>
              <a:t>DECRETO 4741/2005</a:t>
            </a:r>
            <a:endParaRPr lang="es-CO" i="1" dirty="0"/>
          </a:p>
        </p:txBody>
      </p:sp>
      <p:sp>
        <p:nvSpPr>
          <p:cNvPr id="5" name="4 Rectángulo"/>
          <p:cNvSpPr/>
          <p:nvPr/>
        </p:nvSpPr>
        <p:spPr>
          <a:xfrm>
            <a:off x="539552" y="2564904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>
                <a:solidFill>
                  <a:schemeClr val="tx2"/>
                </a:solidFill>
              </a:rPr>
              <a:t>Capacitar al personal encargado de la gestión y el manejo de los residuos o desechos peligrosos en sus instalaciones,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15322" y="6223457"/>
            <a:ext cx="7992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b="1" i="1" dirty="0" smtClean="0">
                <a:solidFill>
                  <a:schemeClr val="tx2"/>
                </a:solidFill>
              </a:rPr>
              <a:t>FUENTE: http</a:t>
            </a:r>
            <a:r>
              <a:rPr lang="es-CO" sz="1200" b="1" i="1" dirty="0">
                <a:solidFill>
                  <a:schemeClr val="tx2"/>
                </a:solidFill>
              </a:rPr>
              <a:t>://www.alcaldiabogota.gov.co/sisjur/normas/Norma1.jsp?i=5542</a:t>
            </a:r>
          </a:p>
        </p:txBody>
      </p:sp>
    </p:spTree>
    <p:extLst>
      <p:ext uri="{BB962C8B-B14F-4D97-AF65-F5344CB8AC3E}">
        <p14:creationId xmlns:p14="http://schemas.microsoft.com/office/powerpoint/2010/main" val="303150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1412776"/>
            <a:ext cx="2468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b="1" i="1" dirty="0" smtClean="0">
                <a:solidFill>
                  <a:srgbClr val="1F497D"/>
                </a:solidFill>
              </a:rPr>
              <a:t>DECRETO 351</a:t>
            </a:r>
            <a:endParaRPr lang="es-CO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17366" y="260648"/>
            <a:ext cx="8229600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</a:rPr>
              <a:t>LEGISLACIÓN</a:t>
            </a:r>
            <a:endParaRPr lang="es-CO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099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399</Words>
  <Application>Microsoft Office PowerPoint</Application>
  <PresentationFormat>Presentación en pantalla (4:3)</PresentationFormat>
  <Paragraphs>77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Tema de Office</vt:lpstr>
      <vt:lpstr>Brío</vt:lpstr>
      <vt:lpstr>1_Tema de Office</vt:lpstr>
      <vt:lpstr>Presentación de PowerPoint</vt:lpstr>
      <vt:lpstr>Presentación de PowerPoint</vt:lpstr>
      <vt:lpstr>  NORMAS LEGALES en Colombia la reglamentación:    - Ley 9 de 1979. Código Sanitario Nacional.   - Resolución 2400 de 1979 del Ministerio de Trabajo y Seguridad Social, artículos38-45. Estatuto de Seguridad Industrial.   - Decreto 2104 de 1983 del Ministerio de Salud.   - Resolución 2309 de 1986, artículos 22 - 35 del Ministerio de Salud. Residuos Sólidos Especiales.  - Decreto 2676 DEL 22 De diciembre de 2000   - Decreto  351 DEL 19 Febrero -2014  </vt:lpstr>
      <vt:lpstr>MARCO LEGAL</vt:lpstr>
      <vt:lpstr>LEGISLACIÓN</vt:lpstr>
      <vt:lpstr>LEGISLACIÓN</vt:lpstr>
      <vt:lpstr>LEGISLACIÓN</vt:lpstr>
      <vt:lpstr>LEGISLACIÓN</vt:lpstr>
      <vt:lpstr>LEGISLACIÓN</vt:lpstr>
      <vt:lpstr>LEGISLACIÓN</vt:lpstr>
      <vt:lpstr>SISTEMAS DE ASEGURAMIENTO DE LA CALIDAD</vt:lpstr>
      <vt:lpstr>5 CLAVES BÁSICA DE CALIDAD (5s)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Leidy</dc:creator>
  <cp:lastModifiedBy>Prosanear</cp:lastModifiedBy>
  <cp:revision>81</cp:revision>
  <dcterms:created xsi:type="dcterms:W3CDTF">2013-09-13T18:49:01Z</dcterms:created>
  <dcterms:modified xsi:type="dcterms:W3CDTF">2017-09-21T16:08:45Z</dcterms:modified>
</cp:coreProperties>
</file>