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67"/>
  </p:notesMasterIdLst>
  <p:sldIdLst>
    <p:sldId id="256" r:id="rId5"/>
    <p:sldId id="298" r:id="rId6"/>
    <p:sldId id="299" r:id="rId7"/>
    <p:sldId id="307" r:id="rId8"/>
    <p:sldId id="309" r:id="rId9"/>
    <p:sldId id="297" r:id="rId10"/>
    <p:sldId id="304" r:id="rId11"/>
    <p:sldId id="305" r:id="rId12"/>
    <p:sldId id="310" r:id="rId13"/>
    <p:sldId id="306" r:id="rId14"/>
    <p:sldId id="284" r:id="rId15"/>
    <p:sldId id="277" r:id="rId16"/>
    <p:sldId id="33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49" r:id="rId37"/>
    <p:sldId id="332" r:id="rId38"/>
    <p:sldId id="333" r:id="rId39"/>
    <p:sldId id="334" r:id="rId40"/>
    <p:sldId id="335" r:id="rId41"/>
    <p:sldId id="336" r:id="rId42"/>
    <p:sldId id="337" r:id="rId43"/>
    <p:sldId id="338" r:id="rId44"/>
    <p:sldId id="339" r:id="rId45"/>
    <p:sldId id="340" r:id="rId46"/>
    <p:sldId id="341" r:id="rId47"/>
    <p:sldId id="350" r:id="rId48"/>
    <p:sldId id="342" r:id="rId49"/>
    <p:sldId id="343" r:id="rId50"/>
    <p:sldId id="344" r:id="rId51"/>
    <p:sldId id="345" r:id="rId52"/>
    <p:sldId id="346" r:id="rId53"/>
    <p:sldId id="347" r:id="rId54"/>
    <p:sldId id="348" r:id="rId55"/>
    <p:sldId id="351" r:id="rId56"/>
    <p:sldId id="352" r:id="rId57"/>
    <p:sldId id="361" r:id="rId58"/>
    <p:sldId id="353" r:id="rId59"/>
    <p:sldId id="360" r:id="rId60"/>
    <p:sldId id="362" r:id="rId61"/>
    <p:sldId id="366" r:id="rId62"/>
    <p:sldId id="367" r:id="rId63"/>
    <p:sldId id="354" r:id="rId64"/>
    <p:sldId id="357" r:id="rId65"/>
    <p:sldId id="358" r:id="rId6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5D974-7E12-43A9-A4C0-CCFC2367B988}" type="datetimeFigureOut">
              <a:rPr lang="es-CO" smtClean="0"/>
              <a:t>22/01/2018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77266-F27C-431E-929D-26383F59F5B0}" type="slidenum">
              <a:rPr lang="es-CO" smtClean="0"/>
              <a:t>‹Nº›</a:t>
            </a:fld>
            <a:endParaRPr lang="es-CO"/>
          </a:p>
        </p:txBody>
      </p:sp>
    </p:spTree>
    <p:extLst>
      <p:ext uri="{BB962C8B-B14F-4D97-AF65-F5344CB8AC3E}">
        <p14:creationId xmlns:p14="http://schemas.microsoft.com/office/powerpoint/2010/main" val="97306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4577266-F27C-431E-929D-26383F59F5B0}" type="slidenum">
              <a:rPr lang="es-CO" smtClean="0"/>
              <a:t>1</a:t>
            </a:fld>
            <a:endParaRPr lang="es-CO"/>
          </a:p>
        </p:txBody>
      </p:sp>
    </p:spTree>
    <p:extLst>
      <p:ext uri="{BB962C8B-B14F-4D97-AF65-F5344CB8AC3E}">
        <p14:creationId xmlns:p14="http://schemas.microsoft.com/office/powerpoint/2010/main" val="222294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4577266-F27C-431E-929D-26383F59F5B0}" type="slidenum">
              <a:rPr lang="es-CO" smtClean="0">
                <a:solidFill>
                  <a:prstClr val="black"/>
                </a:solidFill>
              </a:rPr>
              <a:pPr/>
              <a:t>2</a:t>
            </a:fld>
            <a:endParaRPr lang="es-CO">
              <a:solidFill>
                <a:prstClr val="black"/>
              </a:solidFill>
            </a:endParaRPr>
          </a:p>
        </p:txBody>
      </p:sp>
    </p:spTree>
    <p:extLst>
      <p:ext uri="{BB962C8B-B14F-4D97-AF65-F5344CB8AC3E}">
        <p14:creationId xmlns:p14="http://schemas.microsoft.com/office/powerpoint/2010/main" val="222294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smtClean="0"/>
          </a:p>
        </p:txBody>
      </p:sp>
      <p:sp>
        <p:nvSpPr>
          <p:cNvPr id="573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6CC378-7D5C-4C78-9699-369B2165E7D3}" type="slidenum">
              <a:rPr lang="es-ES">
                <a:solidFill>
                  <a:prstClr val="black"/>
                </a:solidFill>
              </a:rPr>
              <a:pPr eaLnBrk="1" hangingPunct="1"/>
              <a:t>3</a:t>
            </a:fld>
            <a:endParaRPr lang="es-E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t>22/01/2018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548F0A9-9B1A-4814-ABAB-66001AC52AD3}" type="slidenum">
              <a:rPr lang="es-CO" smtClean="0"/>
              <a:t>‹Nº›</a:t>
            </a:fld>
            <a:endParaRPr lang="es-CO"/>
          </a:p>
        </p:txBody>
      </p:sp>
    </p:spTree>
    <p:extLst>
      <p:ext uri="{BB962C8B-B14F-4D97-AF65-F5344CB8AC3E}">
        <p14:creationId xmlns:p14="http://schemas.microsoft.com/office/powerpoint/2010/main" val="91668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t>22/01/2018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548F0A9-9B1A-4814-ABAB-66001AC52AD3}" type="slidenum">
              <a:rPr lang="es-CO" smtClean="0"/>
              <a:t>‹Nº›</a:t>
            </a:fld>
            <a:endParaRPr lang="es-CO"/>
          </a:p>
        </p:txBody>
      </p:sp>
    </p:spTree>
    <p:extLst>
      <p:ext uri="{BB962C8B-B14F-4D97-AF65-F5344CB8AC3E}">
        <p14:creationId xmlns:p14="http://schemas.microsoft.com/office/powerpoint/2010/main" val="302148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t>22/01/2018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548F0A9-9B1A-4814-ABAB-66001AC52AD3}" type="slidenum">
              <a:rPr lang="es-CO" smtClean="0"/>
              <a:t>‹Nº›</a:t>
            </a:fld>
            <a:endParaRPr lang="es-CO"/>
          </a:p>
        </p:txBody>
      </p:sp>
    </p:spTree>
    <p:extLst>
      <p:ext uri="{BB962C8B-B14F-4D97-AF65-F5344CB8AC3E}">
        <p14:creationId xmlns:p14="http://schemas.microsoft.com/office/powerpoint/2010/main" val="409137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7 Título"/>
          <p:cNvSpPr>
            <a:spLocks noGrp="1"/>
          </p:cNvSpPr>
          <p:nvPr>
            <p:ph type="ctrTitle"/>
          </p:nvPr>
        </p:nvSpPr>
        <p:spPr>
          <a:xfrm>
            <a:off x="540544" y="776288"/>
            <a:ext cx="8062912" cy="1470025"/>
          </a:xfrm>
        </p:spPr>
        <p:txBody>
          <a:bodyPr anchor="b"/>
          <a:lstStyle>
            <a:lvl1pPr algn="r">
              <a:defRPr sz="44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s-ES_tradnl">
              <a:solidFill>
                <a:prstClr val="white"/>
              </a:solidFill>
            </a:endParaRPr>
          </a:p>
        </p:txBody>
      </p:sp>
      <p:sp>
        <p:nvSpPr>
          <p:cNvPr id="6" name="16 Marcador de pie de página"/>
          <p:cNvSpPr>
            <a:spLocks noGrp="1"/>
          </p:cNvSpPr>
          <p:nvPr>
            <p:ph type="ftr" sz="quarter" idx="11"/>
          </p:nvPr>
        </p:nvSpPr>
        <p:spPr>
          <a:xfrm>
            <a:off x="1371600" y="5649913"/>
            <a:ext cx="5791200" cy="365125"/>
          </a:xfrm>
        </p:spPr>
        <p:txBody>
          <a:bodyPr tIns="0" bIns="0"/>
          <a:lstStyle>
            <a:lvl1pPr algn="r">
              <a:defRPr sz="1100"/>
            </a:lvl1pPr>
          </a:lstStyle>
          <a:p>
            <a:pPr>
              <a:defRPr/>
            </a:pPr>
            <a:endParaRPr lang="es-ES_tradnl">
              <a:solidFill>
                <a:prstClr val="white"/>
              </a:solidFill>
            </a:endParaRPr>
          </a:p>
        </p:txBody>
      </p:sp>
      <p:sp>
        <p:nvSpPr>
          <p:cNvPr id="7" name="28 Marcador de número de diapositiva"/>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C5786A42-D216-4338-8722-795BEE8F6799}" type="slidenum">
              <a:rPr lang="es-ES_tradnl"/>
              <a:pPr>
                <a:defRPr/>
              </a:pPr>
              <a:t>‹Nº›</a:t>
            </a:fld>
            <a:endParaRPr lang="es-ES_tradnl"/>
          </a:p>
        </p:txBody>
      </p:sp>
    </p:spTree>
    <p:extLst>
      <p:ext uri="{BB962C8B-B14F-4D97-AF65-F5344CB8AC3E}">
        <p14:creationId xmlns:p14="http://schemas.microsoft.com/office/powerpoint/2010/main" val="2669254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endParaRPr lang="es-ES_tradnl">
              <a:solidFill>
                <a:prstClr val="white"/>
              </a:solidFill>
            </a:endParaRPr>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s-ES_tradnl">
              <a:solidFill>
                <a:prstClr val="white"/>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67041C7-CDE5-49ED-A204-FBAD0F1D0BE3}" type="slidenum">
              <a:rPr lang="es-ES_tradnl">
                <a:solidFill>
                  <a:prstClr val="white"/>
                </a:solidFill>
              </a:rPr>
              <a:pPr>
                <a:defRPr/>
              </a:pPr>
              <a:t>‹Nº›</a:t>
            </a:fld>
            <a:endParaRPr lang="es-ES_tradnl">
              <a:solidFill>
                <a:prstClr val="white"/>
              </a:solidFill>
            </a:endParaRPr>
          </a:p>
        </p:txBody>
      </p:sp>
    </p:spTree>
    <p:extLst>
      <p:ext uri="{BB962C8B-B14F-4D97-AF65-F5344CB8AC3E}">
        <p14:creationId xmlns:p14="http://schemas.microsoft.com/office/powerpoint/2010/main" val="1081633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4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6" name="5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6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endParaRPr lang="es-ES_tradnl">
              <a:solidFill>
                <a:prstClr val="white"/>
              </a:solidFill>
            </a:endParaRPr>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s-ES_tradnl">
              <a:solidFill>
                <a:prstClr val="white"/>
              </a:solidFill>
            </a:endParaRPr>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pPr>
              <a:defRPr/>
            </a:pPr>
            <a:fld id="{46C8D143-56E0-443C-A97D-0B53F44BF6DA}" type="slidenum">
              <a:rPr lang="es-ES_tradnl">
                <a:solidFill>
                  <a:prstClr val="white"/>
                </a:solidFill>
              </a:rPr>
              <a:pPr>
                <a:defRPr/>
              </a:pPr>
              <a:t>‹Nº›</a:t>
            </a:fld>
            <a:endParaRPr lang="es-ES_tradnl">
              <a:solidFill>
                <a:prstClr val="white"/>
              </a:solidFill>
            </a:endParaRPr>
          </a:p>
        </p:txBody>
      </p:sp>
    </p:spTree>
    <p:extLst>
      <p:ext uri="{BB962C8B-B14F-4D97-AF65-F5344CB8AC3E}">
        <p14:creationId xmlns:p14="http://schemas.microsoft.com/office/powerpoint/2010/main" val="69263516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_tradnl">
              <a:solidFill>
                <a:prstClr val="white"/>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ES_tradnl">
              <a:solidFill>
                <a:prstClr val="white"/>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227CA4D5-2237-4177-A27F-5920C9A4D378}" type="slidenum">
              <a:rPr lang="es-ES_tradnl">
                <a:solidFill>
                  <a:prstClr val="white"/>
                </a:solidFill>
              </a:rPr>
              <a:pPr>
                <a:defRPr/>
              </a:pPr>
              <a:t>‹Nº›</a:t>
            </a:fld>
            <a:endParaRPr lang="es-ES_tradnl">
              <a:solidFill>
                <a:prstClr val="white"/>
              </a:solidFill>
            </a:endParaRPr>
          </a:p>
        </p:txBody>
      </p:sp>
    </p:spTree>
    <p:extLst>
      <p:ext uri="{BB962C8B-B14F-4D97-AF65-F5344CB8AC3E}">
        <p14:creationId xmlns:p14="http://schemas.microsoft.com/office/powerpoint/2010/main" val="372333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endParaRPr lang="es-ES_tradnl">
              <a:solidFill>
                <a:prstClr val="white"/>
              </a:solidFill>
            </a:endParaRPr>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s-ES_tradnl">
              <a:solidFill>
                <a:prstClr val="white"/>
              </a:solidFill>
            </a:endParaRPr>
          </a:p>
        </p:txBody>
      </p:sp>
      <p:sp>
        <p:nvSpPr>
          <p:cNvPr id="9" name="8 Marcador de número de diapositiva"/>
          <p:cNvSpPr>
            <a:spLocks noGrp="1"/>
          </p:cNvSpPr>
          <p:nvPr>
            <p:ph type="sldNum" sz="quarter" idx="12"/>
          </p:nvPr>
        </p:nvSpPr>
        <p:spPr>
          <a:xfrm>
            <a:off x="7589838" y="6483350"/>
            <a:ext cx="503237" cy="301625"/>
          </a:xfrm>
        </p:spPr>
        <p:txBody>
          <a:bodyPr/>
          <a:lstStyle>
            <a:lvl1pPr algn="ctr">
              <a:defRPr/>
            </a:lvl1pPr>
          </a:lstStyle>
          <a:p>
            <a:pPr>
              <a:defRPr/>
            </a:pPr>
            <a:fld id="{8069C07C-9EE8-4C40-930D-FDC5F206D6A8}" type="slidenum">
              <a:rPr lang="es-ES_tradnl">
                <a:solidFill>
                  <a:prstClr val="white"/>
                </a:solidFill>
              </a:rPr>
              <a:pPr>
                <a:defRPr/>
              </a:pPr>
              <a:t>‹Nº›</a:t>
            </a:fld>
            <a:endParaRPr lang="es-ES_tradnl">
              <a:solidFill>
                <a:prstClr val="white"/>
              </a:solidFill>
            </a:endParaRPr>
          </a:p>
        </p:txBody>
      </p:sp>
    </p:spTree>
    <p:extLst>
      <p:ext uri="{BB962C8B-B14F-4D97-AF65-F5344CB8AC3E}">
        <p14:creationId xmlns:p14="http://schemas.microsoft.com/office/powerpoint/2010/main" val="237458762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endParaRPr lang="es-ES_tradnl">
              <a:solidFill>
                <a:prstClr val="white"/>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_tradnl">
              <a:solidFill>
                <a:prstClr val="white"/>
              </a:solidFill>
            </a:endParaRPr>
          </a:p>
        </p:txBody>
      </p:sp>
      <p:sp>
        <p:nvSpPr>
          <p:cNvPr id="5" name="22 Marcador de número de diapositiva"/>
          <p:cNvSpPr>
            <a:spLocks noGrp="1"/>
          </p:cNvSpPr>
          <p:nvPr>
            <p:ph type="sldNum" sz="quarter" idx="12"/>
          </p:nvPr>
        </p:nvSpPr>
        <p:spPr/>
        <p:txBody>
          <a:bodyPr/>
          <a:lstStyle>
            <a:lvl1pPr>
              <a:defRPr/>
            </a:lvl1pPr>
          </a:lstStyle>
          <a:p>
            <a:pPr>
              <a:defRPr/>
            </a:pPr>
            <a:fld id="{25DFDD56-DA0C-460F-A55B-4B468BA376E8}" type="slidenum">
              <a:rPr lang="es-ES_tradnl">
                <a:solidFill>
                  <a:prstClr val="white"/>
                </a:solidFill>
              </a:rPr>
              <a:pPr>
                <a:defRPr/>
              </a:pPr>
              <a:t>‹Nº›</a:t>
            </a:fld>
            <a:endParaRPr lang="es-ES_tradnl">
              <a:solidFill>
                <a:prstClr val="white"/>
              </a:solidFill>
            </a:endParaRPr>
          </a:p>
        </p:txBody>
      </p:sp>
    </p:spTree>
    <p:extLst>
      <p:ext uri="{BB962C8B-B14F-4D97-AF65-F5344CB8AC3E}">
        <p14:creationId xmlns:p14="http://schemas.microsoft.com/office/powerpoint/2010/main" val="305622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_tradnl">
              <a:solidFill>
                <a:prstClr val="white"/>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_tradnl">
              <a:solidFill>
                <a:prstClr val="white"/>
              </a:solidFill>
            </a:endParaRPr>
          </a:p>
        </p:txBody>
      </p:sp>
      <p:sp>
        <p:nvSpPr>
          <p:cNvPr id="4" name="22 Marcador de número de diapositiva"/>
          <p:cNvSpPr>
            <a:spLocks noGrp="1"/>
          </p:cNvSpPr>
          <p:nvPr>
            <p:ph type="sldNum" sz="quarter" idx="12"/>
          </p:nvPr>
        </p:nvSpPr>
        <p:spPr/>
        <p:txBody>
          <a:bodyPr/>
          <a:lstStyle>
            <a:lvl1pPr>
              <a:defRPr/>
            </a:lvl1pPr>
          </a:lstStyle>
          <a:p>
            <a:pPr>
              <a:defRPr/>
            </a:pPr>
            <a:fld id="{D7200B43-8016-46C5-9325-03159D11E978}" type="slidenum">
              <a:rPr lang="es-ES_tradnl">
                <a:solidFill>
                  <a:prstClr val="white"/>
                </a:solidFill>
              </a:rPr>
              <a:pPr>
                <a:defRPr/>
              </a:pPr>
              <a:t>‹Nº›</a:t>
            </a:fld>
            <a:endParaRPr lang="es-ES_tradnl">
              <a:solidFill>
                <a:prstClr val="white"/>
              </a:solidFill>
            </a:endParaRPr>
          </a:p>
        </p:txBody>
      </p:sp>
    </p:spTree>
    <p:extLst>
      <p:ext uri="{BB962C8B-B14F-4D97-AF65-F5344CB8AC3E}">
        <p14:creationId xmlns:p14="http://schemas.microsoft.com/office/powerpoint/2010/main" val="590168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a:lvl1pPr>
          </a:lstStyle>
          <a:p>
            <a:pPr>
              <a:defRPr/>
            </a:pPr>
            <a:endParaRPr lang="es-ES_tradnl">
              <a:solidFill>
                <a:prstClr val="white"/>
              </a:solidFill>
            </a:endParaRPr>
          </a:p>
        </p:txBody>
      </p:sp>
      <p:sp>
        <p:nvSpPr>
          <p:cNvPr id="6" name="5 Marcador de pie de página"/>
          <p:cNvSpPr>
            <a:spLocks noGrp="1"/>
          </p:cNvSpPr>
          <p:nvPr>
            <p:ph type="ftr" sz="quarter" idx="11"/>
          </p:nvPr>
        </p:nvSpPr>
        <p:spPr>
          <a:xfrm>
            <a:off x="1135063" y="6556375"/>
            <a:ext cx="5143500" cy="301625"/>
          </a:xfrm>
        </p:spPr>
        <p:txBody>
          <a:bodyPr/>
          <a:lstStyle>
            <a:lvl1pPr>
              <a:defRPr sz="900"/>
            </a:lvl1pPr>
          </a:lstStyle>
          <a:p>
            <a:pPr>
              <a:defRPr/>
            </a:pPr>
            <a:endParaRPr lang="es-ES_tradnl">
              <a:solidFill>
                <a:prstClr val="white"/>
              </a:solidFill>
            </a:endParaRPr>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a:lvl1pPr>
          </a:lstStyle>
          <a:p>
            <a:pPr>
              <a:defRPr/>
            </a:pPr>
            <a:fld id="{F5DD4AE7-BA72-4831-AE36-5D89C09CC8EF}" type="slidenum">
              <a:rPr lang="es-ES_tradnl">
                <a:solidFill>
                  <a:prstClr val="white"/>
                </a:solidFill>
              </a:rPr>
              <a:pPr>
                <a:defRPr/>
              </a:pPr>
              <a:t>‹Nº›</a:t>
            </a:fld>
            <a:endParaRPr lang="es-ES_tradnl">
              <a:solidFill>
                <a:prstClr val="white"/>
              </a:solidFill>
            </a:endParaRPr>
          </a:p>
        </p:txBody>
      </p:sp>
    </p:spTree>
    <p:extLst>
      <p:ext uri="{BB962C8B-B14F-4D97-AF65-F5344CB8AC3E}">
        <p14:creationId xmlns:p14="http://schemas.microsoft.com/office/powerpoint/2010/main" val="97833199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t>22/01/2018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548F0A9-9B1A-4814-ABAB-66001AC52AD3}" type="slidenum">
              <a:rPr lang="es-CO" smtClean="0"/>
              <a:t>‹Nº›</a:t>
            </a:fld>
            <a:endParaRPr lang="es-CO"/>
          </a:p>
        </p:txBody>
      </p:sp>
    </p:spTree>
    <p:extLst>
      <p:ext uri="{BB962C8B-B14F-4D97-AF65-F5344CB8AC3E}">
        <p14:creationId xmlns:p14="http://schemas.microsoft.com/office/powerpoint/2010/main" val="2612578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a:lvl1pPr>
          </a:lstStyle>
          <a:p>
            <a:pPr>
              <a:defRPr/>
            </a:pPr>
            <a:endParaRPr lang="es-ES_tradnl">
              <a:solidFill>
                <a:prstClr val="white"/>
              </a:solidFill>
            </a:endParaRPr>
          </a:p>
        </p:txBody>
      </p:sp>
      <p:sp>
        <p:nvSpPr>
          <p:cNvPr id="6" name="5 Marcador de pie de página"/>
          <p:cNvSpPr>
            <a:spLocks noGrp="1"/>
          </p:cNvSpPr>
          <p:nvPr>
            <p:ph type="ftr" sz="quarter" idx="11"/>
          </p:nvPr>
        </p:nvSpPr>
        <p:spPr>
          <a:xfrm>
            <a:off x="1169988" y="6557963"/>
            <a:ext cx="4948237" cy="301625"/>
          </a:xfrm>
        </p:spPr>
        <p:txBody>
          <a:bodyPr/>
          <a:lstStyle>
            <a:lvl1pPr>
              <a:defRPr sz="900"/>
            </a:lvl1pPr>
          </a:lstStyle>
          <a:p>
            <a:pPr>
              <a:defRPr/>
            </a:pPr>
            <a:endParaRPr lang="es-ES_tradnl">
              <a:solidFill>
                <a:prstClr val="white"/>
              </a:solidFill>
            </a:endParaRPr>
          </a:p>
        </p:txBody>
      </p:sp>
      <p:sp>
        <p:nvSpPr>
          <p:cNvPr id="7" name="6 Marcador de número de diapositiva"/>
          <p:cNvSpPr>
            <a:spLocks noGrp="1"/>
          </p:cNvSpPr>
          <p:nvPr>
            <p:ph type="sldNum" sz="quarter" idx="12"/>
          </p:nvPr>
        </p:nvSpPr>
        <p:spPr>
          <a:xfrm>
            <a:off x="8216900" y="6556375"/>
            <a:ext cx="366713" cy="301625"/>
          </a:xfrm>
        </p:spPr>
        <p:txBody>
          <a:bodyPr/>
          <a:lstStyle>
            <a:lvl1pPr algn="ctr">
              <a:defRPr sz="900"/>
            </a:lvl1pPr>
          </a:lstStyle>
          <a:p>
            <a:pPr>
              <a:defRPr/>
            </a:pPr>
            <a:fld id="{C9ED6ACF-E361-4025-BF0B-45C72BFB6870}" type="slidenum">
              <a:rPr lang="es-ES_tradnl">
                <a:solidFill>
                  <a:prstClr val="white"/>
                </a:solidFill>
              </a:rPr>
              <a:pPr>
                <a:defRPr/>
              </a:pPr>
              <a:t>‹Nº›</a:t>
            </a:fld>
            <a:endParaRPr lang="es-ES_tradnl">
              <a:solidFill>
                <a:prstClr val="white"/>
              </a:solidFill>
            </a:endParaRPr>
          </a:p>
        </p:txBody>
      </p:sp>
    </p:spTree>
    <p:extLst>
      <p:ext uri="{BB962C8B-B14F-4D97-AF65-F5344CB8AC3E}">
        <p14:creationId xmlns:p14="http://schemas.microsoft.com/office/powerpoint/2010/main" val="284400900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_tradnl">
              <a:solidFill>
                <a:prstClr val="white"/>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_tradnl">
              <a:solidFill>
                <a:prstClr val="white"/>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6C98BF04-CDBC-47DF-9543-FC3BECC165D3}" type="slidenum">
              <a:rPr lang="es-ES_tradnl">
                <a:solidFill>
                  <a:prstClr val="white"/>
                </a:solidFill>
              </a:rPr>
              <a:pPr>
                <a:defRPr/>
              </a:pPr>
              <a:t>‹Nº›</a:t>
            </a:fld>
            <a:endParaRPr lang="es-ES_tradnl">
              <a:solidFill>
                <a:prstClr val="white"/>
              </a:solidFill>
            </a:endParaRPr>
          </a:p>
        </p:txBody>
      </p:sp>
    </p:spTree>
    <p:extLst>
      <p:ext uri="{BB962C8B-B14F-4D97-AF65-F5344CB8AC3E}">
        <p14:creationId xmlns:p14="http://schemas.microsoft.com/office/powerpoint/2010/main" val="423521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_tradnl">
              <a:solidFill>
                <a:prstClr val="white"/>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_tradnl">
              <a:solidFill>
                <a:prstClr val="white"/>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E02C1D0A-8639-404C-AC14-8C4B7AADA771}" type="slidenum">
              <a:rPr lang="es-ES_tradnl">
                <a:solidFill>
                  <a:prstClr val="white"/>
                </a:solidFill>
              </a:rPr>
              <a:pPr>
                <a:defRPr/>
              </a:pPr>
              <a:t>‹Nº›</a:t>
            </a:fld>
            <a:endParaRPr lang="es-ES_tradnl">
              <a:solidFill>
                <a:prstClr val="white"/>
              </a:solidFill>
            </a:endParaRPr>
          </a:p>
        </p:txBody>
      </p:sp>
    </p:spTree>
    <p:extLst>
      <p:ext uri="{BB962C8B-B14F-4D97-AF65-F5344CB8AC3E}">
        <p14:creationId xmlns:p14="http://schemas.microsoft.com/office/powerpoint/2010/main" val="3990446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rtlCol="0">
            <a:normAutofit/>
          </a:bodyPr>
          <a:lstStyle/>
          <a:p>
            <a:pPr lvl="0"/>
            <a:endParaRPr lang="es-ES" noProof="0" smtClean="0"/>
          </a:p>
        </p:txBody>
      </p:sp>
      <p:sp>
        <p:nvSpPr>
          <p:cNvPr id="4" name="3 Marcador de fecha"/>
          <p:cNvSpPr>
            <a:spLocks noGrp="1"/>
          </p:cNvSpPr>
          <p:nvPr>
            <p:ph type="dt" sz="half" idx="10"/>
          </p:nvPr>
        </p:nvSpPr>
        <p:spPr>
          <a:xfrm>
            <a:off x="457200" y="6245225"/>
            <a:ext cx="2133600" cy="476250"/>
          </a:xfrm>
        </p:spPr>
        <p:txBody>
          <a:bodyPr/>
          <a:lstStyle>
            <a:lvl1pPr>
              <a:defRPr/>
            </a:lvl1pPr>
          </a:lstStyle>
          <a:p>
            <a:pPr>
              <a:defRPr/>
            </a:pPr>
            <a:endParaRPr lang="es-ES">
              <a:solidFill>
                <a:prstClr val="white"/>
              </a:solidFill>
            </a:endParaRPr>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solidFill>
                <a:prstClr val="white"/>
              </a:solidFill>
            </a:endParaRPr>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4DF5CEDE-2E87-4AF7-A6CF-D90BA39001E8}" type="slidenum">
              <a:rPr lang="es-ES">
                <a:solidFill>
                  <a:prstClr val="white"/>
                </a:solidFill>
              </a:rPr>
              <a:pPr>
                <a:defRPr/>
              </a:pPr>
              <a:t>‹Nº›</a:t>
            </a:fld>
            <a:endParaRPr lang="es-ES">
              <a:solidFill>
                <a:prstClr val="white"/>
              </a:solidFill>
            </a:endParaRPr>
          </a:p>
        </p:txBody>
      </p:sp>
    </p:spTree>
    <p:extLst>
      <p:ext uri="{BB962C8B-B14F-4D97-AF65-F5344CB8AC3E}">
        <p14:creationId xmlns:p14="http://schemas.microsoft.com/office/powerpoint/2010/main" val="4189844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55375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2889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85352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23451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35795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7213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9483DD2-6001-4CDF-96E2-4E9090F0C638}" type="datetimeFigureOut">
              <a:rPr lang="es-CO" smtClean="0"/>
              <a:t>22/01/2018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548F0A9-9B1A-4814-ABAB-66001AC52AD3}" type="slidenum">
              <a:rPr lang="es-CO" smtClean="0"/>
              <a:t>‹Nº›</a:t>
            </a:fld>
            <a:endParaRPr lang="es-CO"/>
          </a:p>
        </p:txBody>
      </p:sp>
    </p:spTree>
    <p:extLst>
      <p:ext uri="{BB962C8B-B14F-4D97-AF65-F5344CB8AC3E}">
        <p14:creationId xmlns:p14="http://schemas.microsoft.com/office/powerpoint/2010/main" val="2648172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6411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12975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34786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68343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78309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20623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97786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09510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63868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5839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A9483DD2-6001-4CDF-96E2-4E9090F0C638}" type="datetimeFigureOut">
              <a:rPr lang="es-CO" smtClean="0"/>
              <a:t>22/01/2018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548F0A9-9B1A-4814-ABAB-66001AC52AD3}" type="slidenum">
              <a:rPr lang="es-CO" smtClean="0"/>
              <a:t>‹Nº›</a:t>
            </a:fld>
            <a:endParaRPr lang="es-CO"/>
          </a:p>
        </p:txBody>
      </p:sp>
    </p:spTree>
    <p:extLst>
      <p:ext uri="{BB962C8B-B14F-4D97-AF65-F5344CB8AC3E}">
        <p14:creationId xmlns:p14="http://schemas.microsoft.com/office/powerpoint/2010/main" val="257582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72157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62317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86924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39411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72058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6227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A9483DD2-6001-4CDF-96E2-4E9090F0C638}" type="datetimeFigureOut">
              <a:rPr lang="es-CO" smtClean="0"/>
              <a:t>22/01/2018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5548F0A9-9B1A-4814-ABAB-66001AC52AD3}" type="slidenum">
              <a:rPr lang="es-CO" smtClean="0"/>
              <a:t>‹Nº›</a:t>
            </a:fld>
            <a:endParaRPr lang="es-CO"/>
          </a:p>
        </p:txBody>
      </p:sp>
    </p:spTree>
    <p:extLst>
      <p:ext uri="{BB962C8B-B14F-4D97-AF65-F5344CB8AC3E}">
        <p14:creationId xmlns:p14="http://schemas.microsoft.com/office/powerpoint/2010/main" val="345915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9483DD2-6001-4CDF-96E2-4E9090F0C638}" type="datetimeFigureOut">
              <a:rPr lang="es-CO" smtClean="0"/>
              <a:t>22/01/2018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5548F0A9-9B1A-4814-ABAB-66001AC52AD3}" type="slidenum">
              <a:rPr lang="es-CO" smtClean="0"/>
              <a:t>‹Nº›</a:t>
            </a:fld>
            <a:endParaRPr lang="es-CO"/>
          </a:p>
        </p:txBody>
      </p:sp>
    </p:spTree>
    <p:extLst>
      <p:ext uri="{BB962C8B-B14F-4D97-AF65-F5344CB8AC3E}">
        <p14:creationId xmlns:p14="http://schemas.microsoft.com/office/powerpoint/2010/main" val="266330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483DD2-6001-4CDF-96E2-4E9090F0C638}" type="datetimeFigureOut">
              <a:rPr lang="es-CO" smtClean="0"/>
              <a:t>22/01/2018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5548F0A9-9B1A-4814-ABAB-66001AC52AD3}" type="slidenum">
              <a:rPr lang="es-CO" smtClean="0"/>
              <a:t>‹Nº›</a:t>
            </a:fld>
            <a:endParaRPr lang="es-CO"/>
          </a:p>
        </p:txBody>
      </p:sp>
    </p:spTree>
    <p:extLst>
      <p:ext uri="{BB962C8B-B14F-4D97-AF65-F5344CB8AC3E}">
        <p14:creationId xmlns:p14="http://schemas.microsoft.com/office/powerpoint/2010/main" val="122955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483DD2-6001-4CDF-96E2-4E9090F0C638}" type="datetimeFigureOut">
              <a:rPr lang="es-CO" smtClean="0"/>
              <a:t>22/01/2018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548F0A9-9B1A-4814-ABAB-66001AC52AD3}" type="slidenum">
              <a:rPr lang="es-CO" smtClean="0"/>
              <a:t>‹Nº›</a:t>
            </a:fld>
            <a:endParaRPr lang="es-CO"/>
          </a:p>
        </p:txBody>
      </p:sp>
    </p:spTree>
    <p:extLst>
      <p:ext uri="{BB962C8B-B14F-4D97-AF65-F5344CB8AC3E}">
        <p14:creationId xmlns:p14="http://schemas.microsoft.com/office/powerpoint/2010/main" val="316861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483DD2-6001-4CDF-96E2-4E9090F0C638}" type="datetimeFigureOut">
              <a:rPr lang="es-CO" smtClean="0"/>
              <a:t>22/01/2018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548F0A9-9B1A-4814-ABAB-66001AC52AD3}" type="slidenum">
              <a:rPr lang="es-CO" smtClean="0"/>
              <a:t>‹Nº›</a:t>
            </a:fld>
            <a:endParaRPr lang="es-CO"/>
          </a:p>
        </p:txBody>
      </p:sp>
    </p:spTree>
    <p:extLst>
      <p:ext uri="{BB962C8B-B14F-4D97-AF65-F5344CB8AC3E}">
        <p14:creationId xmlns:p14="http://schemas.microsoft.com/office/powerpoint/2010/main" val="371036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83DD2-6001-4CDF-96E2-4E9090F0C638}" type="datetimeFigureOut">
              <a:rPr lang="es-CO" smtClean="0"/>
              <a:t>22/01/2018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8F0A9-9B1A-4814-ABAB-66001AC52AD3}" type="slidenum">
              <a:rPr lang="es-CO" smtClean="0"/>
              <a:t>‹Nº›</a:t>
            </a:fld>
            <a:endParaRPr lang="es-CO"/>
          </a:p>
        </p:txBody>
      </p:sp>
    </p:spTree>
    <p:extLst>
      <p:ext uri="{BB962C8B-B14F-4D97-AF65-F5344CB8AC3E}">
        <p14:creationId xmlns:p14="http://schemas.microsoft.com/office/powerpoint/2010/main" val="544356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smtClean="0"/>
              <a:t>Haga clic para modificar el estilo de título del patrón</a:t>
            </a:r>
            <a:endParaRPr lang="en-US"/>
          </a:p>
        </p:txBody>
      </p:sp>
      <p:sp>
        <p:nvSpPr>
          <p:cNvPr id="1030" name="12 Marcador de texto"/>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fontAlgn="base">
              <a:spcBef>
                <a:spcPct val="0"/>
              </a:spcBef>
              <a:spcAft>
                <a:spcPct val="0"/>
              </a:spcAft>
              <a:defRPr/>
            </a:pPr>
            <a:endParaRPr lang="es-ES_tradnl">
              <a:solidFill>
                <a:prstClr val="white"/>
              </a:solidFill>
              <a:latin typeface="Arial" charset="0"/>
            </a:endParaRPr>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fontAlgn="base">
              <a:spcBef>
                <a:spcPct val="0"/>
              </a:spcBef>
              <a:spcAft>
                <a:spcPct val="0"/>
              </a:spcAft>
              <a:defRPr/>
            </a:pPr>
            <a:endParaRPr lang="es-ES_tradnl">
              <a:solidFill>
                <a:prstClr val="white"/>
              </a:solidFill>
              <a:latin typeface="Arial" charset="0"/>
            </a:endParaRPr>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fontAlgn="base">
              <a:spcBef>
                <a:spcPct val="0"/>
              </a:spcBef>
              <a:spcAft>
                <a:spcPct val="0"/>
              </a:spcAft>
              <a:defRPr/>
            </a:pPr>
            <a:fld id="{B4ED2DD0-4C90-4694-8AF7-E021D137D157}" type="slidenum">
              <a:rPr lang="es-ES_tradnl">
                <a:solidFill>
                  <a:prstClr val="white"/>
                </a:solidFill>
                <a:latin typeface="Arial" charset="0"/>
              </a:rPr>
              <a:pPr fontAlgn="base">
                <a:spcBef>
                  <a:spcPct val="0"/>
                </a:spcBef>
                <a:spcAft>
                  <a:spcPct val="0"/>
                </a:spcAft>
                <a:defRPr/>
              </a:pPr>
              <a:t>‹Nº›</a:t>
            </a:fld>
            <a:endParaRPr lang="es-ES_tradnl">
              <a:solidFill>
                <a:prstClr val="white"/>
              </a:solidFill>
              <a:latin typeface="Arial" charset="0"/>
            </a:endParaRPr>
          </a:p>
        </p:txBody>
      </p:sp>
    </p:spTree>
    <p:extLst>
      <p:ext uri="{BB962C8B-B14F-4D97-AF65-F5344CB8AC3E}">
        <p14:creationId xmlns:p14="http://schemas.microsoft.com/office/powerpoint/2010/main" val="21713549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269954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83DD2-6001-4CDF-96E2-4E9090F0C638}" type="datetimeFigureOut">
              <a:rPr lang="es-CO" smtClean="0">
                <a:solidFill>
                  <a:prstClr val="black">
                    <a:tint val="75000"/>
                  </a:prstClr>
                </a:solidFill>
              </a:rPr>
              <a:pPr/>
              <a:t>22/01/2018</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8F0A9-9B1A-4814-ABAB-66001AC52AD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098783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971600" y="1916832"/>
            <a:ext cx="72072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2806700" algn="ctr"/>
                <a:tab pos="5611813" algn="r"/>
              </a:tabLst>
            </a:pPr>
            <a:r>
              <a:rPr lang="es-ES" sz="3200" b="1" dirty="0">
                <a:latin typeface="Verdana" pitchFamily="34" charset="0"/>
                <a:cs typeface="Times New Roman" pitchFamily="18" charset="0"/>
              </a:rPr>
              <a:t>Programas Preventivos en Saneamiento y Riesgos del Consumo</a:t>
            </a:r>
            <a:endParaRPr lang="es-ES" sz="3200" dirty="0">
              <a:latin typeface="Verdana" pitchFamily="34" charset="0"/>
            </a:endParaRPr>
          </a:p>
          <a:p>
            <a:pPr eaLnBrk="0" hangingPunct="0">
              <a:tabLst>
                <a:tab pos="2806700" algn="ctr"/>
                <a:tab pos="5611813" algn="r"/>
              </a:tabLst>
            </a:pPr>
            <a:endParaRPr lang="es-ES" sz="3200" dirty="0">
              <a:latin typeface="Verdana" pitchFamily="34" charset="0"/>
            </a:endParaRPr>
          </a:p>
        </p:txBody>
      </p:sp>
    </p:spTree>
    <p:extLst>
      <p:ext uri="{BB962C8B-B14F-4D97-AF65-F5344CB8AC3E}">
        <p14:creationId xmlns:p14="http://schemas.microsoft.com/office/powerpoint/2010/main" val="3764121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Flecha abajo"/>
          <p:cNvSpPr/>
          <p:nvPr/>
        </p:nvSpPr>
        <p:spPr>
          <a:xfrm>
            <a:off x="4534022" y="3870798"/>
            <a:ext cx="385391" cy="931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Flecha abajo"/>
          <p:cNvSpPr/>
          <p:nvPr/>
        </p:nvSpPr>
        <p:spPr>
          <a:xfrm rot="19048396">
            <a:off x="5884102" y="3100228"/>
            <a:ext cx="403797" cy="1950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Flecha abajo"/>
          <p:cNvSpPr/>
          <p:nvPr/>
        </p:nvSpPr>
        <p:spPr>
          <a:xfrm rot="2637307">
            <a:off x="3086618" y="3362358"/>
            <a:ext cx="418494" cy="15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abajo"/>
          <p:cNvSpPr/>
          <p:nvPr/>
        </p:nvSpPr>
        <p:spPr>
          <a:xfrm rot="2441035">
            <a:off x="5329284" y="1952825"/>
            <a:ext cx="424542" cy="977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Flecha abajo"/>
          <p:cNvSpPr/>
          <p:nvPr/>
        </p:nvSpPr>
        <p:spPr>
          <a:xfrm rot="7594952">
            <a:off x="3314873" y="1916837"/>
            <a:ext cx="438571" cy="1049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Elipse"/>
          <p:cNvSpPr/>
          <p:nvPr/>
        </p:nvSpPr>
        <p:spPr>
          <a:xfrm>
            <a:off x="3660289" y="1997824"/>
            <a:ext cx="2032368" cy="204429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b="1" dirty="0" smtClean="0">
                <a:solidFill>
                  <a:srgbClr val="FF0000"/>
                </a:solidFill>
              </a:rPr>
              <a:t>TIPOS DE GUANTES</a:t>
            </a:r>
            <a:endParaRPr lang="es-CO" sz="2400" b="1" dirty="0">
              <a:solidFill>
                <a:srgbClr val="FF0000"/>
              </a:solidFill>
            </a:endParaRPr>
          </a:p>
        </p:txBody>
      </p:sp>
      <p:sp>
        <p:nvSpPr>
          <p:cNvPr id="3" name="2 Elipse"/>
          <p:cNvSpPr/>
          <p:nvPr/>
        </p:nvSpPr>
        <p:spPr>
          <a:xfrm>
            <a:off x="1403648" y="557123"/>
            <a:ext cx="2376264" cy="222380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0148" y="920583"/>
            <a:ext cx="1491270" cy="149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75349" y="2804801"/>
            <a:ext cx="4212468" cy="415498"/>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://www.atuladogrupo.es/wp-content/uploads/2016/03/Guantes-de-nitrilo.jpg</a:t>
            </a:r>
          </a:p>
        </p:txBody>
      </p:sp>
      <p:sp>
        <p:nvSpPr>
          <p:cNvPr id="7" name="6 Rectángulo"/>
          <p:cNvSpPr/>
          <p:nvPr/>
        </p:nvSpPr>
        <p:spPr>
          <a:xfrm>
            <a:off x="311527" y="557123"/>
            <a:ext cx="2304256" cy="523220"/>
          </a:xfrm>
          <a:prstGeom prst="rect">
            <a:avLst/>
          </a:prstGeom>
        </p:spPr>
        <p:txBody>
          <a:bodyPr wrap="square">
            <a:spAutoFit/>
          </a:bodyPr>
          <a:lstStyle/>
          <a:p>
            <a:r>
              <a:rPr lang="es-CO" sz="2800" b="1" dirty="0">
                <a:solidFill>
                  <a:srgbClr val="FF0000"/>
                </a:solidFill>
              </a:rPr>
              <a:t>Nitrilo</a:t>
            </a:r>
          </a:p>
        </p:txBody>
      </p:sp>
      <p:sp>
        <p:nvSpPr>
          <p:cNvPr id="4" name="3 Elipse"/>
          <p:cNvSpPr/>
          <p:nvPr/>
        </p:nvSpPr>
        <p:spPr>
          <a:xfrm>
            <a:off x="5575554" y="692695"/>
            <a:ext cx="2236805" cy="21863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940" y="1178881"/>
            <a:ext cx="1693499" cy="122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7741109" y="2180138"/>
            <a:ext cx="1434289" cy="523220"/>
          </a:xfrm>
          <a:prstGeom prst="rect">
            <a:avLst/>
          </a:prstGeom>
        </p:spPr>
        <p:txBody>
          <a:bodyPr wrap="square">
            <a:spAutoFit/>
          </a:bodyPr>
          <a:lstStyle/>
          <a:p>
            <a:r>
              <a:rPr lang="es-CO" sz="2800" b="1" dirty="0">
                <a:solidFill>
                  <a:srgbClr val="FF0000"/>
                </a:solidFill>
              </a:rPr>
              <a:t>Vinilo</a:t>
            </a:r>
          </a:p>
        </p:txBody>
      </p:sp>
      <p:sp>
        <p:nvSpPr>
          <p:cNvPr id="12" name="11 Rectángulo"/>
          <p:cNvSpPr/>
          <p:nvPr/>
        </p:nvSpPr>
        <p:spPr>
          <a:xfrm rot="10800000" flipV="1">
            <a:off x="6049740" y="3012549"/>
            <a:ext cx="2842739" cy="415498"/>
          </a:xfrm>
          <a:prstGeom prst="rect">
            <a:avLst/>
          </a:prstGeom>
        </p:spPr>
        <p:txBody>
          <a:bodyPr wrap="square">
            <a:spAutoFit/>
          </a:bodyPr>
          <a:lstStyle/>
          <a:p>
            <a:r>
              <a:rPr lang="es-CO" sz="1050" b="1" i="1" dirty="0" smtClean="0">
                <a:solidFill>
                  <a:schemeClr val="tx2"/>
                </a:solidFill>
              </a:rPr>
              <a:t>IMAGEN: https</a:t>
            </a:r>
            <a:r>
              <a:rPr lang="es-CO" sz="1050" b="1" i="1" dirty="0">
                <a:solidFill>
                  <a:schemeClr val="tx2"/>
                </a:solidFill>
              </a:rPr>
              <a:t>://sv.all.biz/img/sv/catalog/1719.jpeg</a:t>
            </a:r>
          </a:p>
        </p:txBody>
      </p:sp>
      <p:sp>
        <p:nvSpPr>
          <p:cNvPr id="5" name="4 Elipse"/>
          <p:cNvSpPr/>
          <p:nvPr/>
        </p:nvSpPr>
        <p:spPr>
          <a:xfrm>
            <a:off x="1078857" y="3998891"/>
            <a:ext cx="2376265" cy="230425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pic>
        <p:nvPicPr>
          <p:cNvPr id="14" name="Picture 9" descr="Resultado de imagen para guantes de hyc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55" y="4414291"/>
            <a:ext cx="1640735" cy="1561126"/>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219021" y="6292770"/>
            <a:ext cx="4333374" cy="415498"/>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a:t>
            </a:r>
            <a:r>
              <a:rPr lang="es-CO" sz="1050" b="1" i="1" dirty="0" smtClean="0">
                <a:solidFill>
                  <a:schemeClr val="tx2"/>
                </a:solidFill>
              </a:rPr>
              <a:t>www.portal.prosac.com.pe/DEPOT-GUANTE-TEJIDO-HYCRON-PUO-TEJIDO-STELLPRO.jpg</a:t>
            </a:r>
            <a:endParaRPr lang="es-CO" sz="1050" b="1" i="1" dirty="0">
              <a:solidFill>
                <a:schemeClr val="tx2"/>
              </a:solidFill>
            </a:endParaRPr>
          </a:p>
        </p:txBody>
      </p:sp>
      <p:sp>
        <p:nvSpPr>
          <p:cNvPr id="16" name="15 Rectángulo"/>
          <p:cNvSpPr/>
          <p:nvPr/>
        </p:nvSpPr>
        <p:spPr>
          <a:xfrm>
            <a:off x="219021" y="5798712"/>
            <a:ext cx="1512168" cy="523220"/>
          </a:xfrm>
          <a:prstGeom prst="rect">
            <a:avLst/>
          </a:prstGeom>
        </p:spPr>
        <p:txBody>
          <a:bodyPr wrap="square">
            <a:spAutoFit/>
          </a:bodyPr>
          <a:lstStyle/>
          <a:p>
            <a:r>
              <a:rPr lang="es-CO" sz="2800" b="1" dirty="0" err="1">
                <a:solidFill>
                  <a:srgbClr val="FF0000"/>
                </a:solidFill>
              </a:rPr>
              <a:t>Hycron</a:t>
            </a:r>
            <a:r>
              <a:rPr lang="es-CO" sz="2800" b="1" dirty="0">
                <a:solidFill>
                  <a:srgbClr val="FF0000"/>
                </a:solidFill>
              </a:rPr>
              <a:t> </a:t>
            </a:r>
          </a:p>
        </p:txBody>
      </p:sp>
      <p:sp>
        <p:nvSpPr>
          <p:cNvPr id="8" name="7 Elipse"/>
          <p:cNvSpPr/>
          <p:nvPr/>
        </p:nvSpPr>
        <p:spPr>
          <a:xfrm>
            <a:off x="6205014" y="4019135"/>
            <a:ext cx="2232248" cy="227363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pic>
        <p:nvPicPr>
          <p:cNvPr id="1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9317" y="4461706"/>
            <a:ext cx="1709891" cy="146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Rectángulo"/>
          <p:cNvSpPr/>
          <p:nvPr/>
        </p:nvSpPr>
        <p:spPr>
          <a:xfrm>
            <a:off x="7497566" y="6126617"/>
            <a:ext cx="1677832" cy="523220"/>
          </a:xfrm>
          <a:prstGeom prst="rect">
            <a:avLst/>
          </a:prstGeom>
        </p:spPr>
        <p:txBody>
          <a:bodyPr wrap="none">
            <a:spAutoFit/>
          </a:bodyPr>
          <a:lstStyle/>
          <a:p>
            <a:r>
              <a:rPr lang="es-CO" sz="2800" b="1" dirty="0">
                <a:solidFill>
                  <a:srgbClr val="FF0000"/>
                </a:solidFill>
              </a:rPr>
              <a:t>Neopreno</a:t>
            </a:r>
          </a:p>
        </p:txBody>
      </p:sp>
      <p:sp>
        <p:nvSpPr>
          <p:cNvPr id="20" name="19 Rectángulo"/>
          <p:cNvSpPr/>
          <p:nvPr/>
        </p:nvSpPr>
        <p:spPr>
          <a:xfrm>
            <a:off x="5575555" y="6131187"/>
            <a:ext cx="2380822" cy="577081"/>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://www.sentinel-laboratories.com/acatalog/Neotop_29-500_MainPic_980x900.jpg</a:t>
            </a:r>
          </a:p>
        </p:txBody>
      </p:sp>
      <p:sp>
        <p:nvSpPr>
          <p:cNvPr id="13" name="12 Elipse"/>
          <p:cNvSpPr/>
          <p:nvPr/>
        </p:nvSpPr>
        <p:spPr>
          <a:xfrm>
            <a:off x="3779912" y="4461706"/>
            <a:ext cx="1973914" cy="183106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pic>
        <p:nvPicPr>
          <p:cNvPr id="2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3767" y="4784514"/>
            <a:ext cx="1356450" cy="118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Rectángulo"/>
          <p:cNvSpPr/>
          <p:nvPr/>
        </p:nvSpPr>
        <p:spPr>
          <a:xfrm>
            <a:off x="4274700" y="6158117"/>
            <a:ext cx="1054584" cy="523220"/>
          </a:xfrm>
          <a:prstGeom prst="rect">
            <a:avLst/>
          </a:prstGeom>
        </p:spPr>
        <p:txBody>
          <a:bodyPr wrap="none">
            <a:spAutoFit/>
          </a:bodyPr>
          <a:lstStyle/>
          <a:p>
            <a:r>
              <a:rPr lang="es-CO" sz="2800" b="1" dirty="0" err="1">
                <a:solidFill>
                  <a:srgbClr val="FF0000"/>
                </a:solidFill>
              </a:rPr>
              <a:t>Latex</a:t>
            </a:r>
            <a:r>
              <a:rPr lang="es-CO" sz="2800" b="1" dirty="0">
                <a:solidFill>
                  <a:srgbClr val="FF0000"/>
                </a:solidFill>
              </a:rPr>
              <a:t> </a:t>
            </a:r>
          </a:p>
        </p:txBody>
      </p:sp>
      <p:sp>
        <p:nvSpPr>
          <p:cNvPr id="24" name="23 Rectángulo"/>
          <p:cNvSpPr/>
          <p:nvPr/>
        </p:nvSpPr>
        <p:spPr>
          <a:xfrm>
            <a:off x="3485357" y="4061596"/>
            <a:ext cx="2719657" cy="400110"/>
          </a:xfrm>
          <a:prstGeom prst="rect">
            <a:avLst/>
          </a:prstGeom>
        </p:spPr>
        <p:txBody>
          <a:bodyPr wrap="square">
            <a:spAutoFit/>
          </a:bodyPr>
          <a:lstStyle/>
          <a:p>
            <a:r>
              <a:rPr lang="es-CO" sz="1000" b="1" i="1" dirty="0">
                <a:solidFill>
                  <a:schemeClr val="tx2"/>
                </a:solidFill>
              </a:rPr>
              <a:t>https://</a:t>
            </a:r>
            <a:r>
              <a:rPr lang="es-CO" sz="1000" b="1" i="1" dirty="0" smtClean="0">
                <a:solidFill>
                  <a:schemeClr val="tx2"/>
                </a:solidFill>
              </a:rPr>
              <a:t>http2.mlstatic.com/guantes-de-latex-domesticos-talla-grande-surtek-137396-</a:t>
            </a:r>
            <a:endParaRPr lang="es-CO" sz="1000" b="1" i="1" dirty="0">
              <a:solidFill>
                <a:schemeClr val="tx2"/>
              </a:solidFill>
            </a:endParaRPr>
          </a:p>
        </p:txBody>
      </p:sp>
    </p:spTree>
    <p:extLst>
      <p:ext uri="{BB962C8B-B14F-4D97-AF65-F5344CB8AC3E}">
        <p14:creationId xmlns:p14="http://schemas.microsoft.com/office/powerpoint/2010/main" val="334524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25321" y="476672"/>
            <a:ext cx="5976664" cy="523220"/>
          </a:xfrm>
          <a:prstGeom prst="rect">
            <a:avLst/>
          </a:prstGeom>
        </p:spPr>
        <p:txBody>
          <a:bodyPr wrap="square">
            <a:spAutoFit/>
          </a:bodyPr>
          <a:lstStyle/>
          <a:p>
            <a:pPr algn="ctr"/>
            <a:r>
              <a:rPr lang="es-CO" sz="2800" b="1" dirty="0" smtClean="0">
                <a:solidFill>
                  <a:srgbClr val="FF0000"/>
                </a:solidFill>
              </a:rPr>
              <a:t>USO DE LOS GUANTES</a:t>
            </a:r>
            <a:endParaRPr lang="es-CO" sz="2800" b="1" dirty="0">
              <a:solidFill>
                <a:srgbClr val="FF0000"/>
              </a:solidFill>
            </a:endParaRPr>
          </a:p>
        </p:txBody>
      </p:sp>
      <p:sp>
        <p:nvSpPr>
          <p:cNvPr id="5" name="4 Rectángulo redondeado"/>
          <p:cNvSpPr/>
          <p:nvPr/>
        </p:nvSpPr>
        <p:spPr>
          <a:xfrm>
            <a:off x="425497" y="2835539"/>
            <a:ext cx="1978527" cy="6108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800" b="1" dirty="0" smtClean="0">
                <a:solidFill>
                  <a:srgbClr val="FF0000"/>
                </a:solidFill>
              </a:rPr>
              <a:t>VINILO</a:t>
            </a:r>
            <a:endParaRPr lang="es-CO" sz="2800" b="1" dirty="0">
              <a:solidFill>
                <a:srgbClr val="FF0000"/>
              </a:solidFill>
            </a:endParaRPr>
          </a:p>
        </p:txBody>
      </p:sp>
      <p:sp>
        <p:nvSpPr>
          <p:cNvPr id="6" name="5 Redondear rectángulo de esquina diagonal"/>
          <p:cNvSpPr/>
          <p:nvPr/>
        </p:nvSpPr>
        <p:spPr>
          <a:xfrm>
            <a:off x="3911739" y="1141808"/>
            <a:ext cx="3290246" cy="199915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Son económicos, No producen alergias, buena sensibilidad, fáciles de poner y sacar.</a:t>
            </a:r>
          </a:p>
        </p:txBody>
      </p:sp>
      <p:sp>
        <p:nvSpPr>
          <p:cNvPr id="7" name="6 Redondear rectángulo de esquina diagonal"/>
          <p:cNvSpPr/>
          <p:nvPr/>
        </p:nvSpPr>
        <p:spPr>
          <a:xfrm>
            <a:off x="3850281" y="3861048"/>
            <a:ext cx="3530031" cy="194421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smtClean="0">
                <a:solidFill>
                  <a:schemeClr val="tx2"/>
                </a:solidFill>
              </a:rPr>
              <a:t>Desventajas: se </a:t>
            </a:r>
            <a:r>
              <a:rPr lang="es-CO" sz="2000" dirty="0">
                <a:solidFill>
                  <a:schemeClr val="tx2"/>
                </a:solidFill>
              </a:rPr>
              <a:t>rajan con facilidad, </a:t>
            </a:r>
            <a:r>
              <a:rPr lang="es-CO" sz="2000" dirty="0" smtClean="0">
                <a:solidFill>
                  <a:schemeClr val="tx2"/>
                </a:solidFill>
              </a:rPr>
              <a:t>poco </a:t>
            </a:r>
            <a:r>
              <a:rPr lang="es-CO" sz="2000" dirty="0">
                <a:solidFill>
                  <a:schemeClr val="tx2"/>
                </a:solidFill>
              </a:rPr>
              <a:t>elásticos (quedan sueltos), </a:t>
            </a:r>
            <a:r>
              <a:rPr lang="es-CO" sz="2000" dirty="0" smtClean="0">
                <a:solidFill>
                  <a:schemeClr val="tx2"/>
                </a:solidFill>
              </a:rPr>
              <a:t>baja </a:t>
            </a:r>
            <a:r>
              <a:rPr lang="es-CO" sz="2000" dirty="0">
                <a:solidFill>
                  <a:schemeClr val="tx2"/>
                </a:solidFill>
              </a:rPr>
              <a:t>resistencia a tracción y punción, </a:t>
            </a:r>
            <a:r>
              <a:rPr lang="es-CO" sz="2000" dirty="0" smtClean="0">
                <a:solidFill>
                  <a:schemeClr val="tx2"/>
                </a:solidFill>
              </a:rPr>
              <a:t>baja </a:t>
            </a:r>
            <a:r>
              <a:rPr lang="es-CO" sz="2000" dirty="0">
                <a:solidFill>
                  <a:schemeClr val="tx2"/>
                </a:solidFill>
              </a:rPr>
              <a:t>resistencia a químicos.</a:t>
            </a:r>
          </a:p>
        </p:txBody>
      </p:sp>
      <p:sp>
        <p:nvSpPr>
          <p:cNvPr id="8" name="7 Flecha derecha"/>
          <p:cNvSpPr/>
          <p:nvPr/>
        </p:nvSpPr>
        <p:spPr>
          <a:xfrm rot="19772138">
            <a:off x="2422317" y="2570150"/>
            <a:ext cx="1390546" cy="285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Flecha derecha"/>
          <p:cNvSpPr/>
          <p:nvPr/>
        </p:nvSpPr>
        <p:spPr>
          <a:xfrm rot="2138497">
            <a:off x="2413456" y="3800881"/>
            <a:ext cx="1390546" cy="285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a:off x="251520" y="6055585"/>
            <a:ext cx="8178951" cy="369332"/>
          </a:xfrm>
          <a:prstGeom prst="rect">
            <a:avLst/>
          </a:prstGeom>
        </p:spPr>
        <p:txBody>
          <a:bodyPr wrap="square">
            <a:spAutoFit/>
          </a:bodyPr>
          <a:lstStyle/>
          <a:p>
            <a:r>
              <a:rPr lang="es-CO" b="1" i="1" dirty="0" smtClean="0">
                <a:solidFill>
                  <a:schemeClr val="tx2"/>
                </a:solidFill>
              </a:rPr>
              <a:t>Su </a:t>
            </a:r>
            <a:r>
              <a:rPr lang="es-CO" b="1" i="1" dirty="0">
                <a:solidFill>
                  <a:schemeClr val="tx2"/>
                </a:solidFill>
              </a:rPr>
              <a:t>modo de uso es por cortos periodos de tiempo, en tareas de bajo riesgo</a:t>
            </a:r>
          </a:p>
        </p:txBody>
      </p:sp>
      <p:sp>
        <p:nvSpPr>
          <p:cNvPr id="11" name="10 Rectángulo"/>
          <p:cNvSpPr/>
          <p:nvPr/>
        </p:nvSpPr>
        <p:spPr>
          <a:xfrm>
            <a:off x="107504" y="6431270"/>
            <a:ext cx="800497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://www.reutter.cl/index.php/10-noticias/66-tipos-de-guantes-y-uso-recomendado</a:t>
            </a:r>
          </a:p>
        </p:txBody>
      </p:sp>
    </p:spTree>
    <p:extLst>
      <p:ext uri="{BB962C8B-B14F-4D97-AF65-F5344CB8AC3E}">
        <p14:creationId xmlns:p14="http://schemas.microsoft.com/office/powerpoint/2010/main" val="4187875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25321" y="476672"/>
            <a:ext cx="5976664" cy="523220"/>
          </a:xfrm>
          <a:prstGeom prst="rect">
            <a:avLst/>
          </a:prstGeom>
        </p:spPr>
        <p:txBody>
          <a:bodyPr wrap="square">
            <a:spAutoFit/>
          </a:bodyPr>
          <a:lstStyle/>
          <a:p>
            <a:pPr algn="ctr"/>
            <a:r>
              <a:rPr lang="es-CO" sz="2800" b="1" dirty="0" smtClean="0">
                <a:solidFill>
                  <a:srgbClr val="FF0000"/>
                </a:solidFill>
              </a:rPr>
              <a:t>USO DE LOS GUANTES</a:t>
            </a:r>
            <a:endParaRPr lang="es-CO" sz="2800" b="1" dirty="0">
              <a:solidFill>
                <a:srgbClr val="FF0000"/>
              </a:solidFill>
            </a:endParaRPr>
          </a:p>
        </p:txBody>
      </p:sp>
      <p:sp>
        <p:nvSpPr>
          <p:cNvPr id="5" name="4 Redondear rectángulo de esquina diagonal"/>
          <p:cNvSpPr/>
          <p:nvPr/>
        </p:nvSpPr>
        <p:spPr>
          <a:xfrm>
            <a:off x="3923927" y="1191874"/>
            <a:ext cx="3744415" cy="2114961"/>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Parte de las ventajas es que son  muy flexibles, se ajustan con facilidad, buena sensibilidad al tacto,  buen agarre, mayor resistencia que Vinilo.</a:t>
            </a:r>
          </a:p>
        </p:txBody>
      </p:sp>
      <p:sp>
        <p:nvSpPr>
          <p:cNvPr id="7" name="6 Rectángulo redondeado"/>
          <p:cNvSpPr/>
          <p:nvPr/>
        </p:nvSpPr>
        <p:spPr>
          <a:xfrm>
            <a:off x="539552" y="2924944"/>
            <a:ext cx="2482583"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800" b="1" dirty="0">
                <a:solidFill>
                  <a:srgbClr val="FF0000"/>
                </a:solidFill>
              </a:rPr>
              <a:t>LÁTEX:</a:t>
            </a:r>
          </a:p>
        </p:txBody>
      </p:sp>
      <p:sp>
        <p:nvSpPr>
          <p:cNvPr id="8" name="7 Redondear rectángulo de esquina diagonal"/>
          <p:cNvSpPr/>
          <p:nvPr/>
        </p:nvSpPr>
        <p:spPr>
          <a:xfrm>
            <a:off x="3923928" y="3789040"/>
            <a:ext cx="3763384" cy="2232248"/>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 </a:t>
            </a:r>
            <a:r>
              <a:rPr lang="es-CO" sz="2000" dirty="0" smtClean="0">
                <a:solidFill>
                  <a:schemeClr val="tx2"/>
                </a:solidFill>
              </a:rPr>
              <a:t>Desventajas: pueden </a:t>
            </a:r>
            <a:r>
              <a:rPr lang="es-CO" sz="2000" dirty="0">
                <a:solidFill>
                  <a:schemeClr val="tx2"/>
                </a:solidFill>
              </a:rPr>
              <a:t>producir alergia,  baja resistencia a p</a:t>
            </a:r>
            <a:r>
              <a:rPr lang="es-CO" sz="2000" dirty="0" smtClean="0">
                <a:solidFill>
                  <a:schemeClr val="tx2"/>
                </a:solidFill>
              </a:rPr>
              <a:t>unciones</a:t>
            </a:r>
            <a:r>
              <a:rPr lang="es-CO" sz="2000" dirty="0">
                <a:solidFill>
                  <a:schemeClr val="tx2"/>
                </a:solidFill>
              </a:rPr>
              <a:t>, regular resistencia a químicos.</a:t>
            </a:r>
          </a:p>
        </p:txBody>
      </p:sp>
      <p:sp>
        <p:nvSpPr>
          <p:cNvPr id="9" name="8 Flecha derecha"/>
          <p:cNvSpPr/>
          <p:nvPr/>
        </p:nvSpPr>
        <p:spPr>
          <a:xfrm rot="19772138">
            <a:off x="3180589" y="2779846"/>
            <a:ext cx="719434" cy="290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Flecha derecha"/>
          <p:cNvSpPr/>
          <p:nvPr/>
        </p:nvSpPr>
        <p:spPr>
          <a:xfrm rot="2012756">
            <a:off x="3130652" y="3573968"/>
            <a:ext cx="719434" cy="290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274293" y="6021288"/>
            <a:ext cx="8136904" cy="400110"/>
          </a:xfrm>
          <a:prstGeom prst="rect">
            <a:avLst/>
          </a:prstGeom>
        </p:spPr>
        <p:txBody>
          <a:bodyPr wrap="square">
            <a:spAutoFit/>
          </a:bodyPr>
          <a:lstStyle/>
          <a:p>
            <a:r>
              <a:rPr lang="es-CO" sz="2000" b="1" i="1" dirty="0">
                <a:solidFill>
                  <a:schemeClr val="tx2"/>
                </a:solidFill>
              </a:rPr>
              <a:t>Su modo de uso es por periodos largos, </a:t>
            </a:r>
            <a:r>
              <a:rPr lang="es-CO" sz="2000" b="1" i="1" dirty="0" smtClean="0">
                <a:solidFill>
                  <a:schemeClr val="tx2"/>
                </a:solidFill>
              </a:rPr>
              <a:t> </a:t>
            </a:r>
            <a:r>
              <a:rPr lang="es-CO" sz="2000" b="1" i="1" dirty="0">
                <a:solidFill>
                  <a:schemeClr val="tx2"/>
                </a:solidFill>
              </a:rPr>
              <a:t>donde se requiera precisión.</a:t>
            </a:r>
          </a:p>
        </p:txBody>
      </p:sp>
      <p:sp>
        <p:nvSpPr>
          <p:cNvPr id="12" name="11 Rectángulo"/>
          <p:cNvSpPr/>
          <p:nvPr/>
        </p:nvSpPr>
        <p:spPr>
          <a:xfrm>
            <a:off x="107504" y="6431270"/>
            <a:ext cx="800497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://www.reutter.cl/index.php/10-noticias/66-tipos-de-guantes-y-uso-recomendado</a:t>
            </a:r>
          </a:p>
        </p:txBody>
      </p:sp>
    </p:spTree>
    <p:extLst>
      <p:ext uri="{BB962C8B-B14F-4D97-AF65-F5344CB8AC3E}">
        <p14:creationId xmlns:p14="http://schemas.microsoft.com/office/powerpoint/2010/main" val="1275600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67544" y="2492896"/>
            <a:ext cx="1800200"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800" b="1" dirty="0">
                <a:solidFill>
                  <a:srgbClr val="FF0000"/>
                </a:solidFill>
              </a:rPr>
              <a:t>NITRILO:</a:t>
            </a:r>
          </a:p>
        </p:txBody>
      </p:sp>
      <p:sp>
        <p:nvSpPr>
          <p:cNvPr id="5" name="4 Redondear rectángulo de esquina diagonal"/>
          <p:cNvSpPr/>
          <p:nvPr/>
        </p:nvSpPr>
        <p:spPr>
          <a:xfrm>
            <a:off x="3854834" y="980728"/>
            <a:ext cx="3672408" cy="208823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Parte de las ventajas es que  no producen alergias, muy resistente a </a:t>
            </a:r>
            <a:r>
              <a:rPr lang="es-CO" sz="2000" dirty="0" smtClean="0">
                <a:solidFill>
                  <a:schemeClr val="tx2"/>
                </a:solidFill>
              </a:rPr>
              <a:t>químicos</a:t>
            </a:r>
            <a:r>
              <a:rPr lang="es-CO" sz="2000" dirty="0">
                <a:solidFill>
                  <a:schemeClr val="tx2"/>
                </a:solidFill>
              </a:rPr>
              <a:t>, </a:t>
            </a:r>
            <a:r>
              <a:rPr lang="es-CO" sz="2000" dirty="0" smtClean="0">
                <a:solidFill>
                  <a:schemeClr val="tx2"/>
                </a:solidFill>
              </a:rPr>
              <a:t>tracción </a:t>
            </a:r>
            <a:r>
              <a:rPr lang="es-CO" sz="2000" dirty="0">
                <a:solidFill>
                  <a:schemeClr val="tx2"/>
                </a:solidFill>
              </a:rPr>
              <a:t>y </a:t>
            </a:r>
            <a:r>
              <a:rPr lang="es-CO" sz="2000" dirty="0" smtClean="0">
                <a:solidFill>
                  <a:schemeClr val="tx2"/>
                </a:solidFill>
              </a:rPr>
              <a:t>punción</a:t>
            </a:r>
            <a:r>
              <a:rPr lang="es-CO" sz="2000" dirty="0">
                <a:solidFill>
                  <a:schemeClr val="tx2"/>
                </a:solidFill>
              </a:rPr>
              <a:t>, muy buen ajuste.</a:t>
            </a:r>
          </a:p>
        </p:txBody>
      </p:sp>
      <p:sp>
        <p:nvSpPr>
          <p:cNvPr id="6" name="5 Redondear rectángulo de esquina diagonal"/>
          <p:cNvSpPr/>
          <p:nvPr/>
        </p:nvSpPr>
        <p:spPr>
          <a:xfrm>
            <a:off x="3854834" y="3573016"/>
            <a:ext cx="3744416" cy="2232248"/>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Parte de las desventajas es que su precio es mayor que otros, se produce fatiga elástica, no biodegradables.</a:t>
            </a:r>
          </a:p>
        </p:txBody>
      </p:sp>
      <p:sp>
        <p:nvSpPr>
          <p:cNvPr id="7" name="6 Rectángulo"/>
          <p:cNvSpPr/>
          <p:nvPr/>
        </p:nvSpPr>
        <p:spPr>
          <a:xfrm>
            <a:off x="251520" y="6031703"/>
            <a:ext cx="8741746" cy="369332"/>
          </a:xfrm>
          <a:prstGeom prst="rect">
            <a:avLst/>
          </a:prstGeom>
        </p:spPr>
        <p:txBody>
          <a:bodyPr wrap="square">
            <a:spAutoFit/>
          </a:bodyPr>
          <a:lstStyle/>
          <a:p>
            <a:r>
              <a:rPr lang="es-CO" b="1" i="1" dirty="0">
                <a:solidFill>
                  <a:schemeClr val="tx2"/>
                </a:solidFill>
              </a:rPr>
              <a:t>Su uso es para tareas de precisión, uso por periodos largos, sensibilidad, uso de </a:t>
            </a:r>
            <a:r>
              <a:rPr lang="es-CO" b="1" i="1" dirty="0" smtClean="0">
                <a:solidFill>
                  <a:schemeClr val="tx2"/>
                </a:solidFill>
              </a:rPr>
              <a:t>químicos</a:t>
            </a:r>
            <a:endParaRPr lang="es-CO" b="1" i="1" dirty="0">
              <a:solidFill>
                <a:schemeClr val="tx2"/>
              </a:solidFill>
            </a:endParaRPr>
          </a:p>
        </p:txBody>
      </p:sp>
      <p:sp>
        <p:nvSpPr>
          <p:cNvPr id="8" name="7 Rectángulo"/>
          <p:cNvSpPr/>
          <p:nvPr/>
        </p:nvSpPr>
        <p:spPr>
          <a:xfrm>
            <a:off x="107504" y="6431270"/>
            <a:ext cx="800497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://www.reutter.cl/index.php/10-noticias/66-tipos-de-guantes-y-uso-recomendado</a:t>
            </a:r>
          </a:p>
        </p:txBody>
      </p:sp>
      <p:sp>
        <p:nvSpPr>
          <p:cNvPr id="9" name="8 Flecha derecha"/>
          <p:cNvSpPr/>
          <p:nvPr/>
        </p:nvSpPr>
        <p:spPr>
          <a:xfrm rot="19772138">
            <a:off x="2488197" y="2343395"/>
            <a:ext cx="1337948" cy="381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Flecha derecha"/>
          <p:cNvSpPr/>
          <p:nvPr/>
        </p:nvSpPr>
        <p:spPr>
          <a:xfrm rot="2264865">
            <a:off x="2515770" y="3520216"/>
            <a:ext cx="1337948" cy="381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1225321" y="476672"/>
            <a:ext cx="5976664" cy="523220"/>
          </a:xfrm>
          <a:prstGeom prst="rect">
            <a:avLst/>
          </a:prstGeom>
        </p:spPr>
        <p:txBody>
          <a:bodyPr wrap="square">
            <a:spAutoFit/>
          </a:bodyPr>
          <a:lstStyle/>
          <a:p>
            <a:pPr algn="ctr"/>
            <a:r>
              <a:rPr lang="es-CO" sz="2800" b="1" dirty="0" smtClean="0">
                <a:solidFill>
                  <a:srgbClr val="FF0000"/>
                </a:solidFill>
              </a:rPr>
              <a:t>USO DE LOS GUANTES</a:t>
            </a:r>
            <a:endParaRPr lang="es-CO" sz="2800" b="1" dirty="0">
              <a:solidFill>
                <a:srgbClr val="FF0000"/>
              </a:solidFill>
            </a:endParaRPr>
          </a:p>
        </p:txBody>
      </p:sp>
    </p:spTree>
    <p:extLst>
      <p:ext uri="{BB962C8B-B14F-4D97-AF65-F5344CB8AC3E}">
        <p14:creationId xmlns:p14="http://schemas.microsoft.com/office/powerpoint/2010/main" val="355785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90943" y="3244334"/>
            <a:ext cx="184731" cy="369332"/>
          </a:xfrm>
          <a:prstGeom prst="rect">
            <a:avLst/>
          </a:prstGeom>
        </p:spPr>
        <p:txBody>
          <a:bodyPr wrap="none">
            <a:spAutoFit/>
          </a:bodyPr>
          <a:lstStyle/>
          <a:p>
            <a:endParaRPr lang="es-CO" dirty="0"/>
          </a:p>
        </p:txBody>
      </p:sp>
      <p:sp>
        <p:nvSpPr>
          <p:cNvPr id="5" name="4 Rectángulo redondeado"/>
          <p:cNvSpPr/>
          <p:nvPr/>
        </p:nvSpPr>
        <p:spPr>
          <a:xfrm>
            <a:off x="755576" y="2536621"/>
            <a:ext cx="2232248"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800" b="1" dirty="0" smtClean="0">
                <a:solidFill>
                  <a:srgbClr val="FF0000"/>
                </a:solidFill>
              </a:rPr>
              <a:t>NEOPREN</a:t>
            </a:r>
            <a:r>
              <a:rPr lang="es-CO" sz="2800" b="1" dirty="0">
                <a:solidFill>
                  <a:srgbClr val="FF0000"/>
                </a:solidFill>
              </a:rPr>
              <a:t>O</a:t>
            </a:r>
          </a:p>
        </p:txBody>
      </p:sp>
      <p:sp>
        <p:nvSpPr>
          <p:cNvPr id="7" name="6 Redondear rectángulo de esquina diagonal"/>
          <p:cNvSpPr/>
          <p:nvPr/>
        </p:nvSpPr>
        <p:spPr>
          <a:xfrm>
            <a:off x="4499992" y="1708529"/>
            <a:ext cx="3965433" cy="2376264"/>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800" dirty="0">
                <a:solidFill>
                  <a:schemeClr val="tx2"/>
                </a:solidFill>
              </a:rPr>
              <a:t>N</a:t>
            </a:r>
            <a:r>
              <a:rPr lang="es-CO" sz="2800" dirty="0" smtClean="0">
                <a:solidFill>
                  <a:schemeClr val="tx2"/>
                </a:solidFill>
              </a:rPr>
              <a:t>o </a:t>
            </a:r>
            <a:r>
              <a:rPr lang="es-CO" sz="2800" dirty="0">
                <a:solidFill>
                  <a:schemeClr val="tx2"/>
                </a:solidFill>
              </a:rPr>
              <a:t>producen alergias, buen agarre, muy buen ajuste,</a:t>
            </a:r>
          </a:p>
        </p:txBody>
      </p:sp>
      <p:sp>
        <p:nvSpPr>
          <p:cNvPr id="8" name="7 Flecha derecha"/>
          <p:cNvSpPr/>
          <p:nvPr/>
        </p:nvSpPr>
        <p:spPr>
          <a:xfrm>
            <a:off x="3345963" y="2716641"/>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p:cNvSpPr/>
          <p:nvPr/>
        </p:nvSpPr>
        <p:spPr>
          <a:xfrm>
            <a:off x="139196" y="6235533"/>
            <a:ext cx="800497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://www.reutter.cl/index.php/10-noticias/66-tipos-de-guantes-y-uso-recomendado</a:t>
            </a:r>
          </a:p>
        </p:txBody>
      </p:sp>
      <p:sp>
        <p:nvSpPr>
          <p:cNvPr id="10" name="9 Rectángulo"/>
          <p:cNvSpPr/>
          <p:nvPr/>
        </p:nvSpPr>
        <p:spPr>
          <a:xfrm>
            <a:off x="1225321" y="476672"/>
            <a:ext cx="5976664" cy="523220"/>
          </a:xfrm>
          <a:prstGeom prst="rect">
            <a:avLst/>
          </a:prstGeom>
        </p:spPr>
        <p:txBody>
          <a:bodyPr wrap="square">
            <a:spAutoFit/>
          </a:bodyPr>
          <a:lstStyle/>
          <a:p>
            <a:pPr algn="ctr"/>
            <a:r>
              <a:rPr lang="es-CO" sz="2800" b="1" dirty="0" smtClean="0">
                <a:solidFill>
                  <a:srgbClr val="FF0000"/>
                </a:solidFill>
              </a:rPr>
              <a:t>USO DE LOS GUANTES</a:t>
            </a:r>
            <a:endParaRPr lang="es-CO" sz="2800" b="1" dirty="0">
              <a:solidFill>
                <a:srgbClr val="FF0000"/>
              </a:solidFill>
            </a:endParaRPr>
          </a:p>
        </p:txBody>
      </p:sp>
    </p:spTree>
    <p:extLst>
      <p:ext uri="{BB962C8B-B14F-4D97-AF65-F5344CB8AC3E}">
        <p14:creationId xmlns:p14="http://schemas.microsoft.com/office/powerpoint/2010/main" val="82966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156102"/>
            <a:ext cx="8064896" cy="830997"/>
          </a:xfrm>
          <a:prstGeom prst="rect">
            <a:avLst/>
          </a:prstGeom>
        </p:spPr>
        <p:txBody>
          <a:bodyPr wrap="square">
            <a:spAutoFit/>
          </a:bodyPr>
          <a:lstStyle/>
          <a:p>
            <a:r>
              <a:rPr lang="es-CO" sz="2400" dirty="0">
                <a:solidFill>
                  <a:srgbClr val="FF0000"/>
                </a:solidFill>
              </a:rPr>
              <a:t>Para su uso adecuado, se deben tener en cuenta las siguientes normas: </a:t>
            </a:r>
          </a:p>
        </p:txBody>
      </p:sp>
      <p:sp>
        <p:nvSpPr>
          <p:cNvPr id="5" name="4 Rectángulo"/>
          <p:cNvSpPr/>
          <p:nvPr/>
        </p:nvSpPr>
        <p:spPr>
          <a:xfrm>
            <a:off x="1225321" y="476672"/>
            <a:ext cx="5976664" cy="523220"/>
          </a:xfrm>
          <a:prstGeom prst="rect">
            <a:avLst/>
          </a:prstGeom>
        </p:spPr>
        <p:txBody>
          <a:bodyPr wrap="square">
            <a:spAutoFit/>
          </a:bodyPr>
          <a:lstStyle/>
          <a:p>
            <a:pPr algn="ctr"/>
            <a:r>
              <a:rPr lang="es-CO" sz="2800" b="1" dirty="0" smtClean="0">
                <a:solidFill>
                  <a:srgbClr val="FF0000"/>
                </a:solidFill>
              </a:rPr>
              <a:t>USO DE LOS GUANTES</a:t>
            </a:r>
            <a:endParaRPr lang="es-CO" sz="2800" b="1" dirty="0">
              <a:solidFill>
                <a:srgbClr val="FF0000"/>
              </a:solidFill>
            </a:endParaRPr>
          </a:p>
        </p:txBody>
      </p:sp>
      <p:sp>
        <p:nvSpPr>
          <p:cNvPr id="6" name="5 Rectángulo"/>
          <p:cNvSpPr/>
          <p:nvPr/>
        </p:nvSpPr>
        <p:spPr>
          <a:xfrm>
            <a:off x="611560" y="2217325"/>
            <a:ext cx="7992888" cy="3785652"/>
          </a:xfrm>
          <a:prstGeom prst="rect">
            <a:avLst/>
          </a:prstGeom>
        </p:spPr>
        <p:txBody>
          <a:bodyPr wrap="square">
            <a:spAutoFit/>
          </a:bodyPr>
          <a:lstStyle/>
          <a:p>
            <a:pPr marL="342900" indent="-342900" algn="just">
              <a:buFont typeface="Arial" pitchFamily="34" charset="0"/>
              <a:buChar char="•"/>
            </a:pPr>
            <a:r>
              <a:rPr lang="es-CO" sz="2400" dirty="0">
                <a:solidFill>
                  <a:schemeClr val="tx2"/>
                </a:solidFill>
              </a:rPr>
              <a:t>Utilizarlos en todo procedimiento o actividad donde se maneje o se esté en contacto con sangre o líquidos corporales en TODOS los </a:t>
            </a:r>
            <a:r>
              <a:rPr lang="es-CO" sz="2400" dirty="0" smtClean="0">
                <a:solidFill>
                  <a:schemeClr val="tx2"/>
                </a:solidFill>
              </a:rPr>
              <a:t>pacientes.</a:t>
            </a:r>
          </a:p>
          <a:p>
            <a:pPr algn="just"/>
            <a:endParaRPr lang="es-CO" sz="2400" dirty="0">
              <a:solidFill>
                <a:schemeClr val="tx2"/>
              </a:solidFill>
            </a:endParaRPr>
          </a:p>
          <a:p>
            <a:pPr marL="342900" indent="-342900" algn="just">
              <a:buFont typeface="Arial" pitchFamily="34" charset="0"/>
              <a:buChar char="•"/>
            </a:pPr>
            <a:r>
              <a:rPr lang="es-CO" sz="2400" dirty="0">
                <a:solidFill>
                  <a:schemeClr val="tx2"/>
                </a:solidFill>
              </a:rPr>
              <a:t>Utilizar guantes en todo procedimiento o actividad donde se manipulen objetos o toquen superficies manchadas con sangre o líquidos </a:t>
            </a:r>
            <a:r>
              <a:rPr lang="es-CO" sz="2400" dirty="0" smtClean="0">
                <a:solidFill>
                  <a:schemeClr val="tx2"/>
                </a:solidFill>
              </a:rPr>
              <a:t> corporales</a:t>
            </a:r>
            <a:r>
              <a:rPr lang="es-CO" sz="2400" dirty="0">
                <a:solidFill>
                  <a:schemeClr val="tx2"/>
                </a:solidFill>
              </a:rPr>
              <a:t>. </a:t>
            </a:r>
          </a:p>
          <a:p>
            <a:pPr algn="just"/>
            <a:endParaRPr lang="es-CO" sz="2400" dirty="0" smtClean="0">
              <a:solidFill>
                <a:schemeClr val="tx2"/>
              </a:solidFill>
            </a:endParaRPr>
          </a:p>
          <a:p>
            <a:pPr marL="342900" indent="-342900" algn="just">
              <a:buFont typeface="Arial" pitchFamily="34" charset="0"/>
              <a:buChar char="•"/>
            </a:pPr>
            <a:r>
              <a:rPr lang="es-CO" sz="2400" dirty="0">
                <a:solidFill>
                  <a:schemeClr val="tx2"/>
                </a:solidFill>
              </a:rPr>
              <a:t>Utilizar guantes de la talla adecuada; en caso de usar talla incorrecta se favorece la ruptura del guante.</a:t>
            </a:r>
          </a:p>
        </p:txBody>
      </p:sp>
      <p:sp>
        <p:nvSpPr>
          <p:cNvPr id="7" name="6 Rectángulo"/>
          <p:cNvSpPr/>
          <p:nvPr/>
        </p:nvSpPr>
        <p:spPr>
          <a:xfrm>
            <a:off x="323528" y="6301404"/>
            <a:ext cx="8568952"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172163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25321" y="476672"/>
            <a:ext cx="5976664" cy="523220"/>
          </a:xfrm>
          <a:prstGeom prst="rect">
            <a:avLst/>
          </a:prstGeom>
        </p:spPr>
        <p:txBody>
          <a:bodyPr wrap="square">
            <a:spAutoFit/>
          </a:bodyPr>
          <a:lstStyle/>
          <a:p>
            <a:pPr algn="ctr"/>
            <a:r>
              <a:rPr lang="es-CO" sz="2800" b="1" dirty="0" smtClean="0">
                <a:solidFill>
                  <a:srgbClr val="FF0000"/>
                </a:solidFill>
              </a:rPr>
              <a:t>USO DE LOS GUANTES</a:t>
            </a:r>
            <a:endParaRPr lang="es-CO" sz="2800" b="1" dirty="0">
              <a:solidFill>
                <a:srgbClr val="FF0000"/>
              </a:solidFill>
            </a:endParaRPr>
          </a:p>
        </p:txBody>
      </p:sp>
      <p:sp>
        <p:nvSpPr>
          <p:cNvPr id="5" name="4 Rectángulo"/>
          <p:cNvSpPr/>
          <p:nvPr/>
        </p:nvSpPr>
        <p:spPr>
          <a:xfrm>
            <a:off x="467544" y="1213008"/>
            <a:ext cx="8136904" cy="4401205"/>
          </a:xfrm>
          <a:prstGeom prst="rect">
            <a:avLst/>
          </a:prstGeom>
        </p:spPr>
        <p:txBody>
          <a:bodyPr wrap="square">
            <a:spAutoFit/>
          </a:bodyPr>
          <a:lstStyle/>
          <a:p>
            <a:pPr marL="457200" indent="-457200" algn="just">
              <a:buFont typeface="Arial" pitchFamily="34" charset="0"/>
              <a:buChar char="•"/>
            </a:pPr>
            <a:r>
              <a:rPr lang="es-CO" sz="2800" dirty="0">
                <a:solidFill>
                  <a:schemeClr val="tx2"/>
                </a:solidFill>
              </a:rPr>
              <a:t>Al presentarse ruptura de los guantes estos deben ser descartados inmediatamente. </a:t>
            </a:r>
            <a:endParaRPr lang="es-CO" sz="2800" dirty="0" smtClean="0">
              <a:solidFill>
                <a:schemeClr val="tx2"/>
              </a:solidFill>
            </a:endParaRPr>
          </a:p>
          <a:p>
            <a:pPr algn="just"/>
            <a:endParaRPr lang="es-CO" sz="2800" dirty="0" smtClean="0">
              <a:solidFill>
                <a:schemeClr val="tx2"/>
              </a:solidFill>
            </a:endParaRPr>
          </a:p>
          <a:p>
            <a:pPr marL="457200" indent="-457200" algn="just">
              <a:buFont typeface="Arial" pitchFamily="34" charset="0"/>
              <a:buChar char="•"/>
            </a:pPr>
            <a:r>
              <a:rPr lang="es-CO" sz="2800" dirty="0" smtClean="0">
                <a:solidFill>
                  <a:schemeClr val="tx2"/>
                </a:solidFill>
              </a:rPr>
              <a:t>Aunque </a:t>
            </a:r>
            <a:r>
              <a:rPr lang="es-CO" sz="2800" dirty="0">
                <a:solidFill>
                  <a:schemeClr val="tx2"/>
                </a:solidFill>
              </a:rPr>
              <a:t>no evitan </a:t>
            </a:r>
            <a:r>
              <a:rPr lang="es-CO" sz="2800" dirty="0" smtClean="0">
                <a:solidFill>
                  <a:schemeClr val="tx2"/>
                </a:solidFill>
              </a:rPr>
              <a:t>el riesgo </a:t>
            </a:r>
            <a:r>
              <a:rPr lang="es-CO" sz="2800" dirty="0">
                <a:solidFill>
                  <a:schemeClr val="tx2"/>
                </a:solidFill>
              </a:rPr>
              <a:t>por pinchazo o laceración, el uso de guantes </a:t>
            </a:r>
            <a:r>
              <a:rPr lang="es-CO" sz="2800" dirty="0" smtClean="0">
                <a:solidFill>
                  <a:schemeClr val="tx2"/>
                </a:solidFill>
              </a:rPr>
              <a:t>  disminuye </a:t>
            </a:r>
            <a:r>
              <a:rPr lang="es-CO" sz="2800" dirty="0">
                <a:solidFill>
                  <a:schemeClr val="tx2"/>
                </a:solidFill>
              </a:rPr>
              <a:t>el riesgo de infección </a:t>
            </a:r>
            <a:r>
              <a:rPr lang="es-CO" sz="2800" dirty="0" smtClean="0">
                <a:solidFill>
                  <a:schemeClr val="tx2"/>
                </a:solidFill>
              </a:rPr>
              <a:t>ocupacional.</a:t>
            </a:r>
          </a:p>
          <a:p>
            <a:pPr algn="just"/>
            <a:endParaRPr lang="es-CO" sz="2800" dirty="0" smtClean="0">
              <a:solidFill>
                <a:schemeClr val="tx2"/>
              </a:solidFill>
            </a:endParaRPr>
          </a:p>
          <a:p>
            <a:pPr marL="457200" indent="-457200" algn="just">
              <a:buFont typeface="Arial" pitchFamily="34" charset="0"/>
              <a:buChar char="•"/>
            </a:pPr>
            <a:r>
              <a:rPr lang="es-CO" sz="2800" dirty="0">
                <a:solidFill>
                  <a:schemeClr val="tx2"/>
                </a:solidFill>
              </a:rPr>
              <a:t>Los guantes ya usados se descartan en el recipiente de color rojo para residuos peligrosos. </a:t>
            </a:r>
          </a:p>
          <a:p>
            <a:pPr algn="just"/>
            <a:endParaRPr lang="es-CO" sz="2800" dirty="0">
              <a:solidFill>
                <a:schemeClr val="tx2"/>
              </a:solidFill>
            </a:endParaRPr>
          </a:p>
        </p:txBody>
      </p:sp>
      <p:sp>
        <p:nvSpPr>
          <p:cNvPr id="6" name="5 Rectángulo"/>
          <p:cNvSpPr/>
          <p:nvPr/>
        </p:nvSpPr>
        <p:spPr>
          <a:xfrm>
            <a:off x="323528" y="6301404"/>
            <a:ext cx="8568952"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118726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25321" y="476672"/>
            <a:ext cx="5976664" cy="523220"/>
          </a:xfrm>
          <a:prstGeom prst="rect">
            <a:avLst/>
          </a:prstGeom>
        </p:spPr>
        <p:txBody>
          <a:bodyPr wrap="square">
            <a:spAutoFit/>
          </a:bodyPr>
          <a:lstStyle/>
          <a:p>
            <a:pPr algn="ctr"/>
            <a:r>
              <a:rPr lang="es-CO" sz="2800" b="1" dirty="0" smtClean="0">
                <a:solidFill>
                  <a:srgbClr val="FF0000"/>
                </a:solidFill>
              </a:rPr>
              <a:t>USO DE LOS GUANTES</a:t>
            </a:r>
            <a:endParaRPr lang="es-CO" sz="2800" b="1" dirty="0">
              <a:solidFill>
                <a:srgbClr val="FF0000"/>
              </a:solidFill>
            </a:endParaRPr>
          </a:p>
        </p:txBody>
      </p:sp>
      <p:sp>
        <p:nvSpPr>
          <p:cNvPr id="6" name="5 Redondear rectángulo de esquina diagonal"/>
          <p:cNvSpPr/>
          <p:nvPr/>
        </p:nvSpPr>
        <p:spPr>
          <a:xfrm>
            <a:off x="437634" y="1556792"/>
            <a:ext cx="4968552" cy="259228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000" dirty="0">
                <a:solidFill>
                  <a:schemeClr val="tx2"/>
                </a:solidFill>
              </a:rPr>
              <a:t>Los guantes utilizados en tareas de aseo y mantenimiento de áreas físicas, superficies y elementos de uso médicos deberán ser de material de caucho tipo industrial y de un calibre grueso que impida o minimice los accidentes con materiales </a:t>
            </a:r>
            <a:r>
              <a:rPr lang="es-CO" sz="2000" dirty="0" err="1">
                <a:solidFill>
                  <a:schemeClr val="tx2"/>
                </a:solidFill>
              </a:rPr>
              <a:t>cortopunzantes</a:t>
            </a:r>
            <a:r>
              <a:rPr lang="es-CO" sz="2000" dirty="0">
                <a:solidFill>
                  <a:schemeClr val="tx2"/>
                </a:solidFill>
              </a:rPr>
              <a:t>. </a:t>
            </a:r>
          </a:p>
        </p:txBody>
      </p:sp>
      <p:sp>
        <p:nvSpPr>
          <p:cNvPr id="7" name="6 Redondear rectángulo de esquina diagonal"/>
          <p:cNvSpPr/>
          <p:nvPr/>
        </p:nvSpPr>
        <p:spPr>
          <a:xfrm>
            <a:off x="5292080" y="3861048"/>
            <a:ext cx="3528392" cy="2304256"/>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000" dirty="0">
                <a:solidFill>
                  <a:schemeClr val="tx2"/>
                </a:solidFill>
              </a:rPr>
              <a:t>Los guantes industriales se pueden lavar y desinfectar para su posterior uso.</a:t>
            </a:r>
          </a:p>
          <a:p>
            <a:pPr algn="ctr"/>
            <a:r>
              <a:rPr lang="es-CO" sz="2000" dirty="0">
                <a:solidFill>
                  <a:schemeClr val="tx2"/>
                </a:solidFill>
              </a:rPr>
              <a:t> </a:t>
            </a:r>
          </a:p>
        </p:txBody>
      </p:sp>
      <p:sp>
        <p:nvSpPr>
          <p:cNvPr id="8" name="7 Rectángulo"/>
          <p:cNvSpPr/>
          <p:nvPr/>
        </p:nvSpPr>
        <p:spPr>
          <a:xfrm>
            <a:off x="323528" y="6301404"/>
            <a:ext cx="8568952"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1660015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25321" y="476672"/>
            <a:ext cx="5976664" cy="523220"/>
          </a:xfrm>
          <a:prstGeom prst="rect">
            <a:avLst/>
          </a:prstGeom>
        </p:spPr>
        <p:txBody>
          <a:bodyPr wrap="square">
            <a:spAutoFit/>
          </a:bodyPr>
          <a:lstStyle/>
          <a:p>
            <a:pPr algn="ctr"/>
            <a:r>
              <a:rPr lang="es-CO" sz="2800" b="1" dirty="0" smtClean="0">
                <a:solidFill>
                  <a:srgbClr val="FF0000"/>
                </a:solidFill>
              </a:rPr>
              <a:t>USO DE LOS GUANTES</a:t>
            </a:r>
            <a:endParaRPr lang="es-CO" sz="2800" b="1" dirty="0">
              <a:solidFill>
                <a:srgbClr val="FF0000"/>
              </a:solidFill>
            </a:endParaRPr>
          </a:p>
        </p:txBody>
      </p:sp>
      <p:sp>
        <p:nvSpPr>
          <p:cNvPr id="7" name="6 Redondear rectángulo de esquina diagonal"/>
          <p:cNvSpPr/>
          <p:nvPr/>
        </p:nvSpPr>
        <p:spPr>
          <a:xfrm>
            <a:off x="1492986" y="2564904"/>
            <a:ext cx="5794951" cy="311605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a:solidFill>
                  <a:schemeClr val="tx2"/>
                </a:solidFill>
              </a:rPr>
              <a:t>Una vez hayan sido utilizados deberán ser </a:t>
            </a:r>
            <a:r>
              <a:rPr lang="es-CO" sz="2400" b="1" i="1" dirty="0">
                <a:solidFill>
                  <a:srgbClr val="FF0000"/>
                </a:solidFill>
              </a:rPr>
              <a:t>lavados, desinfectados, secados </a:t>
            </a:r>
            <a:r>
              <a:rPr lang="es-CO" sz="2400" dirty="0">
                <a:solidFill>
                  <a:schemeClr val="tx2"/>
                </a:solidFill>
              </a:rPr>
              <a:t>y colocados en un sitio aséptico en el cuarto donde se encuentran todos los materiales de aseo, para evitar el riesgo de contaminación. </a:t>
            </a:r>
          </a:p>
        </p:txBody>
      </p:sp>
      <p:sp>
        <p:nvSpPr>
          <p:cNvPr id="8" name="7 Flecha abajo"/>
          <p:cNvSpPr/>
          <p:nvPr/>
        </p:nvSpPr>
        <p:spPr>
          <a:xfrm>
            <a:off x="4161059" y="1106789"/>
            <a:ext cx="458803" cy="11700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9" name="8 Rectángulo"/>
          <p:cNvSpPr/>
          <p:nvPr/>
        </p:nvSpPr>
        <p:spPr>
          <a:xfrm>
            <a:off x="323528" y="6301404"/>
            <a:ext cx="8568952"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189870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604065"/>
            <a:ext cx="6878230" cy="461665"/>
          </a:xfrm>
          <a:prstGeom prst="rect">
            <a:avLst/>
          </a:prstGeom>
        </p:spPr>
        <p:txBody>
          <a:bodyPr wrap="none">
            <a:spAutoFit/>
          </a:bodyPr>
          <a:lstStyle/>
          <a:p>
            <a:r>
              <a:rPr lang="es-CO" sz="2400" b="1" dirty="0" smtClean="0">
                <a:solidFill>
                  <a:srgbClr val="FF0000"/>
                </a:solidFill>
              </a:rPr>
              <a:t>USO DE TAPABOCAS, FILTRO, CARETA O MASCARILLA</a:t>
            </a:r>
            <a:endParaRPr lang="es-CO" sz="2400" b="1" dirty="0">
              <a:solidFill>
                <a:srgbClr val="FF0000"/>
              </a:solidFill>
            </a:endParaRPr>
          </a:p>
        </p:txBody>
      </p:sp>
      <p:sp>
        <p:nvSpPr>
          <p:cNvPr id="5" name="4 Redondear rectángulo de esquina diagonal"/>
          <p:cNvSpPr/>
          <p:nvPr/>
        </p:nvSpPr>
        <p:spPr>
          <a:xfrm>
            <a:off x="708364" y="1628800"/>
            <a:ext cx="5015764" cy="288032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Se usa para proteger las vías respiratorias superiores y prevenir la exposición de las membranas </a:t>
            </a:r>
          </a:p>
          <a:p>
            <a:pPr algn="ctr"/>
            <a:r>
              <a:rPr lang="es-CO" sz="2000" dirty="0">
                <a:solidFill>
                  <a:schemeClr val="tx2"/>
                </a:solidFill>
              </a:rPr>
              <a:t>mucosas de boca y nariz, a líquidos o gaseosos potencialmente infecciosos o tóxicos, </a:t>
            </a:r>
            <a:r>
              <a:rPr lang="es-CO" sz="2000" dirty="0" smtClean="0">
                <a:solidFill>
                  <a:schemeClr val="tx2"/>
                </a:solidFill>
              </a:rPr>
              <a:t>en procesos </a:t>
            </a:r>
            <a:r>
              <a:rPr lang="es-CO" sz="2000" dirty="0">
                <a:solidFill>
                  <a:schemeClr val="tx2"/>
                </a:solidFill>
              </a:rPr>
              <a:t>de limpieza y </a:t>
            </a:r>
          </a:p>
          <a:p>
            <a:pPr algn="ctr"/>
            <a:r>
              <a:rPr lang="es-CO" sz="2000" dirty="0">
                <a:solidFill>
                  <a:schemeClr val="tx2"/>
                </a:solidFill>
              </a:rPr>
              <a:t>desinfección de áreas y equipos de los diferentes servicios en la atención en salud. </a:t>
            </a:r>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666" y="4030425"/>
            <a:ext cx="2416264" cy="227496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23528" y="4626639"/>
            <a:ext cx="8136904"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://www.colombianadesalud.org.co/CAPACITACIONES/EPP%20Y%20RIESGO%20BIOLOGICO.pdf</a:t>
            </a:r>
          </a:p>
        </p:txBody>
      </p:sp>
      <p:sp>
        <p:nvSpPr>
          <p:cNvPr id="6" name="5 Rectángulo"/>
          <p:cNvSpPr/>
          <p:nvPr/>
        </p:nvSpPr>
        <p:spPr>
          <a:xfrm>
            <a:off x="2789763" y="6432345"/>
            <a:ext cx="7127805" cy="253916"/>
          </a:xfrm>
          <a:prstGeom prst="rect">
            <a:avLst/>
          </a:prstGeom>
        </p:spPr>
        <p:txBody>
          <a:bodyPr wrap="square">
            <a:spAutoFit/>
          </a:bodyPr>
          <a:lstStyle/>
          <a:p>
            <a:r>
              <a:rPr lang="es-CO" sz="1050" b="1" i="1" dirty="0" smtClean="0">
                <a:solidFill>
                  <a:schemeClr val="tx2"/>
                </a:solidFill>
              </a:rPr>
              <a:t>FUENTE: https</a:t>
            </a:r>
            <a:r>
              <a:rPr lang="es-CO" sz="1050" b="1" i="1" dirty="0">
                <a:solidFill>
                  <a:schemeClr val="tx2"/>
                </a:solidFill>
              </a:rPr>
              <a:t>://images-na.ssl-images-amazon.com/images/I/31d9XVneEQL._SX342_.jpg</a:t>
            </a:r>
          </a:p>
        </p:txBody>
      </p:sp>
    </p:spTree>
    <p:extLst>
      <p:ext uri="{BB962C8B-B14F-4D97-AF65-F5344CB8AC3E}">
        <p14:creationId xmlns:p14="http://schemas.microsoft.com/office/powerpoint/2010/main" val="180326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930036" y="1188862"/>
            <a:ext cx="72072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2806700" algn="ctr"/>
                <a:tab pos="5611813" algn="r"/>
              </a:tabLst>
            </a:pPr>
            <a:r>
              <a:rPr lang="es-ES" sz="4800" b="1" i="1" dirty="0" smtClean="0">
                <a:solidFill>
                  <a:srgbClr val="FF0000"/>
                </a:solidFill>
                <a:cs typeface="Times New Roman" pitchFamily="18" charset="0"/>
              </a:rPr>
              <a:t>TEMA 4: Bioseguridad y uso de los E.P.P (Elementos de protección personal) </a:t>
            </a:r>
            <a:endParaRPr lang="es-ES" sz="4800" b="1" i="1" dirty="0">
              <a:solidFill>
                <a:srgbClr val="FF0000"/>
              </a:solidFill>
            </a:endParaRPr>
          </a:p>
          <a:p>
            <a:pPr eaLnBrk="0" hangingPunct="0">
              <a:tabLst>
                <a:tab pos="2806700" algn="ctr"/>
                <a:tab pos="5611813" algn="r"/>
              </a:tabLst>
            </a:pPr>
            <a:endParaRPr lang="es-ES" sz="4800" b="1" i="1" dirty="0">
              <a:solidFill>
                <a:srgbClr val="FF0000"/>
              </a:solidFill>
            </a:endParaRPr>
          </a:p>
        </p:txBody>
      </p:sp>
    </p:spTree>
    <p:extLst>
      <p:ext uri="{BB962C8B-B14F-4D97-AF65-F5344CB8AC3E}">
        <p14:creationId xmlns:p14="http://schemas.microsoft.com/office/powerpoint/2010/main" val="1549763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Flecha derecha"/>
          <p:cNvSpPr/>
          <p:nvPr/>
        </p:nvSpPr>
        <p:spPr>
          <a:xfrm rot="5400000">
            <a:off x="4038111" y="3651493"/>
            <a:ext cx="1154005"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derecha"/>
          <p:cNvSpPr/>
          <p:nvPr/>
        </p:nvSpPr>
        <p:spPr>
          <a:xfrm>
            <a:off x="5447189" y="2182481"/>
            <a:ext cx="1154005"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Flecha derecha"/>
          <p:cNvSpPr/>
          <p:nvPr/>
        </p:nvSpPr>
        <p:spPr>
          <a:xfrm>
            <a:off x="2711161" y="2145066"/>
            <a:ext cx="1154005"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683568" y="353840"/>
            <a:ext cx="6878230" cy="461665"/>
          </a:xfrm>
          <a:prstGeom prst="rect">
            <a:avLst/>
          </a:prstGeom>
        </p:spPr>
        <p:txBody>
          <a:bodyPr wrap="none">
            <a:spAutoFit/>
          </a:bodyPr>
          <a:lstStyle/>
          <a:p>
            <a:r>
              <a:rPr lang="es-CO" sz="2400" b="1" dirty="0" smtClean="0">
                <a:solidFill>
                  <a:srgbClr val="FF0000"/>
                </a:solidFill>
              </a:rPr>
              <a:t>USO DE TAPABOCAS, FILTRO, CARETA O MASCARILLA</a:t>
            </a:r>
            <a:endParaRPr lang="es-CO" sz="2400" b="1" dirty="0">
              <a:solidFill>
                <a:srgbClr val="FF0000"/>
              </a:solidFill>
            </a:endParaRPr>
          </a:p>
        </p:txBody>
      </p:sp>
      <p:sp>
        <p:nvSpPr>
          <p:cNvPr id="5" name="4 Elipse"/>
          <p:cNvSpPr/>
          <p:nvPr/>
        </p:nvSpPr>
        <p:spPr>
          <a:xfrm>
            <a:off x="3534994" y="1415029"/>
            <a:ext cx="2160240" cy="21602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800" b="1" dirty="0" smtClean="0">
                <a:solidFill>
                  <a:srgbClr val="FF0000"/>
                </a:solidFill>
              </a:rPr>
              <a:t>TIPOS</a:t>
            </a:r>
            <a:endParaRPr lang="es-CO" sz="2800" b="1" dirty="0">
              <a:solidFill>
                <a:srgbClr val="FF0000"/>
              </a:solidFill>
            </a:endParaRPr>
          </a:p>
        </p:txBody>
      </p:sp>
      <p:sp>
        <p:nvSpPr>
          <p:cNvPr id="7" name="6 Elipse"/>
          <p:cNvSpPr/>
          <p:nvPr/>
        </p:nvSpPr>
        <p:spPr>
          <a:xfrm>
            <a:off x="664422" y="1280970"/>
            <a:ext cx="2304256" cy="223294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pic>
        <p:nvPicPr>
          <p:cNvPr id="3076"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624" y="1746326"/>
            <a:ext cx="1348143" cy="1348143"/>
          </a:xfrm>
          <a:prstGeom prst="rect">
            <a:avLst/>
          </a:prstGeom>
          <a:noFill/>
          <a:extLst>
            <a:ext uri="{909E8E84-426E-40DD-AFC4-6F175D3DCCD1}">
              <a14:hiddenFill xmlns:a14="http://schemas.microsoft.com/office/drawing/2010/main">
                <a:solidFill>
                  <a:srgbClr val="FFFFFF"/>
                </a:solidFill>
              </a14:hiddenFill>
            </a:ext>
          </a:extLst>
        </p:spPr>
      </p:pic>
      <p:sp>
        <p:nvSpPr>
          <p:cNvPr id="8" name="7 Elipse"/>
          <p:cNvSpPr/>
          <p:nvPr/>
        </p:nvSpPr>
        <p:spPr>
          <a:xfrm>
            <a:off x="6167362" y="1373911"/>
            <a:ext cx="2160240" cy="22424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pic>
        <p:nvPicPr>
          <p:cNvPr id="3078"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246" y="1769487"/>
            <a:ext cx="1578471" cy="1451325"/>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rot="10800000" flipV="1">
            <a:off x="6167362" y="3721661"/>
            <a:ext cx="2891506" cy="577081"/>
          </a:xfrm>
          <a:prstGeom prst="rect">
            <a:avLst/>
          </a:prstGeom>
        </p:spPr>
        <p:txBody>
          <a:bodyPr wrap="square">
            <a:spAutoFit/>
          </a:bodyPr>
          <a:lstStyle/>
          <a:p>
            <a:r>
              <a:rPr lang="es-CO" sz="1050" b="1" i="1" dirty="0" smtClean="0">
                <a:solidFill>
                  <a:schemeClr val="tx2"/>
                </a:solidFill>
              </a:rPr>
              <a:t>IMAGEN: https</a:t>
            </a:r>
            <a:r>
              <a:rPr lang="es-CO" sz="1050" b="1" i="1" dirty="0">
                <a:solidFill>
                  <a:schemeClr val="tx2"/>
                </a:solidFill>
              </a:rPr>
              <a:t>://static.grainger.com/rp/s/is/image/Grainger/14F203_AS01?$mdmain$</a:t>
            </a:r>
          </a:p>
        </p:txBody>
      </p:sp>
      <p:sp>
        <p:nvSpPr>
          <p:cNvPr id="10" name="9 Rectángulo"/>
          <p:cNvSpPr/>
          <p:nvPr/>
        </p:nvSpPr>
        <p:spPr>
          <a:xfrm>
            <a:off x="112858" y="3513912"/>
            <a:ext cx="3455672" cy="415498"/>
          </a:xfrm>
          <a:prstGeom prst="rect">
            <a:avLst/>
          </a:prstGeom>
        </p:spPr>
        <p:txBody>
          <a:bodyPr wrap="square">
            <a:spAutoFit/>
          </a:bodyPr>
          <a:lstStyle/>
          <a:p>
            <a:r>
              <a:rPr lang="es-CO" sz="1050" b="1" i="1" dirty="0" smtClean="0">
                <a:solidFill>
                  <a:schemeClr val="tx2"/>
                </a:solidFill>
              </a:rPr>
              <a:t>IMAGEN: https</a:t>
            </a:r>
            <a:r>
              <a:rPr lang="es-CO" sz="1050" b="1" i="1" dirty="0">
                <a:solidFill>
                  <a:schemeClr val="tx2"/>
                </a:solidFill>
              </a:rPr>
              <a:t>://5.imimg.com/data5/XT/IA/MY-25599291/4-ply-anti-for-visor-mask-250x250.jpg</a:t>
            </a:r>
          </a:p>
        </p:txBody>
      </p:sp>
      <p:sp>
        <p:nvSpPr>
          <p:cNvPr id="11" name="10 Rectángulo"/>
          <p:cNvSpPr/>
          <p:nvPr/>
        </p:nvSpPr>
        <p:spPr>
          <a:xfrm>
            <a:off x="6322075" y="1002062"/>
            <a:ext cx="2457701" cy="369332"/>
          </a:xfrm>
          <a:prstGeom prst="rect">
            <a:avLst/>
          </a:prstGeom>
        </p:spPr>
        <p:txBody>
          <a:bodyPr wrap="square">
            <a:spAutoFit/>
          </a:bodyPr>
          <a:lstStyle/>
          <a:p>
            <a:r>
              <a:rPr lang="es-CO" b="1" dirty="0" smtClean="0">
                <a:solidFill>
                  <a:srgbClr val="FF0000"/>
                </a:solidFill>
              </a:rPr>
              <a:t>MASCARILLA N95</a:t>
            </a:r>
            <a:endParaRPr lang="es-CO" b="1" dirty="0">
              <a:solidFill>
                <a:srgbClr val="FF0000"/>
              </a:solidFill>
            </a:endParaRPr>
          </a:p>
        </p:txBody>
      </p:sp>
      <p:sp>
        <p:nvSpPr>
          <p:cNvPr id="12" name="11 Rectángulo"/>
          <p:cNvSpPr/>
          <p:nvPr/>
        </p:nvSpPr>
        <p:spPr>
          <a:xfrm>
            <a:off x="323528" y="911638"/>
            <a:ext cx="3024336" cy="369332"/>
          </a:xfrm>
          <a:prstGeom prst="rect">
            <a:avLst/>
          </a:prstGeom>
        </p:spPr>
        <p:txBody>
          <a:bodyPr wrap="square">
            <a:spAutoFit/>
          </a:bodyPr>
          <a:lstStyle/>
          <a:p>
            <a:r>
              <a:rPr lang="es-CO" b="1" dirty="0" smtClean="0">
                <a:solidFill>
                  <a:srgbClr val="FF0000"/>
                </a:solidFill>
              </a:rPr>
              <a:t>TAPABOCAS DESECHABLE</a:t>
            </a:r>
            <a:endParaRPr lang="es-CO" dirty="0"/>
          </a:p>
        </p:txBody>
      </p:sp>
      <p:sp>
        <p:nvSpPr>
          <p:cNvPr id="13" name="12 Elipse"/>
          <p:cNvSpPr/>
          <p:nvPr/>
        </p:nvSpPr>
        <p:spPr>
          <a:xfrm>
            <a:off x="3465063" y="4123076"/>
            <a:ext cx="2304256" cy="2298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pic>
        <p:nvPicPr>
          <p:cNvPr id="3080" name="Picture 8" descr="Resultado de imagen para caretas respirator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166" y="4509120"/>
            <a:ext cx="1582023" cy="1567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4556" y="6377855"/>
            <a:ext cx="6825596"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://homecenterco.scene7.com/is/image/SodimacCO/cat1670200?$Redesing223$</a:t>
            </a:r>
          </a:p>
        </p:txBody>
      </p:sp>
      <p:sp>
        <p:nvSpPr>
          <p:cNvPr id="15" name="14 Rectángulo"/>
          <p:cNvSpPr/>
          <p:nvPr/>
        </p:nvSpPr>
        <p:spPr>
          <a:xfrm>
            <a:off x="5625125" y="5927863"/>
            <a:ext cx="2418098" cy="369332"/>
          </a:xfrm>
          <a:prstGeom prst="rect">
            <a:avLst/>
          </a:prstGeom>
        </p:spPr>
        <p:txBody>
          <a:bodyPr wrap="none">
            <a:spAutoFit/>
          </a:bodyPr>
          <a:lstStyle/>
          <a:p>
            <a:r>
              <a:rPr lang="es-CO" b="1" dirty="0" smtClean="0">
                <a:solidFill>
                  <a:srgbClr val="FF0000"/>
                </a:solidFill>
              </a:rPr>
              <a:t>CARETA O RESPIRADOR</a:t>
            </a:r>
            <a:endParaRPr lang="es-CO" dirty="0"/>
          </a:p>
        </p:txBody>
      </p:sp>
    </p:spTree>
    <p:extLst>
      <p:ext uri="{BB962C8B-B14F-4D97-AF65-F5344CB8AC3E}">
        <p14:creationId xmlns:p14="http://schemas.microsoft.com/office/powerpoint/2010/main" val="395224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1350" y="1268760"/>
            <a:ext cx="8676456" cy="954107"/>
          </a:xfrm>
          <a:prstGeom prst="rect">
            <a:avLst/>
          </a:prstGeom>
        </p:spPr>
        <p:txBody>
          <a:bodyPr wrap="square">
            <a:spAutoFit/>
          </a:bodyPr>
          <a:lstStyle/>
          <a:p>
            <a:pPr algn="just"/>
            <a:r>
              <a:rPr lang="es-CO" sz="2800" dirty="0">
                <a:solidFill>
                  <a:srgbClr val="FF0000"/>
                </a:solidFill>
              </a:rPr>
              <a:t>Para su uso se tendrán en cuenta las siguientes recomendaciones: </a:t>
            </a:r>
          </a:p>
        </p:txBody>
      </p:sp>
      <p:sp>
        <p:nvSpPr>
          <p:cNvPr id="5" name="4 Rectángulo"/>
          <p:cNvSpPr/>
          <p:nvPr/>
        </p:nvSpPr>
        <p:spPr>
          <a:xfrm>
            <a:off x="683568" y="619857"/>
            <a:ext cx="6878230" cy="461665"/>
          </a:xfrm>
          <a:prstGeom prst="rect">
            <a:avLst/>
          </a:prstGeom>
        </p:spPr>
        <p:txBody>
          <a:bodyPr wrap="none">
            <a:spAutoFit/>
          </a:bodyPr>
          <a:lstStyle/>
          <a:p>
            <a:r>
              <a:rPr lang="es-CO" sz="2400" b="1" dirty="0" smtClean="0">
                <a:solidFill>
                  <a:srgbClr val="FF0000"/>
                </a:solidFill>
              </a:rPr>
              <a:t>USO DE TAPABOCAS, FILTRO, CARETA O MASCARILLA</a:t>
            </a:r>
            <a:endParaRPr lang="es-CO" sz="2400" b="1" dirty="0">
              <a:solidFill>
                <a:srgbClr val="FF0000"/>
              </a:solidFill>
            </a:endParaRPr>
          </a:p>
        </p:txBody>
      </p:sp>
      <p:sp>
        <p:nvSpPr>
          <p:cNvPr id="6" name="5 Rectángulo"/>
          <p:cNvSpPr/>
          <p:nvPr/>
        </p:nvSpPr>
        <p:spPr>
          <a:xfrm>
            <a:off x="432519" y="2492896"/>
            <a:ext cx="8232995" cy="3539430"/>
          </a:xfrm>
          <a:prstGeom prst="rect">
            <a:avLst/>
          </a:prstGeom>
        </p:spPr>
        <p:txBody>
          <a:bodyPr wrap="square">
            <a:spAutoFit/>
          </a:bodyPr>
          <a:lstStyle/>
          <a:p>
            <a:pPr marL="457200" indent="-457200">
              <a:buFont typeface="Arial" pitchFamily="34" charset="0"/>
              <a:buChar char="•"/>
            </a:pPr>
            <a:r>
              <a:rPr lang="es-CO" sz="2800" dirty="0">
                <a:solidFill>
                  <a:schemeClr val="tx2"/>
                </a:solidFill>
              </a:rPr>
              <a:t>Utilizar tapabocas, caretas o mascarillas de un material que garantice un alto potencial de filtración </a:t>
            </a:r>
            <a:r>
              <a:rPr lang="es-CO" sz="2800" dirty="0" smtClean="0">
                <a:solidFill>
                  <a:schemeClr val="tx2"/>
                </a:solidFill>
              </a:rPr>
              <a:t>(</a:t>
            </a:r>
            <a:r>
              <a:rPr lang="es-CO" sz="2800" dirty="0">
                <a:solidFill>
                  <a:schemeClr val="tx2"/>
                </a:solidFill>
              </a:rPr>
              <a:t>múltiples capas), que sea </a:t>
            </a:r>
            <a:r>
              <a:rPr lang="es-CO" sz="2800" dirty="0" smtClean="0">
                <a:solidFill>
                  <a:schemeClr val="tx2"/>
                </a:solidFill>
              </a:rPr>
              <a:t>desechable.</a:t>
            </a:r>
          </a:p>
          <a:p>
            <a:endParaRPr lang="es-CO" sz="2800" dirty="0">
              <a:solidFill>
                <a:schemeClr val="tx2"/>
              </a:solidFill>
            </a:endParaRPr>
          </a:p>
          <a:p>
            <a:pPr marL="457200" indent="-457200">
              <a:buFont typeface="Arial" pitchFamily="34" charset="0"/>
              <a:buChar char="•"/>
            </a:pPr>
            <a:r>
              <a:rPr lang="es-CO" sz="2800" dirty="0">
                <a:solidFill>
                  <a:schemeClr val="tx2"/>
                </a:solidFill>
              </a:rPr>
              <a:t>Que se pueda acomodar y tenga buena adaptación. </a:t>
            </a:r>
            <a:endParaRPr lang="es-CO" sz="2800" dirty="0" smtClean="0">
              <a:solidFill>
                <a:schemeClr val="tx2"/>
              </a:solidFill>
            </a:endParaRPr>
          </a:p>
          <a:p>
            <a:endParaRPr lang="es-CO" sz="2800" dirty="0">
              <a:solidFill>
                <a:schemeClr val="tx2"/>
              </a:solidFill>
            </a:endParaRPr>
          </a:p>
          <a:p>
            <a:pPr marL="457200" indent="-457200">
              <a:buFont typeface="Arial" pitchFamily="34" charset="0"/>
              <a:buChar char="•"/>
            </a:pPr>
            <a:r>
              <a:rPr lang="es-CO" sz="2800" dirty="0">
                <a:solidFill>
                  <a:schemeClr val="tx2"/>
                </a:solidFill>
              </a:rPr>
              <a:t>Que permita el cubrimiento de la nariz y la boca. </a:t>
            </a:r>
          </a:p>
          <a:p>
            <a:endParaRPr lang="es-CO" sz="2800" dirty="0">
              <a:solidFill>
                <a:schemeClr val="tx2"/>
              </a:solidFill>
            </a:endParaRPr>
          </a:p>
        </p:txBody>
      </p:sp>
      <p:sp>
        <p:nvSpPr>
          <p:cNvPr id="7" name="6 Rectángulo"/>
          <p:cNvSpPr/>
          <p:nvPr/>
        </p:nvSpPr>
        <p:spPr>
          <a:xfrm>
            <a:off x="323528" y="6237312"/>
            <a:ext cx="813690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295397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412776"/>
            <a:ext cx="8005967" cy="4401205"/>
          </a:xfrm>
          <a:prstGeom prst="rect">
            <a:avLst/>
          </a:prstGeom>
        </p:spPr>
        <p:txBody>
          <a:bodyPr wrap="square">
            <a:spAutoFit/>
          </a:bodyPr>
          <a:lstStyle/>
          <a:p>
            <a:pPr marL="457200" indent="-457200" algn="just">
              <a:buFont typeface="Arial" pitchFamily="34" charset="0"/>
              <a:buChar char="•"/>
            </a:pPr>
            <a:r>
              <a:rPr lang="es-CO" sz="2800" dirty="0">
                <a:solidFill>
                  <a:schemeClr val="tx2"/>
                </a:solidFill>
              </a:rPr>
              <a:t>Que permita el cubrimiento de la nariz y la boca</a:t>
            </a:r>
            <a:r>
              <a:rPr lang="es-CO" sz="2800" dirty="0" smtClean="0">
                <a:solidFill>
                  <a:schemeClr val="tx2"/>
                </a:solidFill>
              </a:rPr>
              <a:t>.</a:t>
            </a:r>
          </a:p>
          <a:p>
            <a:pPr algn="just"/>
            <a:endParaRPr lang="es-CO" sz="2800" dirty="0">
              <a:solidFill>
                <a:schemeClr val="tx2"/>
              </a:solidFill>
            </a:endParaRPr>
          </a:p>
          <a:p>
            <a:pPr marL="457200" indent="-457200" algn="just">
              <a:buFont typeface="Arial" pitchFamily="34" charset="0"/>
              <a:buChar char="•"/>
            </a:pPr>
            <a:r>
              <a:rPr lang="es-CO" sz="2800" dirty="0" smtClean="0">
                <a:solidFill>
                  <a:schemeClr val="tx2"/>
                </a:solidFill>
              </a:rPr>
              <a:t>Utilizar </a:t>
            </a:r>
            <a:r>
              <a:rPr lang="es-CO" sz="2800" dirty="0">
                <a:solidFill>
                  <a:schemeClr val="tx2"/>
                </a:solidFill>
              </a:rPr>
              <a:t>el tapaboca durante todos los procedimientos que puedan generar aerosoles (gotas) de sangre </a:t>
            </a:r>
            <a:r>
              <a:rPr lang="es-CO" sz="2800" dirty="0" smtClean="0">
                <a:solidFill>
                  <a:schemeClr val="tx2"/>
                </a:solidFill>
              </a:rPr>
              <a:t>o </a:t>
            </a:r>
            <a:r>
              <a:rPr lang="es-CO" sz="2800" dirty="0">
                <a:solidFill>
                  <a:schemeClr val="tx2"/>
                </a:solidFill>
              </a:rPr>
              <a:t>líquidos corporales para evitar la exposición de las membranas mucosas de la boca y la nariz. </a:t>
            </a:r>
            <a:endParaRPr lang="es-CO" sz="2800" dirty="0" smtClean="0">
              <a:solidFill>
                <a:schemeClr val="tx2"/>
              </a:solidFill>
            </a:endParaRPr>
          </a:p>
          <a:p>
            <a:pPr algn="just"/>
            <a:endParaRPr lang="es-CO" sz="2800" dirty="0">
              <a:solidFill>
                <a:schemeClr val="tx2"/>
              </a:solidFill>
            </a:endParaRPr>
          </a:p>
          <a:p>
            <a:pPr marL="457200" indent="-457200" algn="just">
              <a:buFont typeface="Arial" pitchFamily="34" charset="0"/>
              <a:buChar char="•"/>
            </a:pPr>
            <a:r>
              <a:rPr lang="es-CO" sz="2800" dirty="0">
                <a:solidFill>
                  <a:schemeClr val="tx2"/>
                </a:solidFill>
              </a:rPr>
              <a:t>No mantenerlo colgado del cuello. </a:t>
            </a:r>
          </a:p>
          <a:p>
            <a:pPr algn="just"/>
            <a:endParaRPr lang="es-CO" sz="2800" dirty="0">
              <a:solidFill>
                <a:schemeClr val="tx2"/>
              </a:solidFill>
            </a:endParaRPr>
          </a:p>
        </p:txBody>
      </p:sp>
      <p:sp>
        <p:nvSpPr>
          <p:cNvPr id="5" name="4 Rectángulo"/>
          <p:cNvSpPr/>
          <p:nvPr/>
        </p:nvSpPr>
        <p:spPr>
          <a:xfrm>
            <a:off x="683568" y="619857"/>
            <a:ext cx="6878230" cy="461665"/>
          </a:xfrm>
          <a:prstGeom prst="rect">
            <a:avLst/>
          </a:prstGeom>
        </p:spPr>
        <p:txBody>
          <a:bodyPr wrap="none">
            <a:spAutoFit/>
          </a:bodyPr>
          <a:lstStyle/>
          <a:p>
            <a:r>
              <a:rPr lang="es-CO" sz="2400" b="1" dirty="0" smtClean="0">
                <a:solidFill>
                  <a:srgbClr val="FF0000"/>
                </a:solidFill>
              </a:rPr>
              <a:t>USO DE TAPABOCAS, FILTRO, CARETA O MASCARILLA</a:t>
            </a:r>
            <a:endParaRPr lang="es-CO" sz="2400" b="1" dirty="0">
              <a:solidFill>
                <a:srgbClr val="FF0000"/>
              </a:solidFill>
            </a:endParaRPr>
          </a:p>
        </p:txBody>
      </p:sp>
      <p:sp>
        <p:nvSpPr>
          <p:cNvPr id="7" name="6 Rectángulo"/>
          <p:cNvSpPr/>
          <p:nvPr/>
        </p:nvSpPr>
        <p:spPr>
          <a:xfrm>
            <a:off x="323528" y="6237312"/>
            <a:ext cx="813690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1210601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619857"/>
            <a:ext cx="6878230" cy="461665"/>
          </a:xfrm>
          <a:prstGeom prst="rect">
            <a:avLst/>
          </a:prstGeom>
        </p:spPr>
        <p:txBody>
          <a:bodyPr wrap="none">
            <a:spAutoFit/>
          </a:bodyPr>
          <a:lstStyle/>
          <a:p>
            <a:r>
              <a:rPr lang="es-CO" sz="2400" b="1" dirty="0" smtClean="0">
                <a:solidFill>
                  <a:srgbClr val="FF0000"/>
                </a:solidFill>
              </a:rPr>
              <a:t>USO DE TAPABOCAS, FILTRO, CARETA O MASCARILLA</a:t>
            </a:r>
            <a:endParaRPr lang="es-CO" sz="2400" b="1" dirty="0">
              <a:solidFill>
                <a:srgbClr val="FF0000"/>
              </a:solidFill>
            </a:endParaRPr>
          </a:p>
        </p:txBody>
      </p:sp>
      <p:sp>
        <p:nvSpPr>
          <p:cNvPr id="6" name="5 Redondear rectángulo de esquina diagonal"/>
          <p:cNvSpPr/>
          <p:nvPr/>
        </p:nvSpPr>
        <p:spPr>
          <a:xfrm>
            <a:off x="683568" y="1340768"/>
            <a:ext cx="4832742" cy="216024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000" dirty="0">
                <a:solidFill>
                  <a:schemeClr val="tx2"/>
                </a:solidFill>
              </a:rPr>
              <a:t>Desechar el tapabocas usado en el recipiente destinado a la recolección de residuos peligrosos o de riesgo biológico (color rojo). </a:t>
            </a:r>
          </a:p>
        </p:txBody>
      </p:sp>
      <p:sp>
        <p:nvSpPr>
          <p:cNvPr id="7" name="6 Redondear rectángulo de esquina diagonal"/>
          <p:cNvSpPr/>
          <p:nvPr/>
        </p:nvSpPr>
        <p:spPr>
          <a:xfrm>
            <a:off x="4122683" y="3807042"/>
            <a:ext cx="4625781" cy="2124236"/>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000" dirty="0">
                <a:solidFill>
                  <a:schemeClr val="tx2"/>
                </a:solidFill>
              </a:rPr>
              <a:t>Se debe emplear tapabocas de alta eficiencia N95 cuando se atienda un paciente que presente una </a:t>
            </a:r>
          </a:p>
          <a:p>
            <a:pPr algn="ctr"/>
            <a:r>
              <a:rPr lang="es-CO" sz="2000" dirty="0">
                <a:solidFill>
                  <a:schemeClr val="tx2"/>
                </a:solidFill>
              </a:rPr>
              <a:t>patología transmitida por aerosoles, tales como gripa AH1N1, TBC laríngea, Varicela, Rubeola, Herpes </a:t>
            </a:r>
          </a:p>
          <a:p>
            <a:pPr algn="ctr"/>
            <a:r>
              <a:rPr lang="es-CO" sz="2000" dirty="0">
                <a:solidFill>
                  <a:schemeClr val="tx2"/>
                </a:solidFill>
              </a:rPr>
              <a:t>entre otros. </a:t>
            </a:r>
          </a:p>
        </p:txBody>
      </p:sp>
      <p:sp>
        <p:nvSpPr>
          <p:cNvPr id="9" name="8 Rectángulo"/>
          <p:cNvSpPr/>
          <p:nvPr/>
        </p:nvSpPr>
        <p:spPr>
          <a:xfrm>
            <a:off x="323528" y="6364270"/>
            <a:ext cx="813690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3309250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8753" y="476672"/>
            <a:ext cx="7272808" cy="830997"/>
          </a:xfrm>
          <a:prstGeom prst="rect">
            <a:avLst/>
          </a:prstGeom>
        </p:spPr>
        <p:txBody>
          <a:bodyPr wrap="square">
            <a:spAutoFit/>
          </a:bodyPr>
          <a:lstStyle/>
          <a:p>
            <a:pPr algn="ctr"/>
            <a:r>
              <a:rPr lang="pt-BR" sz="2400" b="1" dirty="0" smtClean="0">
                <a:solidFill>
                  <a:srgbClr val="FF0000"/>
                </a:solidFill>
              </a:rPr>
              <a:t>USO DE PROTECTORES OCULARES (GAFAS, MONOGAFAS O VISOR) </a:t>
            </a:r>
            <a:endParaRPr lang="pt-BR" sz="2400" b="1" dirty="0">
              <a:solidFill>
                <a:srgbClr val="FF0000"/>
              </a:solidFill>
            </a:endParaRPr>
          </a:p>
        </p:txBody>
      </p:sp>
      <p:sp>
        <p:nvSpPr>
          <p:cNvPr id="6" name="5 Redondear rectángulo de esquina diagonal"/>
          <p:cNvSpPr/>
          <p:nvPr/>
        </p:nvSpPr>
        <p:spPr>
          <a:xfrm>
            <a:off x="1763688" y="1700808"/>
            <a:ext cx="5616624" cy="295232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2000" dirty="0">
                <a:solidFill>
                  <a:schemeClr val="tx2"/>
                </a:solidFill>
              </a:rPr>
              <a:t>Su uso es obligatorio con el fin de proteger los ojos y la piel alrededor de estos de infecciones</a:t>
            </a:r>
          </a:p>
          <a:p>
            <a:pPr algn="ctr"/>
            <a:r>
              <a:rPr lang="es-CO" sz="2000" dirty="0">
                <a:solidFill>
                  <a:schemeClr val="tx2"/>
                </a:solidFill>
              </a:rPr>
              <a:t>ocasionadas por la carga microbiana potencialmente patógena que contienen las salpicaduras, </a:t>
            </a:r>
          </a:p>
          <a:p>
            <a:pPr algn="ctr"/>
            <a:r>
              <a:rPr lang="es-CO" sz="2000" dirty="0">
                <a:solidFill>
                  <a:schemeClr val="tx2"/>
                </a:solidFill>
              </a:rPr>
              <a:t>gotas o aerosoles o que se pueden encontrar esparcidas en el ambiente. </a:t>
            </a:r>
          </a:p>
        </p:txBody>
      </p:sp>
      <p:sp>
        <p:nvSpPr>
          <p:cNvPr id="7" name="6 Rectángulo"/>
          <p:cNvSpPr/>
          <p:nvPr/>
        </p:nvSpPr>
        <p:spPr>
          <a:xfrm>
            <a:off x="323528" y="6364270"/>
            <a:ext cx="813690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238794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derecha"/>
          <p:cNvSpPr/>
          <p:nvPr/>
        </p:nvSpPr>
        <p:spPr>
          <a:xfrm rot="5400000">
            <a:off x="3926040" y="3799510"/>
            <a:ext cx="1152128" cy="362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Flecha derecha"/>
          <p:cNvSpPr/>
          <p:nvPr/>
        </p:nvSpPr>
        <p:spPr>
          <a:xfrm>
            <a:off x="2870564" y="2636613"/>
            <a:ext cx="3804138" cy="360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Rectángulo"/>
          <p:cNvSpPr/>
          <p:nvPr/>
        </p:nvSpPr>
        <p:spPr>
          <a:xfrm>
            <a:off x="448753" y="476672"/>
            <a:ext cx="7272808" cy="830997"/>
          </a:xfrm>
          <a:prstGeom prst="rect">
            <a:avLst/>
          </a:prstGeom>
        </p:spPr>
        <p:txBody>
          <a:bodyPr wrap="square">
            <a:spAutoFit/>
          </a:bodyPr>
          <a:lstStyle/>
          <a:p>
            <a:pPr algn="ctr"/>
            <a:r>
              <a:rPr lang="pt-BR" sz="2400" b="1" dirty="0" smtClean="0">
                <a:solidFill>
                  <a:srgbClr val="FF0000"/>
                </a:solidFill>
              </a:rPr>
              <a:t>USO DE PROTECTORES OCULARES (GAFAS, MONOGAFAS O VISOR) </a:t>
            </a:r>
            <a:endParaRPr lang="pt-BR" sz="2400" b="1" dirty="0">
              <a:solidFill>
                <a:srgbClr val="FF0000"/>
              </a:solidFill>
            </a:endParaRPr>
          </a:p>
        </p:txBody>
      </p:sp>
      <p:sp>
        <p:nvSpPr>
          <p:cNvPr id="4" name="3 Elipse"/>
          <p:cNvSpPr/>
          <p:nvPr/>
        </p:nvSpPr>
        <p:spPr>
          <a:xfrm>
            <a:off x="3419516" y="1622585"/>
            <a:ext cx="2165176" cy="2028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2800" b="1" dirty="0" smtClean="0">
                <a:solidFill>
                  <a:srgbClr val="FF0000"/>
                </a:solidFill>
              </a:rPr>
              <a:t>TIPOS</a:t>
            </a:r>
            <a:endParaRPr lang="es-CO" sz="2800" b="1" dirty="0">
              <a:solidFill>
                <a:srgbClr val="FF0000"/>
              </a:solidFill>
            </a:endParaRPr>
          </a:p>
        </p:txBody>
      </p:sp>
      <p:sp>
        <p:nvSpPr>
          <p:cNvPr id="5" name="4 Elipse"/>
          <p:cNvSpPr/>
          <p:nvPr/>
        </p:nvSpPr>
        <p:spPr>
          <a:xfrm>
            <a:off x="683568" y="1628800"/>
            <a:ext cx="2186996" cy="21602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pic>
        <p:nvPicPr>
          <p:cNvPr id="10" name="Picture 2" descr="Resultado de imagen para MONOGAFAS O VISORES  industrialES PARA AS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69" y="2152539"/>
            <a:ext cx="1828793" cy="1142996"/>
          </a:xfrm>
          <a:prstGeom prst="rect">
            <a:avLst/>
          </a:prstGeom>
          <a:noFill/>
          <a:extLst>
            <a:ext uri="{909E8E84-426E-40DD-AFC4-6F175D3DCCD1}">
              <a14:hiddenFill xmlns:a14="http://schemas.microsoft.com/office/drawing/2010/main">
                <a:solidFill>
                  <a:srgbClr val="FFFFFF"/>
                </a:solidFill>
              </a14:hiddenFill>
            </a:ext>
          </a:extLst>
        </p:spPr>
      </p:pic>
      <p:sp>
        <p:nvSpPr>
          <p:cNvPr id="6" name="5 Elipse"/>
          <p:cNvSpPr/>
          <p:nvPr/>
        </p:nvSpPr>
        <p:spPr>
          <a:xfrm>
            <a:off x="6257412" y="1706426"/>
            <a:ext cx="2050983" cy="19442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sp>
        <p:nvSpPr>
          <p:cNvPr id="8" name="7 Elipse"/>
          <p:cNvSpPr/>
          <p:nvPr/>
        </p:nvSpPr>
        <p:spPr>
          <a:xfrm>
            <a:off x="3239496" y="4026822"/>
            <a:ext cx="2525216" cy="235180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pic>
        <p:nvPicPr>
          <p:cNvPr id="14"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540" y="4411759"/>
            <a:ext cx="1733128" cy="1455824"/>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502104" y="6362611"/>
            <a:ext cx="4737452"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://img.directindustry.es/images_di/photo-mg/31849-5061017.jpg</a:t>
            </a:r>
          </a:p>
        </p:txBody>
      </p:sp>
      <p:sp>
        <p:nvSpPr>
          <p:cNvPr id="11" name="10 Rectángulo"/>
          <p:cNvSpPr/>
          <p:nvPr/>
        </p:nvSpPr>
        <p:spPr>
          <a:xfrm>
            <a:off x="146485" y="3789040"/>
            <a:ext cx="3417403" cy="577081"/>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://www.proveedor.com.co/uploads/resize/listados/VENTILACION_DIRECTA.jpg</a:t>
            </a:r>
          </a:p>
        </p:txBody>
      </p:sp>
      <p:pic>
        <p:nvPicPr>
          <p:cNvPr id="4104" name="Picture 8" descr="Resultado de imagen para caretas industr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4702" y="2043424"/>
            <a:ext cx="1396734" cy="1361225"/>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5362137" y="3643684"/>
            <a:ext cx="3877419" cy="415498"/>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://vanperperu.com/admin/images/img_db/pro_8723.jpg</a:t>
            </a:r>
          </a:p>
        </p:txBody>
      </p:sp>
    </p:spTree>
    <p:extLst>
      <p:ext uri="{BB962C8B-B14F-4D97-AF65-F5344CB8AC3E}">
        <p14:creationId xmlns:p14="http://schemas.microsoft.com/office/powerpoint/2010/main" val="3724455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384679"/>
            <a:ext cx="8702562" cy="461665"/>
          </a:xfrm>
          <a:prstGeom prst="rect">
            <a:avLst/>
          </a:prstGeom>
        </p:spPr>
        <p:txBody>
          <a:bodyPr wrap="square">
            <a:spAutoFit/>
          </a:bodyPr>
          <a:lstStyle/>
          <a:p>
            <a:r>
              <a:rPr lang="es-CO" sz="2400" dirty="0">
                <a:solidFill>
                  <a:srgbClr val="FF0000"/>
                </a:solidFill>
              </a:rPr>
              <a:t>Para su uso se tendrán en cuenta las </a:t>
            </a:r>
            <a:r>
              <a:rPr lang="es-CO" sz="2400" dirty="0" smtClean="0">
                <a:solidFill>
                  <a:srgbClr val="FF0000"/>
                </a:solidFill>
              </a:rPr>
              <a:t>siguientes recomendaciones</a:t>
            </a:r>
            <a:r>
              <a:rPr lang="es-CO" sz="2400" dirty="0">
                <a:solidFill>
                  <a:srgbClr val="FF0000"/>
                </a:solidFill>
              </a:rPr>
              <a:t>: </a:t>
            </a:r>
          </a:p>
        </p:txBody>
      </p:sp>
      <p:sp>
        <p:nvSpPr>
          <p:cNvPr id="5" name="4 Rectángulo"/>
          <p:cNvSpPr/>
          <p:nvPr/>
        </p:nvSpPr>
        <p:spPr>
          <a:xfrm>
            <a:off x="448753" y="476672"/>
            <a:ext cx="7272808" cy="830997"/>
          </a:xfrm>
          <a:prstGeom prst="rect">
            <a:avLst/>
          </a:prstGeom>
        </p:spPr>
        <p:txBody>
          <a:bodyPr wrap="square">
            <a:spAutoFit/>
          </a:bodyPr>
          <a:lstStyle/>
          <a:p>
            <a:pPr algn="ctr"/>
            <a:r>
              <a:rPr lang="pt-BR" sz="2400" b="1" dirty="0" smtClean="0">
                <a:solidFill>
                  <a:srgbClr val="FF0000"/>
                </a:solidFill>
              </a:rPr>
              <a:t>USO DE PROTECTORES OCULARES (GAFAS, MONOGAFAS O VISOR) </a:t>
            </a:r>
            <a:endParaRPr lang="pt-BR" sz="2400" b="1" dirty="0">
              <a:solidFill>
                <a:srgbClr val="FF0000"/>
              </a:solidFill>
            </a:endParaRPr>
          </a:p>
        </p:txBody>
      </p:sp>
      <p:sp>
        <p:nvSpPr>
          <p:cNvPr id="8" name="7 Rectángulo redondeado"/>
          <p:cNvSpPr/>
          <p:nvPr/>
        </p:nvSpPr>
        <p:spPr>
          <a:xfrm>
            <a:off x="375436" y="2204864"/>
            <a:ext cx="3591003" cy="381642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2400" dirty="0">
                <a:solidFill>
                  <a:schemeClr val="tx2"/>
                </a:solidFill>
              </a:rPr>
              <a:t>Se deben elegir protectores oculares que tengan un buen sellado periférico y mejor </a:t>
            </a:r>
          </a:p>
          <a:p>
            <a:pPr algn="ctr"/>
            <a:r>
              <a:rPr lang="es-CO" sz="2400" dirty="0">
                <a:solidFill>
                  <a:schemeClr val="tx2"/>
                </a:solidFill>
              </a:rPr>
              <a:t>adaptación al rostro, los anteojos comunes no ofrecen protección.</a:t>
            </a:r>
          </a:p>
        </p:txBody>
      </p:sp>
      <p:sp>
        <p:nvSpPr>
          <p:cNvPr id="9" name="8 Rectángulo redondeado"/>
          <p:cNvSpPr/>
          <p:nvPr/>
        </p:nvSpPr>
        <p:spPr>
          <a:xfrm>
            <a:off x="5004048" y="2348880"/>
            <a:ext cx="3240360" cy="352839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dirty="0" smtClean="0"/>
          </a:p>
          <a:p>
            <a:pPr algn="ctr"/>
            <a:r>
              <a:rPr lang="es-CO" sz="2400" dirty="0" smtClean="0">
                <a:solidFill>
                  <a:schemeClr val="tx2"/>
                </a:solidFill>
              </a:rPr>
              <a:t>Si </a:t>
            </a:r>
            <a:r>
              <a:rPr lang="es-CO" sz="2400" dirty="0">
                <a:solidFill>
                  <a:schemeClr val="tx2"/>
                </a:solidFill>
              </a:rPr>
              <a:t>se va a utilizar visor, este debe estar hecho de material transparente y flexible que no </a:t>
            </a:r>
          </a:p>
          <a:p>
            <a:pPr algn="ctr"/>
            <a:r>
              <a:rPr lang="es-CO" sz="2400" dirty="0">
                <a:solidFill>
                  <a:schemeClr val="tx2"/>
                </a:solidFill>
              </a:rPr>
              <a:t>distorsione la visión y que permita el fácil lavado y desinfección. </a:t>
            </a:r>
          </a:p>
          <a:p>
            <a:pPr algn="ctr"/>
            <a:endParaRPr lang="es-CO" sz="2400" dirty="0">
              <a:solidFill>
                <a:schemeClr val="tx2"/>
              </a:solidFill>
            </a:endParaRPr>
          </a:p>
        </p:txBody>
      </p:sp>
      <p:sp>
        <p:nvSpPr>
          <p:cNvPr id="10" name="9 Rectángulo"/>
          <p:cNvSpPr/>
          <p:nvPr/>
        </p:nvSpPr>
        <p:spPr>
          <a:xfrm>
            <a:off x="323528" y="6364270"/>
            <a:ext cx="813690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2451575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8753" y="476672"/>
            <a:ext cx="7272808" cy="830997"/>
          </a:xfrm>
          <a:prstGeom prst="rect">
            <a:avLst/>
          </a:prstGeom>
        </p:spPr>
        <p:txBody>
          <a:bodyPr wrap="square">
            <a:spAutoFit/>
          </a:bodyPr>
          <a:lstStyle/>
          <a:p>
            <a:pPr algn="ctr"/>
            <a:r>
              <a:rPr lang="pt-BR" sz="2400" b="1" dirty="0" smtClean="0">
                <a:solidFill>
                  <a:srgbClr val="FF0000"/>
                </a:solidFill>
              </a:rPr>
              <a:t>USO DE PROTECTORES OCULARES (GAFAS, MONOGAFAS O VISOR) </a:t>
            </a:r>
            <a:endParaRPr lang="pt-BR" sz="2400" b="1" dirty="0">
              <a:solidFill>
                <a:srgbClr val="FF0000"/>
              </a:solidFill>
            </a:endParaRPr>
          </a:p>
        </p:txBody>
      </p:sp>
      <p:sp>
        <p:nvSpPr>
          <p:cNvPr id="5" name="4 Rectángulo"/>
          <p:cNvSpPr/>
          <p:nvPr/>
        </p:nvSpPr>
        <p:spPr>
          <a:xfrm>
            <a:off x="323528" y="1628800"/>
            <a:ext cx="8496944" cy="5016758"/>
          </a:xfrm>
          <a:prstGeom prst="rect">
            <a:avLst/>
          </a:prstGeom>
        </p:spPr>
        <p:txBody>
          <a:bodyPr wrap="square">
            <a:spAutoFit/>
          </a:bodyPr>
          <a:lstStyle/>
          <a:p>
            <a:pPr marL="342900" indent="-342900">
              <a:buFont typeface="Arial" pitchFamily="34" charset="0"/>
              <a:buChar char="•"/>
            </a:pPr>
            <a:r>
              <a:rPr lang="es-CO" sz="2000" dirty="0">
                <a:solidFill>
                  <a:schemeClr val="tx2"/>
                </a:solidFill>
              </a:rPr>
              <a:t>Los protectores oculares deben someterse a limpieza y desinfección después de cada uso. </a:t>
            </a:r>
            <a:endParaRPr lang="es-CO" sz="2000" dirty="0" smtClean="0">
              <a:solidFill>
                <a:schemeClr val="tx2"/>
              </a:solidFill>
            </a:endParaRPr>
          </a:p>
          <a:p>
            <a:endParaRPr lang="es-CO" sz="2000" dirty="0">
              <a:solidFill>
                <a:schemeClr val="tx2"/>
              </a:solidFill>
            </a:endParaRPr>
          </a:p>
          <a:p>
            <a:pPr marL="342900" indent="-342900">
              <a:buFont typeface="Arial" pitchFamily="34" charset="0"/>
              <a:buChar char="•"/>
            </a:pPr>
            <a:r>
              <a:rPr lang="es-CO" sz="2000" dirty="0">
                <a:solidFill>
                  <a:schemeClr val="tx2"/>
                </a:solidFill>
              </a:rPr>
              <a:t>L</a:t>
            </a:r>
            <a:r>
              <a:rPr lang="es-CO" sz="2000" dirty="0" smtClean="0">
                <a:solidFill>
                  <a:schemeClr val="tx2"/>
                </a:solidFill>
              </a:rPr>
              <a:t>a </a:t>
            </a:r>
            <a:r>
              <a:rPr lang="es-CO" sz="2000" dirty="0">
                <a:solidFill>
                  <a:schemeClr val="tx2"/>
                </a:solidFill>
              </a:rPr>
              <a:t>superficie de la pantalla de acetato del visor debe someterse a la acción de un chorro </a:t>
            </a:r>
            <a:r>
              <a:rPr lang="es-CO" sz="2000" dirty="0" smtClean="0">
                <a:solidFill>
                  <a:schemeClr val="tx2"/>
                </a:solidFill>
              </a:rPr>
              <a:t>de agua </a:t>
            </a:r>
            <a:r>
              <a:rPr lang="es-CO" sz="2000" dirty="0">
                <a:solidFill>
                  <a:schemeClr val="tx2"/>
                </a:solidFill>
              </a:rPr>
              <a:t>para remover los residuos que se hayan quedado adheridos a ella. </a:t>
            </a:r>
            <a:endParaRPr lang="es-CO" sz="2000" dirty="0" smtClean="0">
              <a:solidFill>
                <a:schemeClr val="tx2"/>
              </a:solidFill>
            </a:endParaRPr>
          </a:p>
          <a:p>
            <a:endParaRPr lang="es-CO" sz="2000" dirty="0">
              <a:solidFill>
                <a:schemeClr val="tx2"/>
              </a:solidFill>
            </a:endParaRPr>
          </a:p>
          <a:p>
            <a:pPr marL="342900" indent="-342900">
              <a:buFont typeface="Arial" pitchFamily="34" charset="0"/>
              <a:buChar char="•"/>
            </a:pPr>
            <a:r>
              <a:rPr lang="es-CO" sz="2000" dirty="0" smtClean="0">
                <a:solidFill>
                  <a:schemeClr val="tx2"/>
                </a:solidFill>
              </a:rPr>
              <a:t>Seguidamente </a:t>
            </a:r>
            <a:r>
              <a:rPr lang="es-CO" sz="2000" dirty="0">
                <a:solidFill>
                  <a:schemeClr val="tx2"/>
                </a:solidFill>
              </a:rPr>
              <a:t>se le aplica jabón enzimático y nuevamente se somete a la acción del chorro de </a:t>
            </a:r>
            <a:r>
              <a:rPr lang="es-CO" sz="2000" dirty="0" smtClean="0">
                <a:solidFill>
                  <a:schemeClr val="tx2"/>
                </a:solidFill>
              </a:rPr>
              <a:t>agua </a:t>
            </a:r>
            <a:r>
              <a:rPr lang="es-CO" sz="2000" dirty="0">
                <a:solidFill>
                  <a:schemeClr val="tx2"/>
                </a:solidFill>
              </a:rPr>
              <a:t>para remover los restos de jabón. </a:t>
            </a:r>
            <a:endParaRPr lang="es-CO" sz="2000" dirty="0" smtClean="0">
              <a:solidFill>
                <a:schemeClr val="tx2"/>
              </a:solidFill>
            </a:endParaRPr>
          </a:p>
          <a:p>
            <a:endParaRPr lang="es-CO" sz="2000" dirty="0">
              <a:solidFill>
                <a:schemeClr val="tx2"/>
              </a:solidFill>
            </a:endParaRPr>
          </a:p>
          <a:p>
            <a:pPr marL="342900" indent="-342900">
              <a:buFont typeface="Arial" pitchFamily="34" charset="0"/>
              <a:buChar char="•"/>
            </a:pPr>
            <a:r>
              <a:rPr lang="es-CO" sz="2000" dirty="0" smtClean="0">
                <a:solidFill>
                  <a:schemeClr val="tx2"/>
                </a:solidFill>
              </a:rPr>
              <a:t>Cuando </a:t>
            </a:r>
            <a:r>
              <a:rPr lang="es-CO" sz="2000" dirty="0">
                <a:solidFill>
                  <a:schemeClr val="tx2"/>
                </a:solidFill>
              </a:rPr>
              <a:t>esté perfectamente seca, se le debe pasar un paño suave y limpio, para eliminar todas </a:t>
            </a:r>
            <a:r>
              <a:rPr lang="es-CO" sz="2000" dirty="0" smtClean="0">
                <a:solidFill>
                  <a:schemeClr val="tx2"/>
                </a:solidFill>
              </a:rPr>
              <a:t>las </a:t>
            </a:r>
            <a:r>
              <a:rPr lang="es-CO" sz="2000" dirty="0">
                <a:solidFill>
                  <a:schemeClr val="tx2"/>
                </a:solidFill>
              </a:rPr>
              <a:t>partículas restantes. </a:t>
            </a:r>
            <a:endParaRPr lang="es-CO" sz="2000" dirty="0" smtClean="0">
              <a:solidFill>
                <a:schemeClr val="tx2"/>
              </a:solidFill>
            </a:endParaRPr>
          </a:p>
          <a:p>
            <a:endParaRPr lang="es-CO" sz="2000" dirty="0">
              <a:solidFill>
                <a:schemeClr val="tx2"/>
              </a:solidFill>
            </a:endParaRPr>
          </a:p>
          <a:p>
            <a:pPr marL="342900" indent="-342900">
              <a:buFont typeface="Arial" pitchFamily="34" charset="0"/>
              <a:buChar char="•"/>
            </a:pPr>
            <a:r>
              <a:rPr lang="es-CO" sz="2000" dirty="0" smtClean="0">
                <a:solidFill>
                  <a:schemeClr val="tx2"/>
                </a:solidFill>
              </a:rPr>
              <a:t>Finalmente </a:t>
            </a:r>
            <a:r>
              <a:rPr lang="es-CO" sz="2000" dirty="0">
                <a:solidFill>
                  <a:schemeClr val="tx2"/>
                </a:solidFill>
              </a:rPr>
              <a:t>se debe guardar en una bolsa anti fluido limpia para evitar su contaminación. </a:t>
            </a:r>
          </a:p>
          <a:p>
            <a:endParaRPr lang="es-CO" sz="2000" dirty="0">
              <a:solidFill>
                <a:schemeClr val="tx2"/>
              </a:solidFill>
            </a:endParaRPr>
          </a:p>
        </p:txBody>
      </p:sp>
      <p:sp>
        <p:nvSpPr>
          <p:cNvPr id="6" name="5 Rectángulo"/>
          <p:cNvSpPr/>
          <p:nvPr/>
        </p:nvSpPr>
        <p:spPr>
          <a:xfrm>
            <a:off x="323528" y="6364270"/>
            <a:ext cx="813690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259604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620688"/>
            <a:ext cx="6552728" cy="523220"/>
          </a:xfrm>
          <a:prstGeom prst="rect">
            <a:avLst/>
          </a:prstGeom>
        </p:spPr>
        <p:txBody>
          <a:bodyPr wrap="square">
            <a:spAutoFit/>
          </a:bodyPr>
          <a:lstStyle/>
          <a:p>
            <a:pPr algn="ctr"/>
            <a:r>
              <a:rPr lang="es-CO" sz="2800" b="1" dirty="0" smtClean="0">
                <a:solidFill>
                  <a:srgbClr val="FF0000"/>
                </a:solidFill>
              </a:rPr>
              <a:t>USO DEL GORRO </a:t>
            </a:r>
            <a:endParaRPr lang="es-CO" sz="2800" b="1" dirty="0">
              <a:solidFill>
                <a:srgbClr val="FF0000"/>
              </a:solidFill>
            </a:endParaRPr>
          </a:p>
        </p:txBody>
      </p:sp>
      <p:sp>
        <p:nvSpPr>
          <p:cNvPr id="6" name="5 Redondear rectángulo de esquina diagonal"/>
          <p:cNvSpPr/>
          <p:nvPr/>
        </p:nvSpPr>
        <p:spPr>
          <a:xfrm>
            <a:off x="539552" y="1628800"/>
            <a:ext cx="3672408" cy="4032448"/>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Es una barrera efectiva contra gotitas, aerosoles, sangre y otros </a:t>
            </a:r>
          </a:p>
          <a:p>
            <a:pPr algn="ctr"/>
            <a:r>
              <a:rPr lang="es-CO" sz="2000" dirty="0">
                <a:solidFill>
                  <a:schemeClr val="tx2"/>
                </a:solidFill>
              </a:rPr>
              <a:t>contaminantes generados de los pacientes hacia el Médico, Odontólogo, </a:t>
            </a:r>
          </a:p>
          <a:p>
            <a:pPr algn="ctr"/>
            <a:r>
              <a:rPr lang="es-CO" sz="2000" dirty="0">
                <a:solidFill>
                  <a:schemeClr val="tx2"/>
                </a:solidFill>
              </a:rPr>
              <a:t>Técnico o Auxiliar que realice un procedimiento clínico, o que se puedan </a:t>
            </a:r>
          </a:p>
          <a:p>
            <a:pPr algn="ctr"/>
            <a:r>
              <a:rPr lang="es-CO" sz="2000" dirty="0">
                <a:solidFill>
                  <a:schemeClr val="tx2"/>
                </a:solidFill>
              </a:rPr>
              <a:t>encontrar esparcidas en el ambiente</a:t>
            </a:r>
          </a:p>
        </p:txBody>
      </p:sp>
      <p:sp>
        <p:nvSpPr>
          <p:cNvPr id="7" name="6 Rectángulo redondeado"/>
          <p:cNvSpPr/>
          <p:nvPr/>
        </p:nvSpPr>
        <p:spPr>
          <a:xfrm>
            <a:off x="5146995" y="2024844"/>
            <a:ext cx="3600400" cy="32403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smtClean="0">
                <a:solidFill>
                  <a:schemeClr val="tx2"/>
                </a:solidFill>
              </a:rPr>
              <a:t>Se </a:t>
            </a:r>
            <a:r>
              <a:rPr lang="es-CO" sz="2000" dirty="0">
                <a:solidFill>
                  <a:schemeClr val="tx2"/>
                </a:solidFill>
              </a:rPr>
              <a:t>puedan depositar en el cabello </a:t>
            </a:r>
          </a:p>
          <a:p>
            <a:pPr algn="ctr"/>
            <a:r>
              <a:rPr lang="es-CO" sz="2000" dirty="0">
                <a:solidFill>
                  <a:schemeClr val="tx2"/>
                </a:solidFill>
              </a:rPr>
              <a:t>de quienes realizan los diferentes procedimientos asistenciales y </a:t>
            </a:r>
          </a:p>
          <a:p>
            <a:pPr algn="ctr"/>
            <a:r>
              <a:rPr lang="es-CO" sz="2000" dirty="0">
                <a:solidFill>
                  <a:schemeClr val="tx2"/>
                </a:solidFill>
              </a:rPr>
              <a:t>operacionales como limpieza y desinfección de áreas, superficies, </a:t>
            </a:r>
          </a:p>
          <a:p>
            <a:pPr algn="ctr"/>
            <a:r>
              <a:rPr lang="es-CO" sz="2000" dirty="0">
                <a:solidFill>
                  <a:schemeClr val="tx2"/>
                </a:solidFill>
              </a:rPr>
              <a:t>materiales e insumos utilizados</a:t>
            </a:r>
          </a:p>
        </p:txBody>
      </p:sp>
      <p:sp>
        <p:nvSpPr>
          <p:cNvPr id="8" name="7 Flecha derecha"/>
          <p:cNvSpPr/>
          <p:nvPr/>
        </p:nvSpPr>
        <p:spPr>
          <a:xfrm>
            <a:off x="4242404" y="3460723"/>
            <a:ext cx="90459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p:cNvSpPr/>
          <p:nvPr/>
        </p:nvSpPr>
        <p:spPr>
          <a:xfrm>
            <a:off x="323528" y="6364270"/>
            <a:ext cx="813690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4107015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3285" y="1137888"/>
            <a:ext cx="8424936" cy="461665"/>
          </a:xfrm>
          <a:prstGeom prst="rect">
            <a:avLst/>
          </a:prstGeom>
        </p:spPr>
        <p:txBody>
          <a:bodyPr wrap="square">
            <a:spAutoFit/>
          </a:bodyPr>
          <a:lstStyle/>
          <a:p>
            <a:r>
              <a:rPr lang="es-CO" sz="2400" dirty="0">
                <a:solidFill>
                  <a:srgbClr val="FF0000"/>
                </a:solidFill>
              </a:rPr>
              <a:t>Para su uso se tendrán en cuenta las siguientes recomendaciones:</a:t>
            </a:r>
          </a:p>
        </p:txBody>
      </p:sp>
      <p:sp>
        <p:nvSpPr>
          <p:cNvPr id="5" name="4 Rectángulo"/>
          <p:cNvSpPr/>
          <p:nvPr/>
        </p:nvSpPr>
        <p:spPr>
          <a:xfrm>
            <a:off x="567261" y="482143"/>
            <a:ext cx="6552728" cy="523220"/>
          </a:xfrm>
          <a:prstGeom prst="rect">
            <a:avLst/>
          </a:prstGeom>
        </p:spPr>
        <p:txBody>
          <a:bodyPr wrap="square">
            <a:spAutoFit/>
          </a:bodyPr>
          <a:lstStyle/>
          <a:p>
            <a:pPr algn="ctr"/>
            <a:r>
              <a:rPr lang="es-CO" sz="2800" b="1" dirty="0" smtClean="0">
                <a:solidFill>
                  <a:srgbClr val="FF0000"/>
                </a:solidFill>
              </a:rPr>
              <a:t>USO DEL GORRO </a:t>
            </a:r>
            <a:endParaRPr lang="es-CO" sz="2800" b="1" dirty="0">
              <a:solidFill>
                <a:srgbClr val="FF0000"/>
              </a:solidFill>
            </a:endParaRPr>
          </a:p>
        </p:txBody>
      </p:sp>
      <p:sp>
        <p:nvSpPr>
          <p:cNvPr id="6" name="5 Rectángulo"/>
          <p:cNvSpPr/>
          <p:nvPr/>
        </p:nvSpPr>
        <p:spPr>
          <a:xfrm>
            <a:off x="383284" y="2060848"/>
            <a:ext cx="8293171" cy="3785652"/>
          </a:xfrm>
          <a:prstGeom prst="rect">
            <a:avLst/>
          </a:prstGeom>
        </p:spPr>
        <p:txBody>
          <a:bodyPr wrap="square">
            <a:spAutoFit/>
          </a:bodyPr>
          <a:lstStyle/>
          <a:p>
            <a:pPr algn="just"/>
            <a:r>
              <a:rPr lang="es-CO" sz="2400" dirty="0">
                <a:solidFill>
                  <a:schemeClr val="tx2"/>
                </a:solidFill>
              </a:rPr>
              <a:t>Debe ser de un material anti fluido de contextura suave y desechable</a:t>
            </a:r>
            <a:r>
              <a:rPr lang="es-CO" sz="2400" dirty="0" smtClean="0">
                <a:solidFill>
                  <a:schemeClr val="tx2"/>
                </a:solidFill>
              </a:rPr>
              <a:t>.</a:t>
            </a:r>
          </a:p>
          <a:p>
            <a:pPr algn="just"/>
            <a:endParaRPr lang="es-CO" sz="2400" dirty="0">
              <a:solidFill>
                <a:schemeClr val="tx2"/>
              </a:solidFill>
            </a:endParaRPr>
          </a:p>
          <a:p>
            <a:pPr algn="just"/>
            <a:r>
              <a:rPr lang="es-CO" sz="2400" dirty="0">
                <a:solidFill>
                  <a:schemeClr val="tx2"/>
                </a:solidFill>
              </a:rPr>
              <a:t> El diseño debe ser tipo "gorro de baño" que cubra toda la cabeza y </a:t>
            </a:r>
            <a:r>
              <a:rPr lang="es-CO" sz="2400" dirty="0" smtClean="0">
                <a:solidFill>
                  <a:schemeClr val="tx2"/>
                </a:solidFill>
              </a:rPr>
              <a:t> permita </a:t>
            </a:r>
            <a:r>
              <a:rPr lang="es-CO" sz="2400" dirty="0">
                <a:solidFill>
                  <a:schemeClr val="tx2"/>
                </a:solidFill>
              </a:rPr>
              <a:t>recoger la totalidad del cabello dentro del mismo. </a:t>
            </a:r>
            <a:endParaRPr lang="es-CO" sz="2400" dirty="0" smtClean="0">
              <a:solidFill>
                <a:schemeClr val="tx2"/>
              </a:solidFill>
            </a:endParaRPr>
          </a:p>
          <a:p>
            <a:pPr algn="just"/>
            <a:endParaRPr lang="es-CO" sz="2400" dirty="0">
              <a:solidFill>
                <a:schemeClr val="tx2"/>
              </a:solidFill>
            </a:endParaRPr>
          </a:p>
          <a:p>
            <a:pPr algn="just"/>
            <a:r>
              <a:rPr lang="es-CO" sz="2400" dirty="0">
                <a:solidFill>
                  <a:schemeClr val="tx2"/>
                </a:solidFill>
              </a:rPr>
              <a:t>El gorro se debe cambiar diariamente y después de su uso se debe </a:t>
            </a:r>
          </a:p>
          <a:p>
            <a:pPr algn="just"/>
            <a:r>
              <a:rPr lang="es-CO" sz="2400" dirty="0">
                <a:solidFill>
                  <a:schemeClr val="tx2"/>
                </a:solidFill>
              </a:rPr>
              <a:t>descartar en el recipiente destinado a la recolección de residuos </a:t>
            </a:r>
          </a:p>
          <a:p>
            <a:pPr algn="just"/>
            <a:r>
              <a:rPr lang="es-CO" sz="2400" dirty="0">
                <a:solidFill>
                  <a:schemeClr val="tx2"/>
                </a:solidFill>
              </a:rPr>
              <a:t>peligrosos de riesgo biológico</a:t>
            </a:r>
          </a:p>
        </p:txBody>
      </p:sp>
      <p:sp>
        <p:nvSpPr>
          <p:cNvPr id="7" name="6 Rectángulo"/>
          <p:cNvSpPr/>
          <p:nvPr/>
        </p:nvSpPr>
        <p:spPr>
          <a:xfrm>
            <a:off x="323528" y="6364270"/>
            <a:ext cx="813690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29695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3751102" y="3244334"/>
            <a:ext cx="1641796" cy="369332"/>
          </a:xfrm>
          <a:prstGeom prst="rect">
            <a:avLst/>
          </a:prstGeom>
        </p:spPr>
        <p:txBody>
          <a:bodyPr wrap="none">
            <a:spAutoFit/>
          </a:bodyPr>
          <a:lstStyle/>
          <a:p>
            <a:r>
              <a:rPr lang="es-CO" dirty="0"/>
              <a:t>Bioseguridad</a:t>
            </a:r>
          </a:p>
        </p:txBody>
      </p:sp>
      <p:sp>
        <p:nvSpPr>
          <p:cNvPr id="6" name="5 Rectángulo"/>
          <p:cNvSpPr/>
          <p:nvPr/>
        </p:nvSpPr>
        <p:spPr>
          <a:xfrm>
            <a:off x="467544" y="620688"/>
            <a:ext cx="7272808"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b="1" i="1" kern="0" noProof="0" dirty="0" smtClean="0">
                <a:solidFill>
                  <a:srgbClr val="FF0000"/>
                </a:solidFill>
                <a:latin typeface="Calibri"/>
                <a:cs typeface="Times New Roman" pitchFamily="18" charset="0"/>
              </a:rPr>
              <a:t>¿QUE ES LA BIOSEGURIDAD?</a:t>
            </a:r>
            <a:endParaRPr kumimoji="0" lang="es-CO" sz="2800" b="0" i="0" u="none" strike="noStrike" kern="0" cap="none" spc="0" normalizeH="0" baseline="0" noProof="0" dirty="0" smtClean="0">
              <a:ln>
                <a:noFill/>
              </a:ln>
              <a:solidFill>
                <a:sysClr val="windowText" lastClr="000000"/>
              </a:solidFill>
              <a:effectLst/>
              <a:uLnTx/>
              <a:uFillTx/>
            </a:endParaRPr>
          </a:p>
        </p:txBody>
      </p:sp>
      <p:sp>
        <p:nvSpPr>
          <p:cNvPr id="7" name="6 Redondear rectángulo de esquina diagonal"/>
          <p:cNvSpPr/>
          <p:nvPr/>
        </p:nvSpPr>
        <p:spPr>
          <a:xfrm>
            <a:off x="1175811" y="1622764"/>
            <a:ext cx="6264696" cy="324036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2800" dirty="0">
                <a:solidFill>
                  <a:schemeClr val="accent6"/>
                </a:solidFill>
                <a:latin typeface="Calibri" pitchFamily="34" charset="0"/>
                <a:cs typeface="Calibri" pitchFamily="34" charset="0"/>
              </a:rPr>
              <a:t>Son las prácticas que tienen por objeto eliminar o minimizar el factor de riesgo que pueda llegar a afectar la salud o la vida de las personas o pueda contaminar el ambiente</a:t>
            </a:r>
            <a:r>
              <a:rPr lang="es-CO" dirty="0">
                <a:solidFill>
                  <a:schemeClr val="accent6"/>
                </a:solidFill>
                <a:latin typeface="Calibri" pitchFamily="34" charset="0"/>
                <a:cs typeface="Calibri" pitchFamily="34" charset="0"/>
              </a:rPr>
              <a:t>.</a:t>
            </a:r>
          </a:p>
        </p:txBody>
      </p:sp>
      <p:sp>
        <p:nvSpPr>
          <p:cNvPr id="9" name="8 Rectángulo"/>
          <p:cNvSpPr/>
          <p:nvPr/>
        </p:nvSpPr>
        <p:spPr>
          <a:xfrm>
            <a:off x="251520" y="6208876"/>
            <a:ext cx="1848583" cy="253916"/>
          </a:xfrm>
          <a:prstGeom prst="rect">
            <a:avLst/>
          </a:prstGeom>
        </p:spPr>
        <p:txBody>
          <a:bodyPr wrap="none">
            <a:spAutoFit/>
          </a:bodyPr>
          <a:lstStyle/>
          <a:p>
            <a:r>
              <a:rPr lang="es-CO" sz="1050" b="1" i="1" dirty="0" smtClean="0">
                <a:solidFill>
                  <a:srgbClr val="00349E"/>
                </a:solidFill>
                <a:latin typeface="Calibri" pitchFamily="34" charset="0"/>
                <a:cs typeface="Calibri" pitchFamily="34" charset="0"/>
              </a:rPr>
              <a:t>FUENTE: DECRETO 2676/2000</a:t>
            </a:r>
            <a:endParaRPr lang="es-CO" sz="1050" b="1" i="1" dirty="0"/>
          </a:p>
        </p:txBody>
      </p:sp>
    </p:spTree>
    <p:extLst>
      <p:ext uri="{BB962C8B-B14F-4D97-AF65-F5344CB8AC3E}">
        <p14:creationId xmlns:p14="http://schemas.microsoft.com/office/powerpoint/2010/main" val="2194105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652046"/>
            <a:ext cx="7200800" cy="523220"/>
          </a:xfrm>
          <a:prstGeom prst="rect">
            <a:avLst/>
          </a:prstGeom>
        </p:spPr>
        <p:txBody>
          <a:bodyPr wrap="square">
            <a:spAutoFit/>
          </a:bodyPr>
          <a:lstStyle/>
          <a:p>
            <a:pPr algn="ctr"/>
            <a:r>
              <a:rPr lang="es-CO" sz="2800" b="1" dirty="0" smtClean="0">
                <a:solidFill>
                  <a:srgbClr val="FF0000"/>
                </a:solidFill>
              </a:rPr>
              <a:t>USO DEL UNIFORME </a:t>
            </a:r>
            <a:endParaRPr lang="es-CO" sz="2800" b="1" dirty="0">
              <a:solidFill>
                <a:srgbClr val="FF0000"/>
              </a:solidFill>
            </a:endParaRPr>
          </a:p>
        </p:txBody>
      </p:sp>
      <p:sp>
        <p:nvSpPr>
          <p:cNvPr id="6" name="5 Redondear rectángulo de esquina diagonal"/>
          <p:cNvSpPr/>
          <p:nvPr/>
        </p:nvSpPr>
        <p:spPr>
          <a:xfrm>
            <a:off x="467544" y="1756858"/>
            <a:ext cx="4464496" cy="282427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Es muy importante para la protección corporal,  es una barrera  que evita la contaminación de la ropa normal durante la atención, contra salpicaduras de líquidos o fluidos corporales (sangre, saliva), que puedan generarse </a:t>
            </a:r>
          </a:p>
          <a:p>
            <a:pPr algn="ctr"/>
            <a:r>
              <a:rPr lang="es-CO" sz="2000" dirty="0">
                <a:solidFill>
                  <a:schemeClr val="tx2"/>
                </a:solidFill>
              </a:rPr>
              <a:t>desde cualquier sitio.</a:t>
            </a:r>
          </a:p>
        </p:txBody>
      </p:sp>
      <p:sp>
        <p:nvSpPr>
          <p:cNvPr id="7" name="6 Esquina doblada"/>
          <p:cNvSpPr/>
          <p:nvPr/>
        </p:nvSpPr>
        <p:spPr>
          <a:xfrm>
            <a:off x="5652120" y="1412776"/>
            <a:ext cx="3024336" cy="384778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000" dirty="0">
                <a:solidFill>
                  <a:schemeClr val="tx2"/>
                </a:solidFill>
              </a:rPr>
              <a:t>La bata también debe ser usada por el personal  que realiza las labores de limpieza y desinfección de áreas, equipos, </a:t>
            </a:r>
          </a:p>
          <a:p>
            <a:pPr algn="ctr"/>
            <a:r>
              <a:rPr lang="es-CO" sz="2000" dirty="0">
                <a:solidFill>
                  <a:schemeClr val="tx2"/>
                </a:solidFill>
              </a:rPr>
              <a:t>dispositivos médicos del consultorio médico. </a:t>
            </a:r>
          </a:p>
        </p:txBody>
      </p:sp>
      <p:sp>
        <p:nvSpPr>
          <p:cNvPr id="9" name="8 Cerrar llave"/>
          <p:cNvSpPr/>
          <p:nvPr/>
        </p:nvSpPr>
        <p:spPr>
          <a:xfrm rot="5400000">
            <a:off x="4824028" y="3861048"/>
            <a:ext cx="360040" cy="37444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0" name="9 Rectángulo"/>
          <p:cNvSpPr/>
          <p:nvPr/>
        </p:nvSpPr>
        <p:spPr>
          <a:xfrm>
            <a:off x="323528" y="6364270"/>
            <a:ext cx="813690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1342863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08104" y="2348880"/>
            <a:ext cx="2330200" cy="349238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rot="10800000" flipV="1">
            <a:off x="4597142" y="5906042"/>
            <a:ext cx="4690580" cy="415498"/>
          </a:xfrm>
          <a:prstGeom prst="rect">
            <a:avLst/>
          </a:prstGeom>
        </p:spPr>
        <p:txBody>
          <a:bodyPr wrap="square">
            <a:spAutoFit/>
          </a:bodyPr>
          <a:lstStyle/>
          <a:p>
            <a:r>
              <a:rPr lang="es-CO" sz="1050" b="1" i="1" dirty="0" smtClean="0">
                <a:solidFill>
                  <a:schemeClr val="tx2"/>
                </a:solidFill>
              </a:rPr>
              <a:t>IMAGEN: https</a:t>
            </a:r>
            <a:r>
              <a:rPr lang="es-CO" sz="1050" b="1" i="1" dirty="0">
                <a:solidFill>
                  <a:schemeClr val="tx2"/>
                </a:solidFill>
              </a:rPr>
              <a:t>://avistatime.com/wp-content/uploads/2015/11/iStock_000025454788Large1-e1447858272533.jpg</a:t>
            </a:r>
          </a:p>
        </p:txBody>
      </p:sp>
      <p:sp>
        <p:nvSpPr>
          <p:cNvPr id="6" name="5 Rectángulo"/>
          <p:cNvSpPr/>
          <p:nvPr/>
        </p:nvSpPr>
        <p:spPr>
          <a:xfrm>
            <a:off x="381860" y="390436"/>
            <a:ext cx="7200800" cy="523220"/>
          </a:xfrm>
          <a:prstGeom prst="rect">
            <a:avLst/>
          </a:prstGeom>
        </p:spPr>
        <p:txBody>
          <a:bodyPr wrap="square">
            <a:spAutoFit/>
          </a:bodyPr>
          <a:lstStyle/>
          <a:p>
            <a:pPr algn="ctr"/>
            <a:r>
              <a:rPr lang="es-CO" sz="2800" b="1" dirty="0" smtClean="0">
                <a:solidFill>
                  <a:srgbClr val="FF0000"/>
                </a:solidFill>
              </a:rPr>
              <a:t>USO DEL UNIFORME </a:t>
            </a:r>
            <a:endParaRPr lang="es-CO" sz="2800" b="1" dirty="0">
              <a:solidFill>
                <a:srgbClr val="FF0000"/>
              </a:solidFill>
            </a:endParaRPr>
          </a:p>
        </p:txBody>
      </p:sp>
      <p:sp>
        <p:nvSpPr>
          <p:cNvPr id="5" name="4 Rectángulo"/>
          <p:cNvSpPr/>
          <p:nvPr/>
        </p:nvSpPr>
        <p:spPr>
          <a:xfrm>
            <a:off x="402851" y="1064430"/>
            <a:ext cx="8262486" cy="830997"/>
          </a:xfrm>
          <a:prstGeom prst="rect">
            <a:avLst/>
          </a:prstGeom>
        </p:spPr>
        <p:txBody>
          <a:bodyPr wrap="square">
            <a:spAutoFit/>
          </a:bodyPr>
          <a:lstStyle/>
          <a:p>
            <a:r>
              <a:rPr lang="es-CO" sz="2400" dirty="0">
                <a:solidFill>
                  <a:srgbClr val="FF0000"/>
                </a:solidFill>
              </a:rPr>
              <a:t>Para su uso correcto se tendrán en cuenta las siguientes recomendaciones:</a:t>
            </a:r>
          </a:p>
        </p:txBody>
      </p:sp>
      <p:sp>
        <p:nvSpPr>
          <p:cNvPr id="8" name="7 Esquina doblada"/>
          <p:cNvSpPr/>
          <p:nvPr/>
        </p:nvSpPr>
        <p:spPr>
          <a:xfrm>
            <a:off x="683568" y="2231117"/>
            <a:ext cx="3528392" cy="4053853"/>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Las personas que realizan las labores de limpieza y desinfección de áreas y superficies </a:t>
            </a:r>
          </a:p>
          <a:p>
            <a:pPr algn="ctr"/>
            <a:r>
              <a:rPr lang="es-CO" sz="2000" dirty="0">
                <a:solidFill>
                  <a:schemeClr val="tx2"/>
                </a:solidFill>
              </a:rPr>
              <a:t>externas del consultorio médico, también deben utilizar bata o delantal durante la </a:t>
            </a:r>
          </a:p>
          <a:p>
            <a:pPr algn="ctr"/>
            <a:r>
              <a:rPr lang="es-CO" sz="2000" dirty="0">
                <a:solidFill>
                  <a:schemeClr val="tx2"/>
                </a:solidFill>
              </a:rPr>
              <a:t>realización de sus tareas.</a:t>
            </a:r>
          </a:p>
        </p:txBody>
      </p:sp>
      <p:sp>
        <p:nvSpPr>
          <p:cNvPr id="11" name="10 Rectángulo"/>
          <p:cNvSpPr/>
          <p:nvPr/>
        </p:nvSpPr>
        <p:spPr>
          <a:xfrm>
            <a:off x="323528" y="6364270"/>
            <a:ext cx="813690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674256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1860" y="390436"/>
            <a:ext cx="7200800" cy="523220"/>
          </a:xfrm>
          <a:prstGeom prst="rect">
            <a:avLst/>
          </a:prstGeom>
        </p:spPr>
        <p:txBody>
          <a:bodyPr wrap="square">
            <a:spAutoFit/>
          </a:bodyPr>
          <a:lstStyle/>
          <a:p>
            <a:pPr algn="ctr"/>
            <a:r>
              <a:rPr lang="es-CO" sz="2800" b="1" dirty="0" smtClean="0">
                <a:solidFill>
                  <a:srgbClr val="FF0000"/>
                </a:solidFill>
              </a:rPr>
              <a:t>USO DEL UNIFORME </a:t>
            </a:r>
            <a:endParaRPr lang="es-CO" sz="2800" b="1" dirty="0">
              <a:solidFill>
                <a:srgbClr val="FF0000"/>
              </a:solidFill>
            </a:endParaRPr>
          </a:p>
        </p:txBody>
      </p:sp>
      <p:sp>
        <p:nvSpPr>
          <p:cNvPr id="5" name="4 Rectángulo"/>
          <p:cNvSpPr/>
          <p:nvPr/>
        </p:nvSpPr>
        <p:spPr>
          <a:xfrm>
            <a:off x="448575" y="1052736"/>
            <a:ext cx="8136904" cy="923330"/>
          </a:xfrm>
          <a:prstGeom prst="rect">
            <a:avLst/>
          </a:prstGeom>
        </p:spPr>
        <p:txBody>
          <a:bodyPr wrap="square">
            <a:spAutoFit/>
          </a:bodyPr>
          <a:lstStyle/>
          <a:p>
            <a:endParaRPr lang="es-CO" dirty="0"/>
          </a:p>
          <a:p>
            <a:endParaRPr lang="es-CO" dirty="0"/>
          </a:p>
          <a:p>
            <a:r>
              <a:rPr lang="es-CO" dirty="0" smtClean="0"/>
              <a:t> </a:t>
            </a:r>
            <a:endParaRPr lang="es-CO" dirty="0"/>
          </a:p>
        </p:txBody>
      </p:sp>
      <p:sp>
        <p:nvSpPr>
          <p:cNvPr id="6" name="5 Esquina doblada"/>
          <p:cNvSpPr/>
          <p:nvPr/>
        </p:nvSpPr>
        <p:spPr>
          <a:xfrm>
            <a:off x="611560" y="1514401"/>
            <a:ext cx="1872208" cy="3528392"/>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El uniforme se pondrá siempre en el sitio de trabajo, nunca se debe venir con el desde la casa.</a:t>
            </a:r>
          </a:p>
        </p:txBody>
      </p:sp>
      <p:sp>
        <p:nvSpPr>
          <p:cNvPr id="7" name="6 Esquina doblada"/>
          <p:cNvSpPr/>
          <p:nvPr/>
        </p:nvSpPr>
        <p:spPr>
          <a:xfrm>
            <a:off x="3652930" y="1546277"/>
            <a:ext cx="1855173" cy="3496516"/>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Debe lavarse aparte de la ropa de la casa para evitar la contaminación</a:t>
            </a:r>
            <a:r>
              <a:rPr lang="es-CO" dirty="0"/>
              <a:t>.</a:t>
            </a:r>
          </a:p>
        </p:txBody>
      </p:sp>
      <p:sp>
        <p:nvSpPr>
          <p:cNvPr id="8" name="7 Esquina doblada"/>
          <p:cNvSpPr/>
          <p:nvPr/>
        </p:nvSpPr>
        <p:spPr>
          <a:xfrm>
            <a:off x="6516215" y="1620349"/>
            <a:ext cx="1944217" cy="3422444"/>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Debe ser de cambio diario y durante el día cuando fuese necesario de acuerdo al proceso realizado</a:t>
            </a:r>
            <a:r>
              <a:rPr lang="es-CO" dirty="0"/>
              <a:t>.</a:t>
            </a:r>
          </a:p>
        </p:txBody>
      </p:sp>
      <p:cxnSp>
        <p:nvCxnSpPr>
          <p:cNvPr id="17" name="16 Conector angular"/>
          <p:cNvCxnSpPr/>
          <p:nvPr/>
        </p:nvCxnSpPr>
        <p:spPr>
          <a:xfrm flipV="1">
            <a:off x="2489951" y="2779829"/>
            <a:ext cx="936104" cy="49876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angular"/>
          <p:cNvCxnSpPr/>
          <p:nvPr/>
        </p:nvCxnSpPr>
        <p:spPr>
          <a:xfrm flipV="1">
            <a:off x="5508103" y="2650201"/>
            <a:ext cx="936104" cy="49876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323528" y="6364270"/>
            <a:ext cx="8136904" cy="253916"/>
          </a:xfrm>
          <a:prstGeom prst="rect">
            <a:avLst/>
          </a:prstGeom>
        </p:spPr>
        <p:txBody>
          <a:bodyPr wrap="square">
            <a:spAutoFit/>
          </a:bodyPr>
          <a:lstStyle/>
          <a:p>
            <a:r>
              <a:rPr lang="es-CO" sz="1050" b="1" i="1" dirty="0" smtClean="0">
                <a:solidFill>
                  <a:schemeClr val="tx2"/>
                </a:solidFill>
              </a:rPr>
              <a:t>FUENTE: POLITÉCNICO PROSANEAR</a:t>
            </a:r>
            <a:endParaRPr lang="es-CO" sz="1050" b="1" i="1" dirty="0">
              <a:solidFill>
                <a:schemeClr val="tx2"/>
              </a:solidFill>
            </a:endParaRPr>
          </a:p>
        </p:txBody>
      </p:sp>
    </p:spTree>
    <p:extLst>
      <p:ext uri="{BB962C8B-B14F-4D97-AF65-F5344CB8AC3E}">
        <p14:creationId xmlns:p14="http://schemas.microsoft.com/office/powerpoint/2010/main" val="4094858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548680"/>
            <a:ext cx="5688632" cy="461665"/>
          </a:xfrm>
          <a:prstGeom prst="rect">
            <a:avLst/>
          </a:prstGeom>
        </p:spPr>
        <p:txBody>
          <a:bodyPr wrap="square">
            <a:spAutoFit/>
          </a:bodyPr>
          <a:lstStyle/>
          <a:p>
            <a:pPr algn="ctr"/>
            <a:r>
              <a:rPr lang="es-CO" sz="2400" b="1" dirty="0">
                <a:solidFill>
                  <a:srgbClr val="FF0000"/>
                </a:solidFill>
              </a:rPr>
              <a:t>USO </a:t>
            </a:r>
            <a:r>
              <a:rPr lang="es-CO" sz="2400" b="1" dirty="0" smtClean="0">
                <a:solidFill>
                  <a:srgbClr val="FF0000"/>
                </a:solidFill>
              </a:rPr>
              <a:t>DE DELANTAL ANTIFLUIDOS </a:t>
            </a:r>
            <a:endParaRPr lang="es-CO" sz="2400" b="1" dirty="0">
              <a:solidFill>
                <a:srgbClr val="FF0000"/>
              </a:solidFill>
            </a:endParaRPr>
          </a:p>
        </p:txBody>
      </p:sp>
      <p:pic>
        <p:nvPicPr>
          <p:cNvPr id="1536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10" y="1484784"/>
            <a:ext cx="4320089" cy="393119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79512" y="5390688"/>
            <a:ext cx="5472608"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://www.mvdotaciones.com.co/wp-content/uploads/2016/11/delantal.jpg</a:t>
            </a:r>
          </a:p>
        </p:txBody>
      </p:sp>
      <p:sp>
        <p:nvSpPr>
          <p:cNvPr id="4" name="3 Flecha derecha"/>
          <p:cNvSpPr/>
          <p:nvPr/>
        </p:nvSpPr>
        <p:spPr>
          <a:xfrm>
            <a:off x="3851920" y="2924944"/>
            <a:ext cx="1656184" cy="525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Llamada rectangular redondeada"/>
          <p:cNvSpPr/>
          <p:nvPr/>
        </p:nvSpPr>
        <p:spPr>
          <a:xfrm>
            <a:off x="5868144" y="1736812"/>
            <a:ext cx="2304256" cy="3024336"/>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800" dirty="0" smtClean="0">
                <a:solidFill>
                  <a:schemeClr val="tx2"/>
                </a:solidFill>
              </a:rPr>
              <a:t>Para evitar salpicaduras</a:t>
            </a:r>
            <a:endParaRPr lang="es-CO" sz="2800" dirty="0">
              <a:solidFill>
                <a:schemeClr val="tx2"/>
              </a:solidFill>
            </a:endParaRPr>
          </a:p>
        </p:txBody>
      </p:sp>
    </p:spTree>
    <p:extLst>
      <p:ext uri="{BB962C8B-B14F-4D97-AF65-F5344CB8AC3E}">
        <p14:creationId xmlns:p14="http://schemas.microsoft.com/office/powerpoint/2010/main" val="3134757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31640" y="548680"/>
            <a:ext cx="5688632" cy="461665"/>
          </a:xfrm>
          <a:prstGeom prst="rect">
            <a:avLst/>
          </a:prstGeom>
        </p:spPr>
        <p:txBody>
          <a:bodyPr wrap="square">
            <a:spAutoFit/>
          </a:bodyPr>
          <a:lstStyle/>
          <a:p>
            <a:pPr algn="ctr"/>
            <a:r>
              <a:rPr lang="es-CO" sz="2400" b="1" dirty="0">
                <a:solidFill>
                  <a:srgbClr val="FF0000"/>
                </a:solidFill>
              </a:rPr>
              <a:t>USO </a:t>
            </a:r>
            <a:r>
              <a:rPr lang="es-CO" sz="2400" b="1" dirty="0" smtClean="0">
                <a:solidFill>
                  <a:srgbClr val="FF0000"/>
                </a:solidFill>
              </a:rPr>
              <a:t>DE CALZADO CERRADO O BOTAS </a:t>
            </a:r>
            <a:endParaRPr lang="es-CO" sz="2400" b="1" dirty="0">
              <a:solidFill>
                <a:srgbClr val="FF0000"/>
              </a:solidFill>
            </a:endParaRPr>
          </a:p>
        </p:txBody>
      </p:sp>
      <p:pic>
        <p:nvPicPr>
          <p:cNvPr id="18434" name="Picture 2" descr="Resultado de imagen para botas pla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3271804" cy="3445581"/>
          </a:xfrm>
          <a:prstGeom prst="rect">
            <a:avLst/>
          </a:prstGeom>
          <a:noFill/>
          <a:extLst>
            <a:ext uri="{909E8E84-426E-40DD-AFC4-6F175D3DCCD1}">
              <a14:hiddenFill xmlns:a14="http://schemas.microsoft.com/office/drawing/2010/main">
                <a:solidFill>
                  <a:srgbClr val="FFFFFF"/>
                </a:solidFill>
              </a14:hiddenFill>
            </a:ext>
          </a:extLst>
        </p:spPr>
      </p:pic>
      <p:sp>
        <p:nvSpPr>
          <p:cNvPr id="6" name="5 Flecha derecha"/>
          <p:cNvSpPr/>
          <p:nvPr/>
        </p:nvSpPr>
        <p:spPr>
          <a:xfrm>
            <a:off x="3851920" y="3160879"/>
            <a:ext cx="1656184" cy="525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Llamada rectangular redondeada"/>
          <p:cNvSpPr/>
          <p:nvPr/>
        </p:nvSpPr>
        <p:spPr>
          <a:xfrm>
            <a:off x="5868144" y="1736812"/>
            <a:ext cx="2304256" cy="3024336"/>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400" dirty="0" smtClean="0">
                <a:solidFill>
                  <a:schemeClr val="tx2"/>
                </a:solidFill>
              </a:rPr>
              <a:t>Para evitar accidentes con derrames o salpicaduras</a:t>
            </a:r>
            <a:endParaRPr lang="es-CO" sz="2400" dirty="0">
              <a:solidFill>
                <a:schemeClr val="tx2"/>
              </a:solidFill>
            </a:endParaRPr>
          </a:p>
        </p:txBody>
      </p:sp>
      <p:sp>
        <p:nvSpPr>
          <p:cNvPr id="5" name="4 Rectángulo"/>
          <p:cNvSpPr/>
          <p:nvPr/>
        </p:nvSpPr>
        <p:spPr>
          <a:xfrm>
            <a:off x="108012" y="5013176"/>
            <a:ext cx="6048164"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://img.directindustry.es/images_di/photo-g/23380-6071863.jpg</a:t>
            </a:r>
          </a:p>
        </p:txBody>
      </p:sp>
      <p:sp>
        <p:nvSpPr>
          <p:cNvPr id="9" name="8 Rectángulo"/>
          <p:cNvSpPr/>
          <p:nvPr/>
        </p:nvSpPr>
        <p:spPr>
          <a:xfrm rot="10800000" flipV="1">
            <a:off x="5075548" y="5267091"/>
            <a:ext cx="5689140" cy="253916"/>
          </a:xfrm>
          <a:prstGeom prst="rect">
            <a:avLst/>
          </a:prstGeom>
        </p:spPr>
        <p:txBody>
          <a:bodyPr wrap="square">
            <a:spAutoFit/>
          </a:bodyPr>
          <a:lstStyle/>
          <a:p>
            <a:r>
              <a:rPr lang="es-CO" sz="1050" b="1" i="1" dirty="0" smtClean="0">
                <a:solidFill>
                  <a:schemeClr val="tx2"/>
                </a:solidFill>
              </a:rPr>
              <a:t>FUENTE: POLITÉCNICO PROSANEAR</a:t>
            </a:r>
            <a:endParaRPr lang="es-CO" sz="1050" b="1" i="1" dirty="0">
              <a:solidFill>
                <a:schemeClr val="tx2"/>
              </a:solidFill>
            </a:endParaRPr>
          </a:p>
        </p:txBody>
      </p:sp>
    </p:spTree>
    <p:extLst>
      <p:ext uri="{BB962C8B-B14F-4D97-AF65-F5344CB8AC3E}">
        <p14:creationId xmlns:p14="http://schemas.microsoft.com/office/powerpoint/2010/main" val="2459656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10" name="9 Redondear rectángulo de esquina diagonal"/>
          <p:cNvSpPr/>
          <p:nvPr/>
        </p:nvSpPr>
        <p:spPr>
          <a:xfrm>
            <a:off x="539552" y="1340768"/>
            <a:ext cx="4608512" cy="2376264"/>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400" dirty="0">
                <a:solidFill>
                  <a:schemeClr val="tx2"/>
                </a:solidFill>
              </a:rPr>
              <a:t>Mantenga el lugar de trabajo en óptimas condiciones de aseo, iluminación y ventilación</a:t>
            </a:r>
          </a:p>
        </p:txBody>
      </p:sp>
      <p:pic>
        <p:nvPicPr>
          <p:cNvPr id="19458" name="Picture 2" descr="Resultado de imagen para aseo de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501008"/>
            <a:ext cx="4572000" cy="3095625"/>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rot="10800000" flipV="1">
            <a:off x="563038" y="3717032"/>
            <a:ext cx="3351374" cy="577081"/>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
        <p:nvSpPr>
          <p:cNvPr id="11" name="10 Rectángulo"/>
          <p:cNvSpPr/>
          <p:nvPr/>
        </p:nvSpPr>
        <p:spPr>
          <a:xfrm>
            <a:off x="179512" y="6342717"/>
            <a:ext cx="8496944" cy="253916"/>
          </a:xfrm>
          <a:prstGeom prst="rect">
            <a:avLst/>
          </a:prstGeom>
        </p:spPr>
        <p:txBody>
          <a:bodyPr wrap="square">
            <a:spAutoFit/>
          </a:bodyPr>
          <a:lstStyle/>
          <a:p>
            <a:r>
              <a:rPr lang="es-CO" sz="1050" b="1" i="1" dirty="0">
                <a:solidFill>
                  <a:schemeClr val="tx2"/>
                </a:solidFill>
              </a:rPr>
              <a:t>http://www.limpiezalfaclean.com/images/servicios/galerias/aseo-habitaciones/5.jpg</a:t>
            </a:r>
          </a:p>
        </p:txBody>
      </p:sp>
    </p:spTree>
    <p:extLst>
      <p:ext uri="{BB962C8B-B14F-4D97-AF65-F5344CB8AC3E}">
        <p14:creationId xmlns:p14="http://schemas.microsoft.com/office/powerpoint/2010/main" val="1452859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6" name="5 Redondear rectángulo de esquina diagonal"/>
          <p:cNvSpPr/>
          <p:nvPr/>
        </p:nvSpPr>
        <p:spPr>
          <a:xfrm>
            <a:off x="395536" y="1484784"/>
            <a:ext cx="4575243" cy="2381749"/>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400" dirty="0">
                <a:solidFill>
                  <a:schemeClr val="tx2"/>
                </a:solidFill>
              </a:rPr>
              <a:t>Evite fumar, beber y comer cualquier alimento en el sitio de trabajo. </a:t>
            </a:r>
          </a:p>
        </p:txBody>
      </p:sp>
      <p:pic>
        <p:nvPicPr>
          <p:cNvPr id="20482" name="Picture 2" descr="Resultado de imagen para EVITAR FUMAR EN AREAS DE HOSPI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9508" y="3501008"/>
            <a:ext cx="2578274" cy="2578274"/>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rot="10800000" flipV="1">
            <a:off x="563038" y="3866533"/>
            <a:ext cx="3351374" cy="577081"/>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
        <p:nvSpPr>
          <p:cNvPr id="7" name="6 Rectángulo"/>
          <p:cNvSpPr/>
          <p:nvPr/>
        </p:nvSpPr>
        <p:spPr>
          <a:xfrm>
            <a:off x="2555776" y="6093346"/>
            <a:ext cx="6408712" cy="415498"/>
          </a:xfrm>
          <a:prstGeom prst="rect">
            <a:avLst/>
          </a:prstGeom>
        </p:spPr>
        <p:txBody>
          <a:bodyPr wrap="square">
            <a:spAutoFit/>
          </a:bodyPr>
          <a:lstStyle/>
          <a:p>
            <a:r>
              <a:rPr lang="es-CO" sz="1050" b="1" dirty="0" smtClean="0">
                <a:solidFill>
                  <a:schemeClr val="tx2"/>
                </a:solidFill>
              </a:rPr>
              <a:t>IMAGEN: http</a:t>
            </a:r>
            <a:r>
              <a:rPr lang="es-CO" sz="1050" b="1" dirty="0">
                <a:solidFill>
                  <a:schemeClr val="tx2"/>
                </a:solidFill>
              </a:rPr>
              <a:t>://3.bp.blogspot.com/--5qeUAMsptk/VP-Me5R3_3I/AAAAAAAAAAU/YCqegcf5f1o/s1600/no-fumar_42581.jpg</a:t>
            </a:r>
          </a:p>
        </p:txBody>
      </p:sp>
    </p:spTree>
    <p:extLst>
      <p:ext uri="{BB962C8B-B14F-4D97-AF65-F5344CB8AC3E}">
        <p14:creationId xmlns:p14="http://schemas.microsoft.com/office/powerpoint/2010/main" val="661709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6" name="5 Redondear rectángulo de esquina diagonal"/>
          <p:cNvSpPr/>
          <p:nvPr/>
        </p:nvSpPr>
        <p:spPr>
          <a:xfrm>
            <a:off x="539552" y="1340768"/>
            <a:ext cx="3492388" cy="4104456"/>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Maneje todo paciente como potencialmente infectado. Las normas Universales deben aplicarse con todos los </a:t>
            </a:r>
          </a:p>
          <a:p>
            <a:pPr algn="ctr"/>
            <a:r>
              <a:rPr lang="es-CO" sz="2000" dirty="0">
                <a:solidFill>
                  <a:schemeClr val="tx2"/>
                </a:solidFill>
              </a:rPr>
              <a:t>pacientes, independientemente del diagnóstico, por lo que se hace innecesaria la clasificación específica de </a:t>
            </a:r>
          </a:p>
          <a:p>
            <a:pPr algn="ctr"/>
            <a:r>
              <a:rPr lang="es-CO" sz="2000" dirty="0">
                <a:solidFill>
                  <a:schemeClr val="tx2"/>
                </a:solidFill>
              </a:rPr>
              <a:t>sangre y otros líquidos corporales. </a:t>
            </a:r>
          </a:p>
        </p:txBody>
      </p:sp>
      <p:pic>
        <p:nvPicPr>
          <p:cNvPr id="2150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0222" y="1772816"/>
            <a:ext cx="4298241" cy="2952328"/>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rot="10800000" flipV="1">
            <a:off x="539552" y="5487902"/>
            <a:ext cx="3351374" cy="577081"/>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
        <p:nvSpPr>
          <p:cNvPr id="8" name="7 Rectángulo"/>
          <p:cNvSpPr/>
          <p:nvPr/>
        </p:nvSpPr>
        <p:spPr>
          <a:xfrm>
            <a:off x="4450223" y="4774914"/>
            <a:ext cx="4572000" cy="253916"/>
          </a:xfrm>
          <a:prstGeom prst="rect">
            <a:avLst/>
          </a:prstGeom>
        </p:spPr>
        <p:txBody>
          <a:bodyPr>
            <a:spAutoFit/>
          </a:bodyPr>
          <a:lstStyle/>
          <a:p>
            <a:r>
              <a:rPr lang="es-CO" sz="1050" b="1" i="1" dirty="0" smtClean="0">
                <a:solidFill>
                  <a:schemeClr val="tx2"/>
                </a:solidFill>
              </a:rPr>
              <a:t>IMAGEN: https</a:t>
            </a:r>
            <a:r>
              <a:rPr lang="es-CO" sz="1050" b="1" i="1" dirty="0">
                <a:solidFill>
                  <a:schemeClr val="tx2"/>
                </a:solidFill>
              </a:rPr>
              <a:t>://i.ytimg.com/vi/43NrAprsDJ8/maxresdefault.jpg</a:t>
            </a:r>
          </a:p>
        </p:txBody>
      </p:sp>
    </p:spTree>
    <p:extLst>
      <p:ext uri="{BB962C8B-B14F-4D97-AF65-F5344CB8AC3E}">
        <p14:creationId xmlns:p14="http://schemas.microsoft.com/office/powerpoint/2010/main" val="717663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5" name="4 Redondear rectángulo de esquina diagonal"/>
          <p:cNvSpPr/>
          <p:nvPr/>
        </p:nvSpPr>
        <p:spPr>
          <a:xfrm>
            <a:off x="800766" y="1484784"/>
            <a:ext cx="2808312" cy="396044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L</a:t>
            </a:r>
            <a:r>
              <a:rPr lang="es-CO" sz="2000" dirty="0" smtClean="0">
                <a:solidFill>
                  <a:schemeClr val="tx2"/>
                </a:solidFill>
              </a:rPr>
              <a:t>ávese </a:t>
            </a:r>
            <a:r>
              <a:rPr lang="es-CO" sz="2000" dirty="0">
                <a:solidFill>
                  <a:schemeClr val="tx2"/>
                </a:solidFill>
              </a:rPr>
              <a:t>cuidadosamente las manos antes y después de cada </a:t>
            </a:r>
            <a:r>
              <a:rPr lang="es-CO" sz="2000" dirty="0" smtClean="0">
                <a:solidFill>
                  <a:schemeClr val="tx2"/>
                </a:solidFill>
              </a:rPr>
              <a:t>proceso </a:t>
            </a:r>
            <a:r>
              <a:rPr lang="es-CO" sz="2000" dirty="0">
                <a:solidFill>
                  <a:schemeClr val="tx2"/>
                </a:solidFill>
              </a:rPr>
              <a:t>e igualmente si se tiene </a:t>
            </a:r>
          </a:p>
          <a:p>
            <a:pPr algn="ctr"/>
            <a:r>
              <a:rPr lang="es-CO" sz="2000" dirty="0">
                <a:solidFill>
                  <a:schemeClr val="tx2"/>
                </a:solidFill>
              </a:rPr>
              <a:t>contacto con material patógeno. </a:t>
            </a:r>
          </a:p>
          <a:p>
            <a:pPr algn="ctr"/>
            <a:endParaRPr lang="es-CO" sz="2000" dirty="0">
              <a:solidFill>
                <a:schemeClr val="tx2"/>
              </a:solidFill>
            </a:endParaRPr>
          </a:p>
        </p:txBody>
      </p:sp>
      <p:sp>
        <p:nvSpPr>
          <p:cNvPr id="8" name="7 Rectángulo redondeado"/>
          <p:cNvSpPr/>
          <p:nvPr/>
        </p:nvSpPr>
        <p:spPr>
          <a:xfrm>
            <a:off x="4499992" y="2060848"/>
            <a:ext cx="3888432" cy="28083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Utilice en forma sistemática guantes plásticos o de látex en procedimientos que conlleven manipulación de </a:t>
            </a:r>
          </a:p>
          <a:p>
            <a:pPr algn="ctr"/>
            <a:r>
              <a:rPr lang="es-CO" sz="2000" dirty="0">
                <a:solidFill>
                  <a:schemeClr val="tx2"/>
                </a:solidFill>
              </a:rPr>
              <a:t>elementos biológicos/o cuando maneje instrumental o equipo contaminado en la atención del paciente</a:t>
            </a:r>
          </a:p>
        </p:txBody>
      </p:sp>
      <p:sp>
        <p:nvSpPr>
          <p:cNvPr id="9" name="8 Rectángulo"/>
          <p:cNvSpPr/>
          <p:nvPr/>
        </p:nvSpPr>
        <p:spPr>
          <a:xfrm rot="10800000" flipV="1">
            <a:off x="292664" y="6200359"/>
            <a:ext cx="8239775"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
        <p:nvSpPr>
          <p:cNvPr id="2" name="1 Flecha derecha"/>
          <p:cNvSpPr/>
          <p:nvPr/>
        </p:nvSpPr>
        <p:spPr>
          <a:xfrm>
            <a:off x="3779912" y="3465004"/>
            <a:ext cx="632639"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4728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6" name="5 Redondear rectángulo de esquina diagonal"/>
          <p:cNvSpPr/>
          <p:nvPr/>
        </p:nvSpPr>
        <p:spPr>
          <a:xfrm>
            <a:off x="467544" y="1484784"/>
            <a:ext cx="4824536" cy="2304256"/>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Absténgase de tocar con las manos enguantadas algunas partes del cuerpo y de manipular objetos diferentes a los </a:t>
            </a:r>
          </a:p>
          <a:p>
            <a:pPr algn="ctr"/>
            <a:r>
              <a:rPr lang="es-CO" sz="2000" dirty="0">
                <a:solidFill>
                  <a:schemeClr val="tx2"/>
                </a:solidFill>
              </a:rPr>
              <a:t>requeridos. </a:t>
            </a:r>
          </a:p>
        </p:txBody>
      </p:sp>
      <p:pic>
        <p:nvPicPr>
          <p:cNvPr id="22530" name="Picture 2" descr="Resultado de imagen para lavado de las m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162136"/>
            <a:ext cx="2448272" cy="232399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rot="10800000" flipV="1">
            <a:off x="323528" y="3954387"/>
            <a:ext cx="6120680" cy="415498"/>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
        <p:nvSpPr>
          <p:cNvPr id="7" name="6 Rectángulo"/>
          <p:cNvSpPr/>
          <p:nvPr/>
        </p:nvSpPr>
        <p:spPr>
          <a:xfrm>
            <a:off x="467544" y="6232212"/>
            <a:ext cx="7416824"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://saludyperdidadepeso.com/wp-content/uploads/2012/05/lavado-de-manos2.jpg</a:t>
            </a:r>
          </a:p>
        </p:txBody>
      </p:sp>
    </p:spTree>
    <p:extLst>
      <p:ext uri="{BB962C8B-B14F-4D97-AF65-F5344CB8AC3E}">
        <p14:creationId xmlns:p14="http://schemas.microsoft.com/office/powerpoint/2010/main" val="70668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55576" y="548680"/>
            <a:ext cx="6840760" cy="954107"/>
          </a:xfrm>
          <a:prstGeom prst="rect">
            <a:avLst/>
          </a:prstGeom>
        </p:spPr>
        <p:txBody>
          <a:bodyPr wrap="square">
            <a:spAutoFit/>
          </a:bodyPr>
          <a:lstStyle/>
          <a:p>
            <a:pPr algn="ctr"/>
            <a:r>
              <a:rPr lang="es-CO" sz="2800" b="1" dirty="0">
                <a:solidFill>
                  <a:srgbClr val="FF0000"/>
                </a:solidFill>
              </a:rPr>
              <a:t>ELEMENTOS DE PROTECCIÓN PERSONAL</a:t>
            </a:r>
          </a:p>
          <a:p>
            <a:pPr algn="ctr"/>
            <a:r>
              <a:rPr lang="es-CO" sz="2800" b="1" dirty="0">
                <a:solidFill>
                  <a:srgbClr val="FF0000"/>
                </a:solidFill>
              </a:rPr>
              <a:t>(EPP)</a:t>
            </a:r>
          </a:p>
        </p:txBody>
      </p:sp>
      <p:sp>
        <p:nvSpPr>
          <p:cNvPr id="11" name="10 Redondear rectángulo de esquina diagonal"/>
          <p:cNvSpPr/>
          <p:nvPr/>
        </p:nvSpPr>
        <p:spPr>
          <a:xfrm>
            <a:off x="786911" y="1844824"/>
            <a:ext cx="5556429" cy="3096344"/>
          </a:xfrm>
          <a:prstGeom prst="round2DiagRect">
            <a:avLst/>
          </a:prstGeom>
          <a:gradFill rotWithShape="1">
            <a:gsLst>
              <a:gs pos="0">
                <a:srgbClr val="00349E">
                  <a:tint val="10000"/>
                  <a:satMod val="300000"/>
                </a:srgbClr>
              </a:gs>
              <a:gs pos="34000">
                <a:srgbClr val="00349E">
                  <a:tint val="13500"/>
                  <a:satMod val="250000"/>
                </a:srgbClr>
              </a:gs>
              <a:gs pos="100000">
                <a:srgbClr val="00349E">
                  <a:tint val="60000"/>
                  <a:satMod val="200000"/>
                </a:srgbClr>
              </a:gs>
            </a:gsLst>
            <a:path path="circle">
              <a:fillToRect l="50000" t="155000" r="50000" b="-55000"/>
            </a:path>
          </a:gradFill>
          <a:ln w="9525" cap="flat" cmpd="sng" algn="ctr">
            <a:solidFill>
              <a:srgbClr val="00349E">
                <a:satMod val="120000"/>
              </a:srgbClr>
            </a:solidFill>
            <a:prstDash val="solid"/>
          </a:ln>
          <a:effectLst>
            <a:outerShdw blurRad="63500" dist="25400" dir="14700000" algn="t" rotWithShape="0">
              <a:srgbClr val="000000">
                <a:alpha val="50000"/>
              </a:srgbClr>
            </a:outerShdw>
          </a:effectLst>
        </p:spPr>
        <p:txBody>
          <a:bodyPr rtlCol="0" anchor="ctr"/>
          <a:lstStyle/>
          <a:p>
            <a:pPr lvl="0" algn="ctr"/>
            <a:r>
              <a:rPr lang="es-CO" sz="2400" kern="0" dirty="0" smtClean="0">
                <a:solidFill>
                  <a:srgbClr val="00349E"/>
                </a:solidFill>
                <a:latin typeface="Calibri" pitchFamily="34" charset="0"/>
                <a:cs typeface="Calibri" pitchFamily="34" charset="0"/>
              </a:rPr>
              <a:t>El propósito fundamental de los elementos de protección personal (EPP), es prevenir el contacto con el agente infeccioso, creando una barrera entre este y el personal que labora en las áreas de salud.</a:t>
            </a:r>
            <a:endParaRPr lang="es-CO" sz="2400" kern="0" dirty="0">
              <a:solidFill>
                <a:srgbClr val="00349E"/>
              </a:solidFill>
              <a:latin typeface="Calibri" pitchFamily="34" charset="0"/>
              <a:cs typeface="Calibri" pitchFamily="34" charset="0"/>
            </a:endParaRPr>
          </a:p>
        </p:txBody>
      </p:sp>
      <p:sp>
        <p:nvSpPr>
          <p:cNvPr id="12" name="11 Rectángulo"/>
          <p:cNvSpPr/>
          <p:nvPr/>
        </p:nvSpPr>
        <p:spPr>
          <a:xfrm>
            <a:off x="786911" y="4966173"/>
            <a:ext cx="2154757"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050" b="1" i="1" u="none" strike="noStrike" kern="0" cap="none" spc="0" normalizeH="0" baseline="0" noProof="0" dirty="0" smtClean="0">
                <a:ln>
                  <a:noFill/>
                </a:ln>
                <a:solidFill>
                  <a:srgbClr val="00349E"/>
                </a:solidFill>
                <a:effectLst/>
                <a:uLnTx/>
                <a:uFillTx/>
                <a:latin typeface="Calibri" pitchFamily="34" charset="0"/>
                <a:cs typeface="Calibri" pitchFamily="34" charset="0"/>
              </a:rPr>
              <a:t>FUENTE: POLITÉCNICO</a:t>
            </a:r>
            <a:r>
              <a:rPr kumimoji="0" lang="es-CO" sz="1050" b="1" i="1" u="none" strike="noStrike" kern="0" cap="none" spc="0" normalizeH="0" noProof="0" dirty="0" smtClean="0">
                <a:ln>
                  <a:noFill/>
                </a:ln>
                <a:solidFill>
                  <a:srgbClr val="00349E"/>
                </a:solidFill>
                <a:effectLst/>
                <a:uLnTx/>
                <a:uFillTx/>
                <a:latin typeface="Calibri" pitchFamily="34" charset="0"/>
                <a:cs typeface="Calibri" pitchFamily="34" charset="0"/>
              </a:rPr>
              <a:t> PROSANEAR</a:t>
            </a:r>
            <a:endParaRPr kumimoji="0" lang="es-CO" sz="1050" b="1" i="1" u="none" strike="noStrike" kern="0" cap="none" spc="0" normalizeH="0" baseline="0" noProof="0" dirty="0" smtClean="0">
              <a:ln>
                <a:noFill/>
              </a:ln>
              <a:solidFill>
                <a:sysClr val="windowText" lastClr="000000"/>
              </a:solidFill>
              <a:effectLst/>
              <a:uLnTx/>
              <a:uFillTx/>
            </a:endParaRPr>
          </a:p>
        </p:txBody>
      </p:sp>
      <p:pic>
        <p:nvPicPr>
          <p:cNvPr id="1026" name="Picture 2" descr="Resultado de imagen para BIOSEGUR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855920"/>
            <a:ext cx="2232248" cy="2520280"/>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1839137" y="6380936"/>
            <a:ext cx="7248554" cy="261610"/>
          </a:xfrm>
          <a:prstGeom prst="rect">
            <a:avLst/>
          </a:prstGeom>
        </p:spPr>
        <p:txBody>
          <a:bodyPr wrap="square">
            <a:spAutoFit/>
          </a:bodyPr>
          <a:lstStyle/>
          <a:p>
            <a:r>
              <a:rPr lang="es-CO" sz="1100" b="1" i="1" dirty="0" smtClean="0">
                <a:solidFill>
                  <a:schemeClr val="tx2"/>
                </a:solidFill>
              </a:rPr>
              <a:t>IMAGEN: IMAGEN: https</a:t>
            </a:r>
            <a:r>
              <a:rPr lang="es-CO" sz="1100" b="1" i="1" dirty="0">
                <a:solidFill>
                  <a:schemeClr val="tx2"/>
                </a:solidFill>
              </a:rPr>
              <a:t>://deconceptos.com/wp-content/uploads/2011/06/concepto-de-bioseguridad.jpg</a:t>
            </a:r>
          </a:p>
        </p:txBody>
      </p:sp>
    </p:spTree>
    <p:extLst>
      <p:ext uri="{BB962C8B-B14F-4D97-AF65-F5344CB8AC3E}">
        <p14:creationId xmlns:p14="http://schemas.microsoft.com/office/powerpoint/2010/main" val="3420529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4006518"/>
            <a:ext cx="4572000" cy="369332"/>
          </a:xfrm>
          <a:prstGeom prst="rect">
            <a:avLst/>
          </a:prstGeom>
        </p:spPr>
        <p:txBody>
          <a:bodyPr>
            <a:spAutoFit/>
          </a:bodyPr>
          <a:lstStyle/>
          <a:p>
            <a:endParaRPr lang="es-CO" dirty="0"/>
          </a:p>
        </p:txBody>
      </p:sp>
      <p:sp>
        <p:nvSpPr>
          <p:cNvPr id="5" name="4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6" name="5 Redondear rectángulo de esquina diagonal"/>
          <p:cNvSpPr/>
          <p:nvPr/>
        </p:nvSpPr>
        <p:spPr>
          <a:xfrm>
            <a:off x="621191" y="1558924"/>
            <a:ext cx="2880320" cy="3958307"/>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Emplee mascarillas y protectores oculares durante procedimientos que puedan generar salpicaduras o góticas -</a:t>
            </a:r>
          </a:p>
          <a:p>
            <a:pPr algn="ctr"/>
            <a:r>
              <a:rPr lang="es-CO" sz="2000" dirty="0">
                <a:solidFill>
                  <a:schemeClr val="tx2"/>
                </a:solidFill>
              </a:rPr>
              <a:t>aerosoles- de sangre u otros líquidos corporales.</a:t>
            </a:r>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859" y="1916832"/>
            <a:ext cx="3324225" cy="299085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rot="10800000" flipV="1">
            <a:off x="251520" y="6309320"/>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
        <p:nvSpPr>
          <p:cNvPr id="2" name="1 Rectángulo"/>
          <p:cNvSpPr/>
          <p:nvPr/>
        </p:nvSpPr>
        <p:spPr>
          <a:xfrm>
            <a:off x="4031940" y="4907682"/>
            <a:ext cx="4572000" cy="253916"/>
          </a:xfrm>
          <a:prstGeom prst="rect">
            <a:avLst/>
          </a:prstGeom>
        </p:spPr>
        <p:txBody>
          <a:bodyPr>
            <a:spAutoFit/>
          </a:bodyPr>
          <a:lstStyle/>
          <a:p>
            <a:r>
              <a:rPr lang="es-CO" sz="1050" b="1" i="1" dirty="0" smtClean="0">
                <a:solidFill>
                  <a:schemeClr val="tx2"/>
                </a:solidFill>
              </a:rPr>
              <a:t>IMAGEN: https</a:t>
            </a:r>
            <a:r>
              <a:rPr lang="es-CO" sz="1050" b="1" i="1" dirty="0">
                <a:solidFill>
                  <a:schemeClr val="tx2"/>
                </a:solidFill>
              </a:rPr>
              <a:t>://</a:t>
            </a:r>
            <a:r>
              <a:rPr lang="es-CO" sz="1050" b="1" i="1" dirty="0" smtClean="0">
                <a:solidFill>
                  <a:schemeClr val="tx2"/>
                </a:solidFill>
              </a:rPr>
              <a:t>userscontent2.emaze.com/images/02e7c53c-a351-4f17-afd2</a:t>
            </a:r>
            <a:endParaRPr lang="es-CO" sz="1050" b="1" i="1" dirty="0">
              <a:solidFill>
                <a:schemeClr val="tx2"/>
              </a:solidFill>
            </a:endParaRPr>
          </a:p>
        </p:txBody>
      </p:sp>
    </p:spTree>
    <p:extLst>
      <p:ext uri="{BB962C8B-B14F-4D97-AF65-F5344CB8AC3E}">
        <p14:creationId xmlns:p14="http://schemas.microsoft.com/office/powerpoint/2010/main" val="2904717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4" name="3 Redondear rectángulo de esquina diagonal"/>
          <p:cNvSpPr/>
          <p:nvPr/>
        </p:nvSpPr>
        <p:spPr>
          <a:xfrm>
            <a:off x="1691680" y="1412776"/>
            <a:ext cx="5040560" cy="2213084"/>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Mantenga sus elementos de protección personal en óptimas condiciones de aseo, en un lugar seguro y de fácil </a:t>
            </a:r>
          </a:p>
          <a:p>
            <a:pPr algn="ctr"/>
            <a:r>
              <a:rPr lang="es-CO" sz="2000" dirty="0">
                <a:solidFill>
                  <a:schemeClr val="tx2"/>
                </a:solidFill>
              </a:rPr>
              <a:t>acceso.</a:t>
            </a:r>
          </a:p>
        </p:txBody>
      </p:sp>
      <p:sp>
        <p:nvSpPr>
          <p:cNvPr id="5" name="4 Rectángulo"/>
          <p:cNvSpPr/>
          <p:nvPr/>
        </p:nvSpPr>
        <p:spPr>
          <a:xfrm rot="10800000" flipV="1">
            <a:off x="251520" y="6309320"/>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pic>
        <p:nvPicPr>
          <p:cNvPr id="2050" name="Picture 2" descr="Resultado de imagen para elementos de protección personal en sal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26" y="3861048"/>
            <a:ext cx="7425628" cy="193357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187624" y="5667666"/>
            <a:ext cx="7524328" cy="253916"/>
          </a:xfrm>
          <a:prstGeom prst="rect">
            <a:avLst/>
          </a:prstGeom>
        </p:spPr>
        <p:txBody>
          <a:bodyPr wrap="square">
            <a:spAutoFit/>
          </a:bodyPr>
          <a:lstStyle/>
          <a:p>
            <a:r>
              <a:rPr lang="es-CO" sz="1050" b="1" i="1" dirty="0" err="1" smtClean="0">
                <a:solidFill>
                  <a:schemeClr val="tx2"/>
                </a:solidFill>
              </a:rPr>
              <a:t>IMAGEN:http</a:t>
            </a:r>
            <a:r>
              <a:rPr lang="es-CO" sz="1050" b="1" i="1" dirty="0">
                <a:solidFill>
                  <a:schemeClr val="tx2"/>
                </a:solidFill>
              </a:rPr>
              <a:t>://2.bp.blogspot.com/-wHB9SgHf4dI/UiPpD37cJTI/AAAAAAAAACA/fo6CzFucQAs/s1600/bioseguridad.png</a:t>
            </a:r>
          </a:p>
        </p:txBody>
      </p:sp>
    </p:spTree>
    <p:extLst>
      <p:ext uri="{BB962C8B-B14F-4D97-AF65-F5344CB8AC3E}">
        <p14:creationId xmlns:p14="http://schemas.microsoft.com/office/powerpoint/2010/main" val="2682127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4" name="3 Redondear rectángulo de esquina diagonal"/>
          <p:cNvSpPr/>
          <p:nvPr/>
        </p:nvSpPr>
        <p:spPr>
          <a:xfrm>
            <a:off x="683568" y="1556792"/>
            <a:ext cx="3888432" cy="2304256"/>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400" dirty="0">
                <a:solidFill>
                  <a:schemeClr val="tx2"/>
                </a:solidFill>
              </a:rPr>
              <a:t>Mantenga actualizado su esquema de vacunación completo. </a:t>
            </a:r>
          </a:p>
        </p:txBody>
      </p:sp>
      <p:pic>
        <p:nvPicPr>
          <p:cNvPr id="3074" name="Picture 2" descr="Resultado de imagen para vacunació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284984"/>
            <a:ext cx="4248472" cy="275174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rot="10800000" flipV="1">
            <a:off x="251520" y="6309320"/>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
        <p:nvSpPr>
          <p:cNvPr id="5" name="4 Rectángulo"/>
          <p:cNvSpPr/>
          <p:nvPr/>
        </p:nvSpPr>
        <p:spPr>
          <a:xfrm>
            <a:off x="3923928" y="5561919"/>
            <a:ext cx="5940152"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://www.santamarta.gov.co/portal/images/f256d4g6f5g6hfsd.jpg</a:t>
            </a:r>
          </a:p>
        </p:txBody>
      </p:sp>
    </p:spTree>
    <p:extLst>
      <p:ext uri="{BB962C8B-B14F-4D97-AF65-F5344CB8AC3E}">
        <p14:creationId xmlns:p14="http://schemas.microsoft.com/office/powerpoint/2010/main" val="3393340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4" name="3 Redondear rectángulo de esquina diagonal"/>
          <p:cNvSpPr/>
          <p:nvPr/>
        </p:nvSpPr>
        <p:spPr>
          <a:xfrm>
            <a:off x="539552" y="1334019"/>
            <a:ext cx="4104456" cy="2383013"/>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400" dirty="0">
                <a:solidFill>
                  <a:schemeClr val="tx2"/>
                </a:solidFill>
              </a:rPr>
              <a:t>Maneje con estricta precaución elementos </a:t>
            </a:r>
            <a:r>
              <a:rPr lang="es-CO" sz="2400" dirty="0" err="1">
                <a:solidFill>
                  <a:schemeClr val="tx2"/>
                </a:solidFill>
              </a:rPr>
              <a:t>cortopunzantes</a:t>
            </a:r>
            <a:r>
              <a:rPr lang="es-CO" sz="2400" dirty="0">
                <a:solidFill>
                  <a:schemeClr val="tx2"/>
                </a:solidFill>
              </a:rPr>
              <a:t>. </a:t>
            </a:r>
          </a:p>
        </p:txBody>
      </p:sp>
      <p:pic>
        <p:nvPicPr>
          <p:cNvPr id="4098" name="Picture 2" descr="Resultado de imagen para elementos cortopunzantes en hospit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048557"/>
            <a:ext cx="3852428" cy="287655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rot="10800000" flipV="1">
            <a:off x="251520" y="6414071"/>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
        <p:nvSpPr>
          <p:cNvPr id="5" name="4 Rectángulo"/>
          <p:cNvSpPr/>
          <p:nvPr/>
        </p:nvSpPr>
        <p:spPr>
          <a:xfrm>
            <a:off x="3634337" y="5929791"/>
            <a:ext cx="6191672" cy="253916"/>
          </a:xfrm>
          <a:prstGeom prst="rect">
            <a:avLst/>
          </a:prstGeom>
        </p:spPr>
        <p:txBody>
          <a:bodyPr wrap="square">
            <a:spAutoFit/>
          </a:bodyPr>
          <a:lstStyle/>
          <a:p>
            <a:r>
              <a:rPr lang="es-CO" sz="1050" b="1" i="1" dirty="0" smtClean="0">
                <a:solidFill>
                  <a:schemeClr val="tx2"/>
                </a:solidFill>
              </a:rPr>
              <a:t>IMAGEN: https</a:t>
            </a:r>
            <a:r>
              <a:rPr lang="es-CO" sz="1050" b="1" i="1" dirty="0">
                <a:solidFill>
                  <a:schemeClr val="tx2"/>
                </a:solidFill>
              </a:rPr>
              <a:t>://</a:t>
            </a:r>
            <a:r>
              <a:rPr lang="es-CO" sz="1050" b="1" i="1" dirty="0" smtClean="0">
                <a:solidFill>
                  <a:schemeClr val="tx2"/>
                </a:solidFill>
              </a:rPr>
              <a:t>userscontent2.emaze.com/images/8df021a9-76da-431f-b83c-41</a:t>
            </a:r>
            <a:endParaRPr lang="es-CO" sz="1050" b="1" i="1" dirty="0">
              <a:solidFill>
                <a:schemeClr val="tx2"/>
              </a:solidFill>
            </a:endParaRPr>
          </a:p>
        </p:txBody>
      </p:sp>
    </p:spTree>
    <p:extLst>
      <p:ext uri="{BB962C8B-B14F-4D97-AF65-F5344CB8AC3E}">
        <p14:creationId xmlns:p14="http://schemas.microsoft.com/office/powerpoint/2010/main" val="3405046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5" name="4 Redondear rectángulo de esquina diagonal"/>
          <p:cNvSpPr/>
          <p:nvPr/>
        </p:nvSpPr>
        <p:spPr>
          <a:xfrm>
            <a:off x="323528" y="1484784"/>
            <a:ext cx="3586635" cy="4340371"/>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2000" dirty="0">
                <a:solidFill>
                  <a:schemeClr val="tx2"/>
                </a:solidFill>
              </a:rPr>
              <a:t>Las </a:t>
            </a:r>
            <a:r>
              <a:rPr lang="es-CO" sz="2000" dirty="0" smtClean="0">
                <a:solidFill>
                  <a:schemeClr val="tx2"/>
                </a:solidFill>
              </a:rPr>
              <a:t>uñas </a:t>
            </a:r>
            <a:r>
              <a:rPr lang="es-CO" sz="2000" dirty="0">
                <a:solidFill>
                  <a:schemeClr val="tx2"/>
                </a:solidFill>
              </a:rPr>
              <a:t>del </a:t>
            </a:r>
            <a:r>
              <a:rPr lang="es-CO" sz="2000" dirty="0" smtClean="0">
                <a:solidFill>
                  <a:schemeClr val="tx2"/>
                </a:solidFill>
              </a:rPr>
              <a:t>personal, </a:t>
            </a:r>
            <a:r>
              <a:rPr lang="es-CO" sz="2000" dirty="0">
                <a:solidFill>
                  <a:schemeClr val="tx2"/>
                </a:solidFill>
              </a:rPr>
              <a:t>deberán mantenerse cortas y siempre muy limpias</a:t>
            </a:r>
            <a:r>
              <a:rPr lang="es-CO" sz="2000" dirty="0" smtClean="0">
                <a:solidFill>
                  <a:schemeClr val="tx2"/>
                </a:solidFill>
              </a:rPr>
              <a:t>.</a:t>
            </a:r>
          </a:p>
          <a:p>
            <a:pPr algn="ctr"/>
            <a:endParaRPr lang="es-CO" sz="2000" dirty="0">
              <a:solidFill>
                <a:schemeClr val="tx2"/>
              </a:solidFill>
            </a:endParaRPr>
          </a:p>
          <a:p>
            <a:pPr algn="ctr"/>
            <a:r>
              <a:rPr lang="es-CO" sz="2000" dirty="0" smtClean="0">
                <a:solidFill>
                  <a:schemeClr val="tx2"/>
                </a:solidFill>
              </a:rPr>
              <a:t>Se debe evitar el uso de maquillaje o lociones.</a:t>
            </a:r>
          </a:p>
          <a:p>
            <a:pPr algn="ctr"/>
            <a:endParaRPr lang="es-CO" sz="2000" dirty="0">
              <a:solidFill>
                <a:schemeClr val="tx2"/>
              </a:solidFill>
            </a:endParaRPr>
          </a:p>
          <a:p>
            <a:pPr algn="ctr"/>
            <a:r>
              <a:rPr lang="es-CO" sz="2000" dirty="0" smtClean="0">
                <a:solidFill>
                  <a:schemeClr val="tx2"/>
                </a:solidFill>
              </a:rPr>
              <a:t>Evitar el uso de accesorios</a:t>
            </a:r>
          </a:p>
          <a:p>
            <a:pPr algn="ctr"/>
            <a:endParaRPr lang="es-CO" sz="2000" dirty="0">
              <a:solidFill>
                <a:schemeClr val="tx2"/>
              </a:solidFill>
            </a:endParaRPr>
          </a:p>
          <a:p>
            <a:pPr algn="ctr"/>
            <a:r>
              <a:rPr lang="es-CO" sz="2000" dirty="0" smtClean="0">
                <a:solidFill>
                  <a:schemeClr val="tx2"/>
                </a:solidFill>
              </a:rPr>
              <a:t>Mantener el cabello recogido</a:t>
            </a:r>
          </a:p>
          <a:p>
            <a:pPr algn="ctr"/>
            <a:endParaRPr lang="es-CO" sz="2000" dirty="0">
              <a:solidFill>
                <a:schemeClr val="tx2"/>
              </a:solidFill>
            </a:endParaRPr>
          </a:p>
          <a:p>
            <a:pPr algn="ctr"/>
            <a:endParaRPr lang="es-CO" sz="2000" dirty="0">
              <a:solidFill>
                <a:schemeClr val="tx2"/>
              </a:solidFill>
            </a:endParaRPr>
          </a:p>
        </p:txBody>
      </p:sp>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933322"/>
            <a:ext cx="4032448" cy="429587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rot="10800000" flipV="1">
            <a:off x="218265" y="6309320"/>
            <a:ext cx="6765634" cy="253916"/>
          </a:xfrm>
          <a:prstGeom prst="rect">
            <a:avLst/>
          </a:prstGeom>
        </p:spPr>
        <p:txBody>
          <a:bodyPr wrap="square">
            <a:spAutoFit/>
          </a:bodyPr>
          <a:lstStyle/>
          <a:p>
            <a:r>
              <a:rPr lang="es-CO" sz="1050" b="1" i="1" dirty="0" smtClean="0">
                <a:solidFill>
                  <a:schemeClr val="tx2"/>
                </a:solidFill>
              </a:rPr>
              <a:t>FUENTE: POLITÉCNICO PROSANEAR</a:t>
            </a:r>
            <a:endParaRPr lang="es-CO" sz="1050" b="1" i="1" dirty="0">
              <a:solidFill>
                <a:schemeClr val="tx2"/>
              </a:solidFill>
            </a:endParaRPr>
          </a:p>
        </p:txBody>
      </p:sp>
      <p:sp>
        <p:nvSpPr>
          <p:cNvPr id="6" name="5 Rectángulo"/>
          <p:cNvSpPr/>
          <p:nvPr/>
        </p:nvSpPr>
        <p:spPr>
          <a:xfrm>
            <a:off x="4283968" y="5102241"/>
            <a:ext cx="4572000" cy="415498"/>
          </a:xfrm>
          <a:prstGeom prst="rect">
            <a:avLst/>
          </a:prstGeom>
        </p:spPr>
        <p:txBody>
          <a:bodyPr>
            <a:spAutoFit/>
          </a:bodyPr>
          <a:lstStyle/>
          <a:p>
            <a:r>
              <a:rPr lang="es-CO" sz="1050" b="1" i="1" dirty="0" smtClean="0">
                <a:solidFill>
                  <a:schemeClr val="tx2"/>
                </a:solidFill>
              </a:rPr>
              <a:t>IMAGEN: http</a:t>
            </a:r>
            <a:r>
              <a:rPr lang="es-CO" sz="1050" b="1" i="1" dirty="0">
                <a:solidFill>
                  <a:schemeClr val="tx2"/>
                </a:solidFill>
              </a:rPr>
              <a:t>://weclipart.com/gimg/493769879F45390B/cleaning-girl-vector-596408.jpg</a:t>
            </a:r>
          </a:p>
        </p:txBody>
      </p:sp>
    </p:spTree>
    <p:extLst>
      <p:ext uri="{BB962C8B-B14F-4D97-AF65-F5344CB8AC3E}">
        <p14:creationId xmlns:p14="http://schemas.microsoft.com/office/powerpoint/2010/main" val="3155954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3" name="2 Rectángulo"/>
          <p:cNvSpPr/>
          <p:nvPr/>
        </p:nvSpPr>
        <p:spPr>
          <a:xfrm>
            <a:off x="400650" y="1209262"/>
            <a:ext cx="6624736" cy="461665"/>
          </a:xfrm>
          <a:prstGeom prst="rect">
            <a:avLst/>
          </a:prstGeom>
        </p:spPr>
        <p:txBody>
          <a:bodyPr wrap="square">
            <a:spAutoFit/>
          </a:bodyPr>
          <a:lstStyle/>
          <a:p>
            <a:r>
              <a:rPr lang="es-CO" sz="2400" b="1" dirty="0" smtClean="0">
                <a:solidFill>
                  <a:srgbClr val="FF0000"/>
                </a:solidFill>
              </a:rPr>
              <a:t>LAVADO DE MANOS</a:t>
            </a:r>
            <a:endParaRPr lang="es-CO" sz="2400" b="1" dirty="0">
              <a:solidFill>
                <a:srgbClr val="FF0000"/>
              </a:solidFill>
            </a:endParaRPr>
          </a:p>
        </p:txBody>
      </p:sp>
      <p:sp>
        <p:nvSpPr>
          <p:cNvPr id="5" name="4 Redondear rectángulo de esquina diagonal"/>
          <p:cNvSpPr/>
          <p:nvPr/>
        </p:nvSpPr>
        <p:spPr>
          <a:xfrm>
            <a:off x="395536" y="2097722"/>
            <a:ext cx="3276364" cy="3048434"/>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400" dirty="0">
                <a:solidFill>
                  <a:schemeClr val="tx2"/>
                </a:solidFill>
              </a:rPr>
              <a:t>Es el lavado mecánico con abundante agua y jabón  desinfectante líquido</a:t>
            </a:r>
            <a:r>
              <a:rPr lang="es-CO" sz="2400" dirty="0" smtClean="0">
                <a:solidFill>
                  <a:schemeClr val="tx2"/>
                </a:solidFill>
              </a:rPr>
              <a:t>,</a:t>
            </a:r>
            <a:endParaRPr lang="es-CO" sz="2400" dirty="0">
              <a:solidFill>
                <a:schemeClr val="tx2"/>
              </a:solidFill>
            </a:endParaRPr>
          </a:p>
        </p:txBody>
      </p:sp>
      <p:sp>
        <p:nvSpPr>
          <p:cNvPr id="9" name="8 Rectángulo redondeado"/>
          <p:cNvSpPr/>
          <p:nvPr/>
        </p:nvSpPr>
        <p:spPr>
          <a:xfrm>
            <a:off x="4572000" y="1670927"/>
            <a:ext cx="4105111"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000" b="1" dirty="0">
                <a:solidFill>
                  <a:schemeClr val="tx2"/>
                </a:solidFill>
              </a:rPr>
              <a:t>Disminuir los  microorganismos existentes en la piel y uñas de las manos </a:t>
            </a:r>
          </a:p>
        </p:txBody>
      </p:sp>
      <p:sp>
        <p:nvSpPr>
          <p:cNvPr id="10" name="9 Rectángulo redondeado"/>
          <p:cNvSpPr/>
          <p:nvPr/>
        </p:nvSpPr>
        <p:spPr>
          <a:xfrm>
            <a:off x="4554876" y="4509120"/>
            <a:ext cx="4105111"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000" b="1" dirty="0">
                <a:solidFill>
                  <a:schemeClr val="tx2"/>
                </a:solidFill>
              </a:rPr>
              <a:t>prevenir o minimizar el riesgo de infección</a:t>
            </a:r>
          </a:p>
        </p:txBody>
      </p:sp>
      <p:sp>
        <p:nvSpPr>
          <p:cNvPr id="11" name="10 Flecha derecha"/>
          <p:cNvSpPr/>
          <p:nvPr/>
        </p:nvSpPr>
        <p:spPr>
          <a:xfrm>
            <a:off x="3713018" y="2174983"/>
            <a:ext cx="858982" cy="240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Flecha derecha"/>
          <p:cNvSpPr/>
          <p:nvPr/>
        </p:nvSpPr>
        <p:spPr>
          <a:xfrm>
            <a:off x="3671900" y="4772524"/>
            <a:ext cx="858982" cy="240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p:cNvSpPr/>
          <p:nvPr/>
        </p:nvSpPr>
        <p:spPr>
          <a:xfrm rot="10800000" flipV="1">
            <a:off x="251520" y="6414071"/>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1755816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4" name="3 Rectángulo"/>
          <p:cNvSpPr/>
          <p:nvPr/>
        </p:nvSpPr>
        <p:spPr>
          <a:xfrm>
            <a:off x="400650" y="1209262"/>
            <a:ext cx="6624736" cy="461665"/>
          </a:xfrm>
          <a:prstGeom prst="rect">
            <a:avLst/>
          </a:prstGeom>
        </p:spPr>
        <p:txBody>
          <a:bodyPr wrap="square">
            <a:spAutoFit/>
          </a:bodyPr>
          <a:lstStyle/>
          <a:p>
            <a:r>
              <a:rPr lang="es-CO" sz="2400" b="1" dirty="0" smtClean="0">
                <a:solidFill>
                  <a:srgbClr val="FF0000"/>
                </a:solidFill>
              </a:rPr>
              <a:t>LAVADO DE MANOS</a:t>
            </a:r>
            <a:endParaRPr lang="es-CO" sz="2400" b="1" dirty="0">
              <a:solidFill>
                <a:srgbClr val="FF0000"/>
              </a:solidFill>
            </a:endParaRPr>
          </a:p>
        </p:txBody>
      </p:sp>
      <p:sp>
        <p:nvSpPr>
          <p:cNvPr id="6" name="5 Redondear rectángulo de esquina diagonal"/>
          <p:cNvSpPr/>
          <p:nvPr/>
        </p:nvSpPr>
        <p:spPr>
          <a:xfrm>
            <a:off x="532772" y="2132856"/>
            <a:ext cx="4039228" cy="208823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smtClean="0">
                <a:solidFill>
                  <a:schemeClr val="tx2"/>
                </a:solidFill>
              </a:rPr>
              <a:t>El lavado de las manos es una  herramienta fundamental en la prevención de infecciones y es un medio eficaz para garantizar un entorno de trabajo seguro. </a:t>
            </a:r>
            <a:endParaRPr lang="es-CO" sz="2000" dirty="0">
              <a:solidFill>
                <a:schemeClr val="tx2"/>
              </a:solidFill>
            </a:endParaRPr>
          </a:p>
        </p:txBody>
      </p:sp>
      <p:sp>
        <p:nvSpPr>
          <p:cNvPr id="7"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130" name="Picture 10" descr="Resultado de imagen para lavado de man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6882" y="2671603"/>
            <a:ext cx="3553116" cy="3095653"/>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rot="10800000" flipV="1">
            <a:off x="528611" y="4322035"/>
            <a:ext cx="6765634" cy="253916"/>
          </a:xfrm>
          <a:prstGeom prst="rect">
            <a:avLst/>
          </a:prstGeom>
        </p:spPr>
        <p:txBody>
          <a:bodyPr wrap="square">
            <a:spAutoFit/>
          </a:bodyPr>
          <a:lstStyle/>
          <a:p>
            <a:r>
              <a:rPr lang="es-CO" sz="1050" b="1" i="1" dirty="0" smtClean="0">
                <a:solidFill>
                  <a:schemeClr val="tx2"/>
                </a:solidFill>
              </a:rPr>
              <a:t>FUENTE: POLITÉCNICO PROSANEAR</a:t>
            </a:r>
            <a:endParaRPr lang="es-CO" sz="1050" b="1" i="1" dirty="0">
              <a:solidFill>
                <a:schemeClr val="tx2"/>
              </a:solidFill>
            </a:endParaRPr>
          </a:p>
        </p:txBody>
      </p:sp>
      <p:sp>
        <p:nvSpPr>
          <p:cNvPr id="10" name="9 Rectángulo"/>
          <p:cNvSpPr/>
          <p:nvPr/>
        </p:nvSpPr>
        <p:spPr>
          <a:xfrm>
            <a:off x="3347864" y="5767256"/>
            <a:ext cx="6941126" cy="415498"/>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://3.bp.blogspot.com/-G6HguihICHQ/UG9sUmNWcqI/AAAAAAAAAK8/jT4Iriz7jg4/s1600/LOGO_LAVADO_MANOS_3.png</a:t>
            </a:r>
          </a:p>
        </p:txBody>
      </p:sp>
      <p:cxnSp>
        <p:nvCxnSpPr>
          <p:cNvPr id="14" name="13 Conector angular"/>
          <p:cNvCxnSpPr/>
          <p:nvPr/>
        </p:nvCxnSpPr>
        <p:spPr>
          <a:xfrm>
            <a:off x="4860032" y="2734072"/>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553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Flecha abajo"/>
          <p:cNvSpPr/>
          <p:nvPr/>
        </p:nvSpPr>
        <p:spPr>
          <a:xfrm rot="1806443">
            <a:off x="5994244" y="3903441"/>
            <a:ext cx="395871" cy="164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Flecha abajo"/>
          <p:cNvSpPr/>
          <p:nvPr/>
        </p:nvSpPr>
        <p:spPr>
          <a:xfrm rot="19449358">
            <a:off x="2964633" y="4019704"/>
            <a:ext cx="395871" cy="164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Flecha abajo"/>
          <p:cNvSpPr/>
          <p:nvPr/>
        </p:nvSpPr>
        <p:spPr>
          <a:xfrm rot="18876891">
            <a:off x="6173418" y="2448691"/>
            <a:ext cx="395871" cy="164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Flecha abajo"/>
          <p:cNvSpPr/>
          <p:nvPr/>
        </p:nvSpPr>
        <p:spPr>
          <a:xfrm rot="2219032">
            <a:off x="2459892" y="2626627"/>
            <a:ext cx="395871" cy="164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539552" y="620688"/>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3" name="2 Rectángulo"/>
          <p:cNvSpPr/>
          <p:nvPr/>
        </p:nvSpPr>
        <p:spPr>
          <a:xfrm>
            <a:off x="400650" y="1209262"/>
            <a:ext cx="6624736" cy="461665"/>
          </a:xfrm>
          <a:prstGeom prst="rect">
            <a:avLst/>
          </a:prstGeom>
        </p:spPr>
        <p:txBody>
          <a:bodyPr wrap="square">
            <a:spAutoFit/>
          </a:bodyPr>
          <a:lstStyle/>
          <a:p>
            <a:r>
              <a:rPr lang="es-CO" sz="2400" b="1" dirty="0" smtClean="0">
                <a:solidFill>
                  <a:srgbClr val="FF0000"/>
                </a:solidFill>
              </a:rPr>
              <a:t>LAVADO DE MANOS – CUANDO REALIZARLO……</a:t>
            </a:r>
            <a:endParaRPr lang="es-CO" sz="2400" b="1" dirty="0">
              <a:solidFill>
                <a:srgbClr val="FF0000"/>
              </a:solidFill>
            </a:endParaRPr>
          </a:p>
        </p:txBody>
      </p:sp>
      <p:sp>
        <p:nvSpPr>
          <p:cNvPr id="6" name="5 Rectángulo redondeado"/>
          <p:cNvSpPr/>
          <p:nvPr/>
        </p:nvSpPr>
        <p:spPr>
          <a:xfrm>
            <a:off x="251520" y="3555504"/>
            <a:ext cx="3060340" cy="6730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dirty="0">
                <a:solidFill>
                  <a:schemeClr val="tx2"/>
                </a:solidFill>
              </a:rPr>
              <a:t>Cada cambio de actividad</a:t>
            </a:r>
          </a:p>
        </p:txBody>
      </p:sp>
      <p:sp>
        <p:nvSpPr>
          <p:cNvPr id="7" name="6 Rectángulo redondeado"/>
          <p:cNvSpPr/>
          <p:nvPr/>
        </p:nvSpPr>
        <p:spPr>
          <a:xfrm>
            <a:off x="2987824" y="2148881"/>
            <a:ext cx="3060340" cy="7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dirty="0">
                <a:solidFill>
                  <a:schemeClr val="tx2"/>
                </a:solidFill>
              </a:rPr>
              <a:t>Antes de utilizar los guantes e implementos de aseo</a:t>
            </a:r>
          </a:p>
        </p:txBody>
      </p:sp>
      <p:sp>
        <p:nvSpPr>
          <p:cNvPr id="8" name="7 Rectángulo redondeado"/>
          <p:cNvSpPr/>
          <p:nvPr/>
        </p:nvSpPr>
        <p:spPr>
          <a:xfrm>
            <a:off x="5828336" y="3459717"/>
            <a:ext cx="3060340" cy="6730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dirty="0">
                <a:solidFill>
                  <a:schemeClr val="tx2"/>
                </a:solidFill>
              </a:rPr>
              <a:t>Al tocar </a:t>
            </a:r>
            <a:r>
              <a:rPr lang="es-CO" dirty="0" smtClean="0">
                <a:solidFill>
                  <a:schemeClr val="tx2"/>
                </a:solidFill>
              </a:rPr>
              <a:t>objetos o superficies </a:t>
            </a:r>
            <a:r>
              <a:rPr lang="es-CO" dirty="0">
                <a:solidFill>
                  <a:schemeClr val="tx2"/>
                </a:solidFill>
              </a:rPr>
              <a:t>contaminados</a:t>
            </a:r>
          </a:p>
        </p:txBody>
      </p:sp>
      <p:sp>
        <p:nvSpPr>
          <p:cNvPr id="9" name="8 Rectángulo redondeado"/>
          <p:cNvSpPr/>
          <p:nvPr/>
        </p:nvSpPr>
        <p:spPr>
          <a:xfrm>
            <a:off x="3131840" y="4786777"/>
            <a:ext cx="3060340"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dirty="0">
                <a:solidFill>
                  <a:schemeClr val="tx2"/>
                </a:solidFill>
              </a:rPr>
              <a:t>A intervalos constantes durante toda la jornada laboral</a:t>
            </a:r>
          </a:p>
        </p:txBody>
      </p:sp>
      <p:sp>
        <p:nvSpPr>
          <p:cNvPr id="14" name="13 Rectángulo"/>
          <p:cNvSpPr/>
          <p:nvPr/>
        </p:nvSpPr>
        <p:spPr>
          <a:xfrm rot="10800000" flipV="1">
            <a:off x="218265" y="6309320"/>
            <a:ext cx="6765634" cy="253916"/>
          </a:xfrm>
          <a:prstGeom prst="rect">
            <a:avLst/>
          </a:prstGeom>
        </p:spPr>
        <p:txBody>
          <a:bodyPr wrap="square">
            <a:spAutoFit/>
          </a:bodyPr>
          <a:lstStyle/>
          <a:p>
            <a:r>
              <a:rPr lang="es-CO" sz="1050" b="1" i="1" dirty="0" smtClean="0">
                <a:solidFill>
                  <a:schemeClr val="tx2"/>
                </a:solidFill>
              </a:rPr>
              <a:t>FUENTE: POLITÉCNICO PROSANEAR</a:t>
            </a:r>
            <a:endParaRPr lang="es-CO" sz="1050" b="1" i="1" dirty="0">
              <a:solidFill>
                <a:schemeClr val="tx2"/>
              </a:solidFill>
            </a:endParaRPr>
          </a:p>
        </p:txBody>
      </p:sp>
    </p:spTree>
    <p:extLst>
      <p:ext uri="{BB962C8B-B14F-4D97-AF65-F5344CB8AC3E}">
        <p14:creationId xmlns:p14="http://schemas.microsoft.com/office/powerpoint/2010/main" val="2161822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3" name="2 Rectángulo"/>
          <p:cNvSpPr/>
          <p:nvPr/>
        </p:nvSpPr>
        <p:spPr>
          <a:xfrm>
            <a:off x="400650" y="1209261"/>
            <a:ext cx="6624736" cy="461665"/>
          </a:xfrm>
          <a:prstGeom prst="rect">
            <a:avLst/>
          </a:prstGeom>
        </p:spPr>
        <p:txBody>
          <a:bodyPr wrap="square">
            <a:spAutoFit/>
          </a:bodyPr>
          <a:lstStyle/>
          <a:p>
            <a:r>
              <a:rPr lang="es-CO" sz="2400" b="1" dirty="0" smtClean="0">
                <a:solidFill>
                  <a:srgbClr val="FF0000"/>
                </a:solidFill>
              </a:rPr>
              <a:t>LAVADO DE MANOS</a:t>
            </a:r>
            <a:endParaRPr lang="es-CO" sz="2400" b="1" dirty="0">
              <a:solidFill>
                <a:srgbClr val="FF0000"/>
              </a:solidFill>
            </a:endParaRPr>
          </a:p>
        </p:txBody>
      </p:sp>
      <p:sp>
        <p:nvSpPr>
          <p:cNvPr id="5" name="4 Redondear rectángulo de esquina diagonal"/>
          <p:cNvSpPr/>
          <p:nvPr/>
        </p:nvSpPr>
        <p:spPr>
          <a:xfrm>
            <a:off x="400650" y="3454618"/>
            <a:ext cx="3301427" cy="936105"/>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Para ser efectivo, el lavado de manos </a:t>
            </a:r>
            <a:r>
              <a:rPr lang="es-CO" sz="2000" dirty="0" smtClean="0">
                <a:solidFill>
                  <a:schemeClr val="tx2"/>
                </a:solidFill>
              </a:rPr>
              <a:t>deberá:</a:t>
            </a:r>
            <a:endParaRPr lang="es-CO" sz="2000" dirty="0">
              <a:solidFill>
                <a:schemeClr val="tx2"/>
              </a:solidFill>
            </a:endParaRPr>
          </a:p>
        </p:txBody>
      </p:sp>
      <p:sp>
        <p:nvSpPr>
          <p:cNvPr id="7" name="6 Rectángulo redondeado"/>
          <p:cNvSpPr/>
          <p:nvPr/>
        </p:nvSpPr>
        <p:spPr>
          <a:xfrm>
            <a:off x="4631820" y="1844824"/>
            <a:ext cx="3972628" cy="39695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solidFill>
                  <a:schemeClr val="tx2"/>
                </a:solidFill>
              </a:rPr>
              <a:t>Tener </a:t>
            </a:r>
            <a:r>
              <a:rPr lang="es-CO" sz="2400" dirty="0">
                <a:solidFill>
                  <a:schemeClr val="tx2"/>
                </a:solidFill>
              </a:rPr>
              <a:t>la suficiente duración y la acción mecánica que permita que los </a:t>
            </a:r>
          </a:p>
          <a:p>
            <a:pPr algn="ctr"/>
            <a:r>
              <a:rPr lang="es-CO" sz="2400" dirty="0">
                <a:solidFill>
                  <a:schemeClr val="tx2"/>
                </a:solidFill>
              </a:rPr>
              <a:t>productos antimicrobianos estén en contacto el tiempo suficiente para lograr los resultados deseados. </a:t>
            </a:r>
          </a:p>
        </p:txBody>
      </p:sp>
      <p:sp>
        <p:nvSpPr>
          <p:cNvPr id="10" name="9 Flecha derecha"/>
          <p:cNvSpPr/>
          <p:nvPr/>
        </p:nvSpPr>
        <p:spPr>
          <a:xfrm>
            <a:off x="3851920" y="3829600"/>
            <a:ext cx="576064" cy="247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rot="10800000" flipV="1">
            <a:off x="251520" y="6414071"/>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1437398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3" name="2 Rectángulo"/>
          <p:cNvSpPr/>
          <p:nvPr/>
        </p:nvSpPr>
        <p:spPr>
          <a:xfrm>
            <a:off x="400650" y="1209261"/>
            <a:ext cx="6624736" cy="461665"/>
          </a:xfrm>
          <a:prstGeom prst="rect">
            <a:avLst/>
          </a:prstGeom>
        </p:spPr>
        <p:txBody>
          <a:bodyPr wrap="square">
            <a:spAutoFit/>
          </a:bodyPr>
          <a:lstStyle/>
          <a:p>
            <a:r>
              <a:rPr lang="es-CO" sz="2400" b="1" dirty="0" smtClean="0">
                <a:solidFill>
                  <a:srgbClr val="FF0000"/>
                </a:solidFill>
              </a:rPr>
              <a:t>LAVADO DE MANOS</a:t>
            </a:r>
            <a:endParaRPr lang="es-CO" sz="2400" b="1" dirty="0">
              <a:solidFill>
                <a:srgbClr val="FF0000"/>
              </a:solidFill>
            </a:endParaRPr>
          </a:p>
        </p:txBody>
      </p:sp>
      <p:sp>
        <p:nvSpPr>
          <p:cNvPr id="6" name="5 Redondear rectángulo de esquina diagonal"/>
          <p:cNvSpPr/>
          <p:nvPr/>
        </p:nvSpPr>
        <p:spPr>
          <a:xfrm>
            <a:off x="251520" y="2204864"/>
            <a:ext cx="2957442" cy="86409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Evitar el empleo de jabones </a:t>
            </a:r>
            <a:r>
              <a:rPr lang="es-CO" sz="2000" dirty="0" smtClean="0">
                <a:solidFill>
                  <a:schemeClr val="tx2"/>
                </a:solidFill>
              </a:rPr>
              <a:t>sólidos</a:t>
            </a:r>
            <a:endParaRPr lang="es-CO" sz="2000" dirty="0">
              <a:solidFill>
                <a:schemeClr val="tx2"/>
              </a:solidFill>
            </a:endParaRPr>
          </a:p>
        </p:txBody>
      </p:sp>
      <p:sp>
        <p:nvSpPr>
          <p:cNvPr id="7" name="6 Redondear rectángulo de esquina diagonal"/>
          <p:cNvSpPr/>
          <p:nvPr/>
        </p:nvSpPr>
        <p:spPr>
          <a:xfrm>
            <a:off x="4427984" y="1670926"/>
            <a:ext cx="3384376" cy="223224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000" dirty="0">
                <a:solidFill>
                  <a:schemeClr val="tx2"/>
                </a:solidFill>
              </a:rPr>
              <a:t>S</a:t>
            </a:r>
            <a:r>
              <a:rPr lang="es-CO" sz="2000" dirty="0" smtClean="0">
                <a:solidFill>
                  <a:schemeClr val="tx2"/>
                </a:solidFill>
              </a:rPr>
              <a:t>e </a:t>
            </a:r>
            <a:r>
              <a:rPr lang="es-CO" sz="2000" dirty="0">
                <a:solidFill>
                  <a:schemeClr val="tx2"/>
                </a:solidFill>
              </a:rPr>
              <a:t>ha demostrado que el contacto repetido puede constituirse en una </a:t>
            </a:r>
          </a:p>
          <a:p>
            <a:pPr algn="ctr"/>
            <a:r>
              <a:rPr lang="es-CO" sz="2000" dirty="0">
                <a:solidFill>
                  <a:schemeClr val="tx2"/>
                </a:solidFill>
              </a:rPr>
              <a:t>fuente de </a:t>
            </a:r>
            <a:r>
              <a:rPr lang="es-CO" sz="2000" dirty="0" smtClean="0">
                <a:solidFill>
                  <a:schemeClr val="tx2"/>
                </a:solidFill>
              </a:rPr>
              <a:t>contaminación cruzada </a:t>
            </a:r>
            <a:r>
              <a:rPr lang="es-CO" sz="2000" dirty="0">
                <a:solidFill>
                  <a:schemeClr val="tx2"/>
                </a:solidFill>
              </a:rPr>
              <a:t>y proliferación de hongos. </a:t>
            </a:r>
          </a:p>
        </p:txBody>
      </p:sp>
      <p:sp>
        <p:nvSpPr>
          <p:cNvPr id="9" name="8 Redondear rectángulo de esquina diagonal"/>
          <p:cNvSpPr/>
          <p:nvPr/>
        </p:nvSpPr>
        <p:spPr>
          <a:xfrm>
            <a:off x="2195736" y="4149080"/>
            <a:ext cx="3528392" cy="18002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Utilizar </a:t>
            </a:r>
            <a:r>
              <a:rPr lang="es-CO" sz="2000" b="1" i="1" dirty="0">
                <a:solidFill>
                  <a:srgbClr val="FF0000"/>
                </a:solidFill>
              </a:rPr>
              <a:t>soluciones líquidas </a:t>
            </a:r>
            <a:r>
              <a:rPr lang="es-CO" sz="2000" dirty="0">
                <a:solidFill>
                  <a:schemeClr val="tx2"/>
                </a:solidFill>
              </a:rPr>
              <a:t>obtenidas de dispensadores apropiados. </a:t>
            </a:r>
          </a:p>
        </p:txBody>
      </p:sp>
      <p:sp>
        <p:nvSpPr>
          <p:cNvPr id="13" name="12 Flecha derecha"/>
          <p:cNvSpPr/>
          <p:nvPr/>
        </p:nvSpPr>
        <p:spPr>
          <a:xfrm>
            <a:off x="3347864" y="2420888"/>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Rectángulo"/>
          <p:cNvSpPr/>
          <p:nvPr/>
        </p:nvSpPr>
        <p:spPr>
          <a:xfrm rot="10800000" flipV="1">
            <a:off x="251520" y="6414071"/>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305127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582742"/>
            <a:ext cx="5976664" cy="584775"/>
          </a:xfrm>
          <a:prstGeom prst="rect">
            <a:avLst/>
          </a:prstGeom>
        </p:spPr>
        <p:txBody>
          <a:bodyPr wrap="square">
            <a:spAutoFit/>
          </a:bodyPr>
          <a:lstStyle/>
          <a:p>
            <a:pPr algn="ctr"/>
            <a:r>
              <a:rPr lang="es-CO" sz="3200" b="1" dirty="0">
                <a:solidFill>
                  <a:srgbClr val="FF0000"/>
                </a:solidFill>
              </a:rPr>
              <a:t>PROPÓSITOS DE LOS EPP</a:t>
            </a:r>
          </a:p>
        </p:txBody>
      </p:sp>
      <p:sp>
        <p:nvSpPr>
          <p:cNvPr id="4" name="3 Redondear rectángulo de esquina diagonal"/>
          <p:cNvSpPr/>
          <p:nvPr/>
        </p:nvSpPr>
        <p:spPr>
          <a:xfrm>
            <a:off x="827584" y="1441878"/>
            <a:ext cx="5400600" cy="3014673"/>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a:solidFill>
                  <a:schemeClr val="tx2"/>
                </a:solidFill>
              </a:rPr>
              <a:t>Todas las personas que se expongan a los agentes biológicos  en la prestación de servicios en la salud humana, deben contar con los EPP de acuerdo con el riesgo que se presente durante la realización de sus actividades.</a:t>
            </a:r>
          </a:p>
        </p:txBody>
      </p:sp>
      <p:pic>
        <p:nvPicPr>
          <p:cNvPr id="3074" name="Picture 2" descr="Resultado de imagen para BIOSEGURID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342314"/>
            <a:ext cx="2148026" cy="2072443"/>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043608" y="6287800"/>
            <a:ext cx="7764650" cy="253916"/>
          </a:xfrm>
          <a:prstGeom prst="rect">
            <a:avLst/>
          </a:prstGeom>
        </p:spPr>
        <p:txBody>
          <a:bodyPr wrap="square">
            <a:spAutoFit/>
          </a:bodyPr>
          <a:lstStyle/>
          <a:p>
            <a:r>
              <a:rPr lang="es-CO" sz="1050" b="1" i="1" dirty="0" smtClean="0">
                <a:solidFill>
                  <a:schemeClr val="tx2"/>
                </a:solidFill>
              </a:rPr>
              <a:t>IMAGEN: https</a:t>
            </a:r>
            <a:r>
              <a:rPr lang="es-CO" sz="1050" b="1" i="1" dirty="0">
                <a:solidFill>
                  <a:schemeClr val="tx2"/>
                </a:solidFill>
              </a:rPr>
              <a:t>://4.bp.blogspot.com/-JEImJSFCqZ0/SQ-RzqCNYgI/AAAAAAAAAPY/DRvnXKZwGow/s1600/logo+bioseguridad.jpg</a:t>
            </a:r>
          </a:p>
        </p:txBody>
      </p:sp>
      <p:sp>
        <p:nvSpPr>
          <p:cNvPr id="7" name="6 Rectángulo"/>
          <p:cNvSpPr/>
          <p:nvPr/>
        </p:nvSpPr>
        <p:spPr>
          <a:xfrm>
            <a:off x="827584" y="4490506"/>
            <a:ext cx="2154757"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050" b="1" i="1" u="none" strike="noStrike" kern="0" cap="none" spc="0" normalizeH="0" baseline="0" noProof="0" dirty="0" smtClean="0">
                <a:ln>
                  <a:noFill/>
                </a:ln>
                <a:solidFill>
                  <a:srgbClr val="00349E"/>
                </a:solidFill>
                <a:effectLst/>
                <a:uLnTx/>
                <a:uFillTx/>
                <a:latin typeface="Calibri" pitchFamily="34" charset="0"/>
                <a:cs typeface="Calibri" pitchFamily="34" charset="0"/>
              </a:rPr>
              <a:t>FUENTE: POLITÉCNICO</a:t>
            </a:r>
            <a:r>
              <a:rPr kumimoji="0" lang="es-CO" sz="1050" b="1" i="1" u="none" strike="noStrike" kern="0" cap="none" spc="0" normalizeH="0" noProof="0" dirty="0" smtClean="0">
                <a:ln>
                  <a:noFill/>
                </a:ln>
                <a:solidFill>
                  <a:srgbClr val="00349E"/>
                </a:solidFill>
                <a:effectLst/>
                <a:uLnTx/>
                <a:uFillTx/>
                <a:latin typeface="Calibri" pitchFamily="34" charset="0"/>
                <a:cs typeface="Calibri" pitchFamily="34" charset="0"/>
              </a:rPr>
              <a:t> PROSANEAR</a:t>
            </a:r>
            <a:endParaRPr kumimoji="0" lang="es-CO" sz="1050" b="1" i="1"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29553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4" name="3 Redondear rectángulo de esquina diagonal"/>
          <p:cNvSpPr/>
          <p:nvPr/>
        </p:nvSpPr>
        <p:spPr>
          <a:xfrm>
            <a:off x="683568" y="1844824"/>
            <a:ext cx="4140460" cy="136815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400" dirty="0">
                <a:solidFill>
                  <a:schemeClr val="tx2"/>
                </a:solidFill>
              </a:rPr>
              <a:t>El enjuague debe realizarse con agua fría para cerrar los poros</a:t>
            </a:r>
          </a:p>
        </p:txBody>
      </p:sp>
      <p:sp>
        <p:nvSpPr>
          <p:cNvPr id="5" name="4 Rectángulo"/>
          <p:cNvSpPr/>
          <p:nvPr/>
        </p:nvSpPr>
        <p:spPr>
          <a:xfrm>
            <a:off x="400650" y="1045371"/>
            <a:ext cx="6624736" cy="461665"/>
          </a:xfrm>
          <a:prstGeom prst="rect">
            <a:avLst/>
          </a:prstGeom>
        </p:spPr>
        <p:txBody>
          <a:bodyPr wrap="square">
            <a:spAutoFit/>
          </a:bodyPr>
          <a:lstStyle/>
          <a:p>
            <a:r>
              <a:rPr lang="es-CO" sz="2400" b="1" dirty="0" smtClean="0">
                <a:solidFill>
                  <a:srgbClr val="FF0000"/>
                </a:solidFill>
              </a:rPr>
              <a:t>LAVADO DE MANOS</a:t>
            </a:r>
            <a:endParaRPr lang="es-CO" sz="2400" b="1" dirty="0">
              <a:solidFill>
                <a:srgbClr val="FF0000"/>
              </a:solidFill>
            </a:endParaRPr>
          </a:p>
        </p:txBody>
      </p:sp>
      <p:sp>
        <p:nvSpPr>
          <p:cNvPr id="7" name="6 Rectángulo redondeado"/>
          <p:cNvSpPr/>
          <p:nvPr/>
        </p:nvSpPr>
        <p:spPr>
          <a:xfrm>
            <a:off x="4355976" y="3645024"/>
            <a:ext cx="4284476" cy="25430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a:solidFill>
                  <a:schemeClr val="tx2"/>
                </a:solidFill>
              </a:rPr>
              <a:t>Para el secado de las manos se debe emplear toallas de papel, debido a que en las toallas de tela también crecen </a:t>
            </a:r>
          </a:p>
          <a:p>
            <a:pPr algn="ctr"/>
            <a:r>
              <a:rPr lang="es-CO" sz="2400" dirty="0">
                <a:solidFill>
                  <a:schemeClr val="tx2"/>
                </a:solidFill>
              </a:rPr>
              <a:t>bacterias </a:t>
            </a:r>
          </a:p>
        </p:txBody>
      </p:sp>
      <p:sp>
        <p:nvSpPr>
          <p:cNvPr id="8" name="7 Flecha derecha"/>
          <p:cNvSpPr/>
          <p:nvPr/>
        </p:nvSpPr>
        <p:spPr>
          <a:xfrm rot="2233843">
            <a:off x="3309336" y="3492148"/>
            <a:ext cx="104411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p:cNvSpPr/>
          <p:nvPr/>
        </p:nvSpPr>
        <p:spPr>
          <a:xfrm rot="10800000" flipV="1">
            <a:off x="251520" y="6414071"/>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1790773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no usar cepillos de uñ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809254"/>
            <a:ext cx="2857500" cy="2569468"/>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4" name="3 Rectángulo"/>
          <p:cNvSpPr/>
          <p:nvPr/>
        </p:nvSpPr>
        <p:spPr>
          <a:xfrm>
            <a:off x="400650" y="1045371"/>
            <a:ext cx="6624736" cy="461665"/>
          </a:xfrm>
          <a:prstGeom prst="rect">
            <a:avLst/>
          </a:prstGeom>
        </p:spPr>
        <p:txBody>
          <a:bodyPr wrap="square">
            <a:spAutoFit/>
          </a:bodyPr>
          <a:lstStyle/>
          <a:p>
            <a:r>
              <a:rPr lang="es-CO" sz="2400" b="1" dirty="0" smtClean="0">
                <a:solidFill>
                  <a:srgbClr val="FF0000"/>
                </a:solidFill>
              </a:rPr>
              <a:t>LAVADO DE MANOS</a:t>
            </a:r>
            <a:endParaRPr lang="es-CO" sz="2400" b="1" dirty="0">
              <a:solidFill>
                <a:srgbClr val="FF0000"/>
              </a:solidFill>
            </a:endParaRPr>
          </a:p>
        </p:txBody>
      </p:sp>
      <p:sp>
        <p:nvSpPr>
          <p:cNvPr id="6" name="5 Redondear rectángulo de esquina diagonal"/>
          <p:cNvSpPr/>
          <p:nvPr/>
        </p:nvSpPr>
        <p:spPr>
          <a:xfrm>
            <a:off x="400650" y="1915520"/>
            <a:ext cx="3796208" cy="194421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No utilizar cepillos pues estos además de lesionar la piel, si no se someten a esterilización cada vez que se van a </a:t>
            </a:r>
            <a:r>
              <a:rPr lang="es-CO" sz="2000" dirty="0" smtClean="0">
                <a:solidFill>
                  <a:schemeClr val="tx2"/>
                </a:solidFill>
              </a:rPr>
              <a:t>emplear…</a:t>
            </a:r>
            <a:endParaRPr lang="es-CO" sz="2000" dirty="0">
              <a:solidFill>
                <a:schemeClr val="tx2"/>
              </a:solidFill>
            </a:endParaRPr>
          </a:p>
        </p:txBody>
      </p:sp>
      <p:sp>
        <p:nvSpPr>
          <p:cNvPr id="7" name="6 Rectángulo redondeado"/>
          <p:cNvSpPr/>
          <p:nvPr/>
        </p:nvSpPr>
        <p:spPr>
          <a:xfrm>
            <a:off x="5805339" y="1507036"/>
            <a:ext cx="1872208" cy="29745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solidFill>
                  <a:schemeClr val="tx2"/>
                </a:solidFill>
              </a:rPr>
              <a:t>Facilitan </a:t>
            </a:r>
            <a:r>
              <a:rPr lang="es-CO" sz="2400" dirty="0">
                <a:solidFill>
                  <a:schemeClr val="tx2"/>
                </a:solidFill>
              </a:rPr>
              <a:t>la presencia de infecciones cruzadas</a:t>
            </a:r>
          </a:p>
        </p:txBody>
      </p:sp>
      <p:sp>
        <p:nvSpPr>
          <p:cNvPr id="8" name="7 Flecha derecha"/>
          <p:cNvSpPr/>
          <p:nvPr/>
        </p:nvSpPr>
        <p:spPr>
          <a:xfrm>
            <a:off x="4499992" y="2707024"/>
            <a:ext cx="1137276" cy="361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p:cNvSpPr/>
          <p:nvPr/>
        </p:nvSpPr>
        <p:spPr>
          <a:xfrm rot="10800000" flipV="1">
            <a:off x="251520" y="6414071"/>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
        <p:nvSpPr>
          <p:cNvPr id="2" name="1 Rectángulo"/>
          <p:cNvSpPr/>
          <p:nvPr/>
        </p:nvSpPr>
        <p:spPr>
          <a:xfrm>
            <a:off x="3713018" y="6004230"/>
            <a:ext cx="5430982"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://www.evaedenparaiso.es/69-2123-large/2x-cepillos-limpiador-unas.jpg</a:t>
            </a:r>
          </a:p>
        </p:txBody>
      </p:sp>
    </p:spTree>
    <p:extLst>
      <p:ext uri="{BB962C8B-B14F-4D97-AF65-F5344CB8AC3E}">
        <p14:creationId xmlns:p14="http://schemas.microsoft.com/office/powerpoint/2010/main" val="591606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3" name="2 Rectángulo"/>
          <p:cNvSpPr/>
          <p:nvPr/>
        </p:nvSpPr>
        <p:spPr>
          <a:xfrm>
            <a:off x="400650" y="1045371"/>
            <a:ext cx="6624736" cy="461665"/>
          </a:xfrm>
          <a:prstGeom prst="rect">
            <a:avLst/>
          </a:prstGeom>
        </p:spPr>
        <p:txBody>
          <a:bodyPr wrap="square">
            <a:spAutoFit/>
          </a:bodyPr>
          <a:lstStyle/>
          <a:p>
            <a:r>
              <a:rPr lang="es-CO" sz="2400" b="1" dirty="0" smtClean="0">
                <a:solidFill>
                  <a:srgbClr val="FF0000"/>
                </a:solidFill>
              </a:rPr>
              <a:t>LAVADO DE MANOS - TIPOS</a:t>
            </a:r>
            <a:endParaRPr lang="es-CO" sz="2400" b="1" dirty="0">
              <a:solidFill>
                <a:srgbClr val="FF0000"/>
              </a:solidFill>
            </a:endParaRPr>
          </a:p>
        </p:txBody>
      </p:sp>
      <p:sp>
        <p:nvSpPr>
          <p:cNvPr id="10" name="9 Rectángulo redondeado"/>
          <p:cNvSpPr/>
          <p:nvPr/>
        </p:nvSpPr>
        <p:spPr>
          <a:xfrm>
            <a:off x="400650" y="1844064"/>
            <a:ext cx="3091230" cy="38171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2" name="11 Elipse"/>
          <p:cNvSpPr/>
          <p:nvPr/>
        </p:nvSpPr>
        <p:spPr>
          <a:xfrm>
            <a:off x="796054" y="2041098"/>
            <a:ext cx="2156406" cy="201058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sz="2000" b="1" dirty="0">
              <a:solidFill>
                <a:schemeClr val="tx2"/>
              </a:solidFill>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6985" y="2544271"/>
            <a:ext cx="1434954" cy="118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389793" y="4011000"/>
            <a:ext cx="2958071" cy="577081"/>
          </a:xfrm>
          <a:prstGeom prst="rect">
            <a:avLst/>
          </a:prstGeom>
        </p:spPr>
        <p:txBody>
          <a:bodyPr wrap="square">
            <a:spAutoFit/>
          </a:bodyPr>
          <a:lstStyle/>
          <a:p>
            <a:r>
              <a:rPr lang="es-CO" sz="1050" dirty="0" smtClean="0">
                <a:solidFill>
                  <a:schemeClr val="tx2"/>
                </a:solidFill>
              </a:rPr>
              <a:t>IMAGEN: https</a:t>
            </a:r>
            <a:r>
              <a:rPr lang="es-CO" sz="1050" dirty="0">
                <a:solidFill>
                  <a:schemeClr val="tx2"/>
                </a:solidFill>
              </a:rPr>
              <a:t>://news.leavitt.com/wp-content/uploads/2017/08/31000488_xl-1024x683.jpg</a:t>
            </a:r>
          </a:p>
        </p:txBody>
      </p:sp>
      <p:sp>
        <p:nvSpPr>
          <p:cNvPr id="13" name="12 Rectángulo"/>
          <p:cNvSpPr/>
          <p:nvPr/>
        </p:nvSpPr>
        <p:spPr>
          <a:xfrm>
            <a:off x="257597" y="4581127"/>
            <a:ext cx="3455421" cy="707886"/>
          </a:xfrm>
          <a:prstGeom prst="rect">
            <a:avLst/>
          </a:prstGeom>
        </p:spPr>
        <p:txBody>
          <a:bodyPr wrap="square">
            <a:spAutoFit/>
          </a:bodyPr>
          <a:lstStyle/>
          <a:p>
            <a:pPr algn="ctr"/>
            <a:r>
              <a:rPr lang="es-CO" sz="2000" b="1" dirty="0">
                <a:solidFill>
                  <a:schemeClr val="tx2"/>
                </a:solidFill>
              </a:rPr>
              <a:t>Lavado de manos rutinario o </a:t>
            </a:r>
          </a:p>
          <a:p>
            <a:pPr algn="ctr"/>
            <a:r>
              <a:rPr lang="es-CO" sz="2000" b="1" dirty="0" smtClean="0">
                <a:solidFill>
                  <a:schemeClr val="tx2"/>
                </a:solidFill>
              </a:rPr>
              <a:t>social</a:t>
            </a:r>
            <a:endParaRPr lang="es-CO" sz="2000" b="1" dirty="0">
              <a:solidFill>
                <a:schemeClr val="tx2"/>
              </a:solidFill>
            </a:endParaRPr>
          </a:p>
        </p:txBody>
      </p:sp>
      <p:sp>
        <p:nvSpPr>
          <p:cNvPr id="14" name="13 Rectángulo redondeado"/>
          <p:cNvSpPr/>
          <p:nvPr/>
        </p:nvSpPr>
        <p:spPr>
          <a:xfrm>
            <a:off x="4860032" y="1823430"/>
            <a:ext cx="3096344" cy="38171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smtClean="0"/>
          </a:p>
          <a:p>
            <a:pPr algn="ctr"/>
            <a:endParaRPr lang="es-CO" dirty="0"/>
          </a:p>
          <a:p>
            <a:pPr algn="ctr"/>
            <a:endParaRPr lang="es-CO" dirty="0" smtClean="0"/>
          </a:p>
          <a:p>
            <a:pPr algn="ctr"/>
            <a:endParaRPr lang="es-CO" dirty="0"/>
          </a:p>
          <a:p>
            <a:pPr algn="ctr"/>
            <a:endParaRPr lang="es-CO" dirty="0" smtClean="0"/>
          </a:p>
          <a:p>
            <a:pPr algn="ctr"/>
            <a:endParaRPr lang="es-CO" dirty="0"/>
          </a:p>
          <a:p>
            <a:pPr algn="ctr"/>
            <a:endParaRPr lang="es-CO" dirty="0" smtClean="0"/>
          </a:p>
          <a:p>
            <a:pPr algn="ctr"/>
            <a:endParaRPr lang="es-CO" dirty="0"/>
          </a:p>
          <a:p>
            <a:endParaRPr lang="es-CO" sz="1050" b="1" dirty="0" smtClean="0">
              <a:solidFill>
                <a:schemeClr val="tx2"/>
              </a:solidFill>
            </a:endParaRPr>
          </a:p>
          <a:p>
            <a:endParaRPr lang="es-CO" sz="1050" b="1" dirty="0">
              <a:solidFill>
                <a:schemeClr val="tx2"/>
              </a:solidFill>
            </a:endParaRPr>
          </a:p>
          <a:p>
            <a:r>
              <a:rPr lang="es-CO" sz="1050" b="1" dirty="0" smtClean="0">
                <a:solidFill>
                  <a:schemeClr val="tx2"/>
                </a:solidFill>
              </a:rPr>
              <a:t>IMAGEN: http</a:t>
            </a:r>
            <a:r>
              <a:rPr lang="es-CO" sz="1050" b="1" dirty="0">
                <a:solidFill>
                  <a:schemeClr val="tx2"/>
                </a:solidFill>
              </a:rPr>
              <a:t>://1.bp.blogspot.com/-peETqbAFW0o/VqkZg1PplmI/AAAAAAAAAsM/FnsTwOJTkRI/s1600/images.jpg</a:t>
            </a:r>
            <a:endParaRPr lang="es-CO" sz="1050" b="1" dirty="0" smtClean="0">
              <a:solidFill>
                <a:schemeClr val="tx2"/>
              </a:solidFill>
            </a:endParaRPr>
          </a:p>
          <a:p>
            <a:pPr algn="ctr"/>
            <a:r>
              <a:rPr lang="es-CO" sz="2000" b="1" dirty="0" smtClean="0">
                <a:solidFill>
                  <a:schemeClr val="tx2"/>
                </a:solidFill>
              </a:rPr>
              <a:t>Lavado </a:t>
            </a:r>
            <a:r>
              <a:rPr lang="es-CO" sz="2000" b="1" dirty="0">
                <a:solidFill>
                  <a:schemeClr val="tx2"/>
                </a:solidFill>
              </a:rPr>
              <a:t>de manos clínico o antiséptico</a:t>
            </a:r>
          </a:p>
        </p:txBody>
      </p:sp>
      <p:sp>
        <p:nvSpPr>
          <p:cNvPr id="17" name="16 Elipse"/>
          <p:cNvSpPr/>
          <p:nvPr/>
        </p:nvSpPr>
        <p:spPr>
          <a:xfrm>
            <a:off x="5357682" y="2035761"/>
            <a:ext cx="2389076" cy="226377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sz="2000" b="1" dirty="0">
              <a:solidFill>
                <a:schemeClr val="tx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690" y="2422537"/>
            <a:ext cx="1675059" cy="143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337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3" name="2 Rectángulo"/>
          <p:cNvSpPr/>
          <p:nvPr/>
        </p:nvSpPr>
        <p:spPr>
          <a:xfrm>
            <a:off x="395536" y="1268760"/>
            <a:ext cx="8352928" cy="461665"/>
          </a:xfrm>
          <a:prstGeom prst="rect">
            <a:avLst/>
          </a:prstGeom>
        </p:spPr>
        <p:txBody>
          <a:bodyPr wrap="square">
            <a:spAutoFit/>
          </a:bodyPr>
          <a:lstStyle/>
          <a:p>
            <a:r>
              <a:rPr lang="es-CO" sz="2400" b="1" dirty="0" smtClean="0">
                <a:solidFill>
                  <a:srgbClr val="FF0000"/>
                </a:solidFill>
              </a:rPr>
              <a:t>LAVADO DE MANOS RUTINARIO O SOCIAL </a:t>
            </a:r>
            <a:endParaRPr lang="es-CO" sz="2400" b="1" dirty="0">
              <a:solidFill>
                <a:srgbClr val="FF0000"/>
              </a:solidFill>
            </a:endParaRPr>
          </a:p>
        </p:txBody>
      </p:sp>
      <p:sp>
        <p:nvSpPr>
          <p:cNvPr id="5" name="4 Redondear rectángulo de esquina diagonal"/>
          <p:cNvSpPr/>
          <p:nvPr/>
        </p:nvSpPr>
        <p:spPr>
          <a:xfrm>
            <a:off x="4860032" y="4149080"/>
            <a:ext cx="4122356" cy="18002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smtClean="0">
                <a:solidFill>
                  <a:schemeClr val="tx2"/>
                </a:solidFill>
              </a:rPr>
              <a:t>Se </a:t>
            </a:r>
            <a:r>
              <a:rPr lang="es-CO" sz="2000" dirty="0">
                <a:solidFill>
                  <a:schemeClr val="tx2"/>
                </a:solidFill>
              </a:rPr>
              <a:t>deberá frotar las </a:t>
            </a:r>
          </a:p>
          <a:p>
            <a:pPr algn="ctr"/>
            <a:r>
              <a:rPr lang="es-CO" sz="2000" dirty="0">
                <a:solidFill>
                  <a:schemeClr val="tx2"/>
                </a:solidFill>
              </a:rPr>
              <a:t>manos de forma vigorosa con </a:t>
            </a:r>
          </a:p>
          <a:p>
            <a:pPr algn="ctr"/>
            <a:r>
              <a:rPr lang="es-CO" sz="2000" dirty="0">
                <a:solidFill>
                  <a:schemeClr val="tx2"/>
                </a:solidFill>
              </a:rPr>
              <a:t>una duración no menor de 15 </a:t>
            </a:r>
          </a:p>
          <a:p>
            <a:pPr algn="ctr"/>
            <a:r>
              <a:rPr lang="es-CO" sz="2000" dirty="0">
                <a:solidFill>
                  <a:schemeClr val="tx2"/>
                </a:solidFill>
              </a:rPr>
              <a:t>segundos. </a:t>
            </a:r>
          </a:p>
        </p:txBody>
      </p:sp>
      <p:sp>
        <p:nvSpPr>
          <p:cNvPr id="6" name="5 Rectángulo redondeado"/>
          <p:cNvSpPr/>
          <p:nvPr/>
        </p:nvSpPr>
        <p:spPr>
          <a:xfrm>
            <a:off x="395536" y="2028892"/>
            <a:ext cx="2232248" cy="31683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smtClean="0">
                <a:solidFill>
                  <a:schemeClr val="tx2"/>
                </a:solidFill>
              </a:rPr>
              <a:t>La </a:t>
            </a:r>
            <a:r>
              <a:rPr lang="es-CO" sz="2000" dirty="0">
                <a:solidFill>
                  <a:schemeClr val="tx2"/>
                </a:solidFill>
              </a:rPr>
              <a:t>remoción </a:t>
            </a:r>
          </a:p>
          <a:p>
            <a:pPr algn="ctr"/>
            <a:r>
              <a:rPr lang="es-CO" sz="2000" dirty="0">
                <a:solidFill>
                  <a:schemeClr val="tx2"/>
                </a:solidFill>
              </a:rPr>
              <a:t>mecánica de suciedad y la </a:t>
            </a:r>
          </a:p>
          <a:p>
            <a:pPr algn="ctr"/>
            <a:r>
              <a:rPr lang="es-CO" sz="2000" dirty="0">
                <a:solidFill>
                  <a:schemeClr val="tx2"/>
                </a:solidFill>
              </a:rPr>
              <a:t>reducción de microorganismos </a:t>
            </a:r>
          </a:p>
          <a:p>
            <a:pPr algn="ctr"/>
            <a:r>
              <a:rPr lang="es-CO" sz="2000" dirty="0">
                <a:solidFill>
                  <a:schemeClr val="tx2"/>
                </a:solidFill>
              </a:rPr>
              <a:t>transitorios de la piel</a:t>
            </a:r>
          </a:p>
        </p:txBody>
      </p:sp>
      <p:sp>
        <p:nvSpPr>
          <p:cNvPr id="7" name="6 Rectángulo"/>
          <p:cNvSpPr/>
          <p:nvPr/>
        </p:nvSpPr>
        <p:spPr>
          <a:xfrm>
            <a:off x="3047817" y="3089747"/>
            <a:ext cx="1313501" cy="461665"/>
          </a:xfrm>
          <a:prstGeom prst="rect">
            <a:avLst/>
          </a:prstGeom>
        </p:spPr>
        <p:txBody>
          <a:bodyPr wrap="none">
            <a:spAutoFit/>
          </a:bodyPr>
          <a:lstStyle/>
          <a:p>
            <a:r>
              <a:rPr lang="es-CO" sz="2400" b="1" i="1" dirty="0">
                <a:solidFill>
                  <a:srgbClr val="FF0000"/>
                </a:solidFill>
              </a:rPr>
              <a:t>R</a:t>
            </a:r>
            <a:r>
              <a:rPr lang="es-CO" sz="2400" b="1" i="1" dirty="0" smtClean="0">
                <a:solidFill>
                  <a:srgbClr val="FF0000"/>
                </a:solidFill>
              </a:rPr>
              <a:t>equiere</a:t>
            </a:r>
            <a:endParaRPr lang="es-CO" sz="2400" b="1" i="1" dirty="0">
              <a:solidFill>
                <a:srgbClr val="FF0000"/>
              </a:solidFill>
            </a:endParaRPr>
          </a:p>
        </p:txBody>
      </p:sp>
      <p:sp>
        <p:nvSpPr>
          <p:cNvPr id="9" name="8 Rectángulo"/>
          <p:cNvSpPr/>
          <p:nvPr/>
        </p:nvSpPr>
        <p:spPr>
          <a:xfrm>
            <a:off x="5431338" y="2951577"/>
            <a:ext cx="3712662" cy="830997"/>
          </a:xfrm>
          <a:prstGeom prst="rect">
            <a:avLst/>
          </a:prstGeom>
        </p:spPr>
        <p:txBody>
          <a:bodyPr wrap="square">
            <a:spAutoFit/>
          </a:bodyPr>
          <a:lstStyle/>
          <a:p>
            <a:pPr algn="ctr"/>
            <a:r>
              <a:rPr lang="es-CO" sz="2400" b="1" i="1" dirty="0">
                <a:solidFill>
                  <a:schemeClr val="tx2"/>
                </a:solidFill>
              </a:rPr>
              <a:t>J</a:t>
            </a:r>
            <a:r>
              <a:rPr lang="es-CO" sz="2400" b="1" i="1" dirty="0" smtClean="0">
                <a:solidFill>
                  <a:schemeClr val="tx2"/>
                </a:solidFill>
              </a:rPr>
              <a:t>abón antimicrobiano en </a:t>
            </a:r>
            <a:r>
              <a:rPr lang="es-CO" sz="2400" b="1" i="1" dirty="0">
                <a:solidFill>
                  <a:schemeClr val="tx2"/>
                </a:solidFill>
              </a:rPr>
              <a:t>solución </a:t>
            </a:r>
            <a:r>
              <a:rPr lang="es-CO" sz="2400" b="1" i="1" dirty="0" smtClean="0">
                <a:solidFill>
                  <a:schemeClr val="tx2"/>
                </a:solidFill>
              </a:rPr>
              <a:t>líquida</a:t>
            </a:r>
            <a:endParaRPr lang="es-CO" sz="2400" b="1" i="1" dirty="0">
              <a:solidFill>
                <a:schemeClr val="tx2"/>
              </a:solidFill>
            </a:endParaRPr>
          </a:p>
        </p:txBody>
      </p:sp>
      <p:sp>
        <p:nvSpPr>
          <p:cNvPr id="10" name="9 Flecha derecha"/>
          <p:cNvSpPr/>
          <p:nvPr/>
        </p:nvSpPr>
        <p:spPr>
          <a:xfrm>
            <a:off x="4572000" y="3227428"/>
            <a:ext cx="936104" cy="186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rot="10800000" flipV="1">
            <a:off x="251520" y="6414071"/>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986394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46" y="1175874"/>
            <a:ext cx="4821560" cy="321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4" name="3 Rectángulo"/>
          <p:cNvSpPr/>
          <p:nvPr/>
        </p:nvSpPr>
        <p:spPr>
          <a:xfrm>
            <a:off x="755576" y="5511678"/>
            <a:ext cx="6912768" cy="830997"/>
          </a:xfrm>
          <a:prstGeom prst="rect">
            <a:avLst/>
          </a:prstGeom>
        </p:spPr>
        <p:txBody>
          <a:bodyPr wrap="square">
            <a:spAutoFit/>
          </a:bodyPr>
          <a:lstStyle/>
          <a:p>
            <a:pPr algn="ctr"/>
            <a:r>
              <a:rPr lang="es-CO" sz="2400" b="1" dirty="0" smtClean="0">
                <a:solidFill>
                  <a:srgbClr val="FF0000"/>
                </a:solidFill>
              </a:rPr>
              <a:t>LAVADO DE MANOS RUTINARIO O </a:t>
            </a:r>
          </a:p>
          <a:p>
            <a:pPr algn="ctr"/>
            <a:r>
              <a:rPr lang="es-CO" sz="2400" b="1" dirty="0" smtClean="0">
                <a:solidFill>
                  <a:srgbClr val="FF0000"/>
                </a:solidFill>
              </a:rPr>
              <a:t>SOCIAL</a:t>
            </a:r>
            <a:endParaRPr lang="es-CO" sz="2400" b="1" dirty="0">
              <a:solidFill>
                <a:srgbClr val="FF000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4681277"/>
            <a:ext cx="45085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259632" y="4435056"/>
            <a:ext cx="7560840" cy="246221"/>
          </a:xfrm>
          <a:prstGeom prst="rect">
            <a:avLst/>
          </a:prstGeom>
        </p:spPr>
        <p:txBody>
          <a:bodyPr wrap="square">
            <a:spAutoFit/>
          </a:bodyPr>
          <a:lstStyle/>
          <a:p>
            <a:r>
              <a:rPr lang="es-CO" sz="1000" b="1" i="1" dirty="0" smtClean="0">
                <a:solidFill>
                  <a:srgbClr val="1F497D"/>
                </a:solidFill>
              </a:rPr>
              <a:t>IMAGEN: https</a:t>
            </a:r>
            <a:r>
              <a:rPr lang="es-CO" sz="1000" b="1" i="1" dirty="0">
                <a:solidFill>
                  <a:srgbClr val="1F497D"/>
                </a:solidFill>
              </a:rPr>
              <a:t>://sumedico.com/wp-content/uploads/2017/10/5-momentos-para-lavado-de-manos-1.jpg</a:t>
            </a:r>
          </a:p>
        </p:txBody>
      </p:sp>
    </p:spTree>
    <p:extLst>
      <p:ext uri="{BB962C8B-B14F-4D97-AF65-F5344CB8AC3E}">
        <p14:creationId xmlns:p14="http://schemas.microsoft.com/office/powerpoint/2010/main" val="4232518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2" name="1 Rectángulo"/>
          <p:cNvSpPr/>
          <p:nvPr/>
        </p:nvSpPr>
        <p:spPr>
          <a:xfrm>
            <a:off x="520940" y="1340768"/>
            <a:ext cx="8083508" cy="461665"/>
          </a:xfrm>
          <a:prstGeom prst="rect">
            <a:avLst/>
          </a:prstGeom>
        </p:spPr>
        <p:txBody>
          <a:bodyPr wrap="square">
            <a:spAutoFit/>
          </a:bodyPr>
          <a:lstStyle/>
          <a:p>
            <a:r>
              <a:rPr lang="es-CO" sz="2400" b="1" dirty="0" smtClean="0">
                <a:solidFill>
                  <a:srgbClr val="FF0000"/>
                </a:solidFill>
              </a:rPr>
              <a:t>LAVADO DE MANOS CLÍNICO O ANTISÉPTICO </a:t>
            </a:r>
            <a:endParaRPr lang="es-CO" sz="2400" b="1" dirty="0">
              <a:solidFill>
                <a:srgbClr val="FF0000"/>
              </a:solidFill>
            </a:endParaRPr>
          </a:p>
        </p:txBody>
      </p:sp>
      <p:sp>
        <p:nvSpPr>
          <p:cNvPr id="6" name="5 Rectángulo redondeado"/>
          <p:cNvSpPr/>
          <p:nvPr/>
        </p:nvSpPr>
        <p:spPr>
          <a:xfrm>
            <a:off x="554832" y="2276872"/>
            <a:ext cx="2793032" cy="33843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El objetivo es remover o eliminar los </a:t>
            </a:r>
          </a:p>
          <a:p>
            <a:pPr algn="ctr"/>
            <a:r>
              <a:rPr lang="es-CO" sz="2000" dirty="0">
                <a:solidFill>
                  <a:schemeClr val="tx2"/>
                </a:solidFill>
              </a:rPr>
              <a:t>microorganismos transitorios </a:t>
            </a:r>
          </a:p>
          <a:p>
            <a:pPr algn="ctr"/>
            <a:r>
              <a:rPr lang="es-CO" sz="2000" dirty="0">
                <a:solidFill>
                  <a:schemeClr val="tx2"/>
                </a:solidFill>
              </a:rPr>
              <a:t>adquiridos por contacto reciente con </a:t>
            </a:r>
          </a:p>
          <a:p>
            <a:pPr algn="ctr"/>
            <a:r>
              <a:rPr lang="es-CO" sz="2000" dirty="0">
                <a:solidFill>
                  <a:schemeClr val="tx2"/>
                </a:solidFill>
              </a:rPr>
              <a:t>los pacientes o material contaminado. </a:t>
            </a:r>
          </a:p>
        </p:txBody>
      </p:sp>
      <p:sp>
        <p:nvSpPr>
          <p:cNvPr id="9" name="8 Esquina doblada"/>
          <p:cNvSpPr/>
          <p:nvPr/>
        </p:nvSpPr>
        <p:spPr>
          <a:xfrm>
            <a:off x="5364088" y="2276872"/>
            <a:ext cx="2304256" cy="3384376"/>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000" dirty="0">
                <a:solidFill>
                  <a:schemeClr val="tx2"/>
                </a:solidFill>
              </a:rPr>
              <a:t>Se realiza con una solución jabonosa antiséptica de amplio espectro microbiano, que </a:t>
            </a:r>
            <a:r>
              <a:rPr lang="es-CO" sz="2000" dirty="0" smtClean="0">
                <a:solidFill>
                  <a:schemeClr val="tx2"/>
                </a:solidFill>
              </a:rPr>
              <a:t>tenga </a:t>
            </a:r>
            <a:r>
              <a:rPr lang="es-CO" sz="2000" dirty="0">
                <a:solidFill>
                  <a:schemeClr val="tx2"/>
                </a:solidFill>
              </a:rPr>
              <a:t>rápida acción</a:t>
            </a:r>
          </a:p>
        </p:txBody>
      </p:sp>
      <p:sp>
        <p:nvSpPr>
          <p:cNvPr id="10" name="9 Cheurón"/>
          <p:cNvSpPr/>
          <p:nvPr/>
        </p:nvSpPr>
        <p:spPr>
          <a:xfrm>
            <a:off x="3635896" y="3627022"/>
            <a:ext cx="1368152" cy="68407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10 Rectángulo"/>
          <p:cNvSpPr/>
          <p:nvPr/>
        </p:nvSpPr>
        <p:spPr>
          <a:xfrm>
            <a:off x="323528" y="5877272"/>
            <a:ext cx="8280920" cy="369332"/>
          </a:xfrm>
          <a:prstGeom prst="rect">
            <a:avLst/>
          </a:prstGeom>
        </p:spPr>
        <p:txBody>
          <a:bodyPr wrap="square">
            <a:spAutoFit/>
          </a:bodyPr>
          <a:lstStyle/>
          <a:p>
            <a:r>
              <a:rPr lang="es-CO" b="1" dirty="0">
                <a:solidFill>
                  <a:srgbClr val="FF0000"/>
                </a:solidFill>
              </a:rPr>
              <a:t>Duración del proceso: 40 a </a:t>
            </a:r>
            <a:r>
              <a:rPr lang="es-CO" b="1" dirty="0" smtClean="0">
                <a:solidFill>
                  <a:srgbClr val="FF0000"/>
                </a:solidFill>
              </a:rPr>
              <a:t>60 segundos</a:t>
            </a:r>
            <a:endParaRPr lang="es-CO" b="1" dirty="0">
              <a:solidFill>
                <a:srgbClr val="FF0000"/>
              </a:solidFill>
            </a:endParaRPr>
          </a:p>
        </p:txBody>
      </p:sp>
      <p:sp>
        <p:nvSpPr>
          <p:cNvPr id="13" name="12 Rectángulo"/>
          <p:cNvSpPr/>
          <p:nvPr/>
        </p:nvSpPr>
        <p:spPr>
          <a:xfrm rot="10800000" flipV="1">
            <a:off x="251520" y="6414071"/>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Tree>
    <p:extLst>
      <p:ext uri="{BB962C8B-B14F-4D97-AF65-F5344CB8AC3E}">
        <p14:creationId xmlns:p14="http://schemas.microsoft.com/office/powerpoint/2010/main" val="365468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1" y="1268760"/>
            <a:ext cx="5066703" cy="282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6" name="5 Rectángulo"/>
          <p:cNvSpPr/>
          <p:nvPr/>
        </p:nvSpPr>
        <p:spPr>
          <a:xfrm>
            <a:off x="412373" y="5492287"/>
            <a:ext cx="8083508" cy="461665"/>
          </a:xfrm>
          <a:prstGeom prst="rect">
            <a:avLst/>
          </a:prstGeom>
        </p:spPr>
        <p:txBody>
          <a:bodyPr wrap="square">
            <a:spAutoFit/>
          </a:bodyPr>
          <a:lstStyle/>
          <a:p>
            <a:pPr algn="ctr"/>
            <a:r>
              <a:rPr lang="es-CO" sz="2400" b="1" dirty="0" smtClean="0">
                <a:solidFill>
                  <a:srgbClr val="FF0000"/>
                </a:solidFill>
              </a:rPr>
              <a:t>LAVADO DE MANOS CLÍNICO O ANTISÉPTICO </a:t>
            </a:r>
            <a:endParaRPr lang="es-CO" sz="2400" b="1" dirty="0">
              <a:solidFill>
                <a:srgbClr val="FF0000"/>
              </a:solidFill>
            </a:endParaRPr>
          </a:p>
        </p:txBody>
      </p:sp>
      <p:sp>
        <p:nvSpPr>
          <p:cNvPr id="2" name="1 Cheurón"/>
          <p:cNvSpPr/>
          <p:nvPr/>
        </p:nvSpPr>
        <p:spPr>
          <a:xfrm rot="5400000">
            <a:off x="3827931" y="4961494"/>
            <a:ext cx="830201" cy="4221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sp>
        <p:nvSpPr>
          <p:cNvPr id="3" name="2 Rectángulo"/>
          <p:cNvSpPr/>
          <p:nvPr/>
        </p:nvSpPr>
        <p:spPr>
          <a:xfrm>
            <a:off x="1547665" y="4266789"/>
            <a:ext cx="7344816" cy="246221"/>
          </a:xfrm>
          <a:prstGeom prst="rect">
            <a:avLst/>
          </a:prstGeom>
        </p:spPr>
        <p:txBody>
          <a:bodyPr wrap="square">
            <a:spAutoFit/>
          </a:bodyPr>
          <a:lstStyle/>
          <a:p>
            <a:r>
              <a:rPr lang="es-CO" sz="1000" b="1" i="1" dirty="0" smtClean="0">
                <a:solidFill>
                  <a:srgbClr val="1F497D"/>
                </a:solidFill>
              </a:rPr>
              <a:t>IMAGEN: https</a:t>
            </a:r>
            <a:r>
              <a:rPr lang="es-CO" sz="1000" b="1" i="1" dirty="0">
                <a:solidFill>
                  <a:srgbClr val="1F497D"/>
                </a:solidFill>
              </a:rPr>
              <a:t>://i.ytimg.com/vi/hxBgEFRiG_Q/maxresdefault.jpg</a:t>
            </a:r>
          </a:p>
        </p:txBody>
      </p:sp>
    </p:spTree>
    <p:extLst>
      <p:ext uri="{BB962C8B-B14F-4D97-AF65-F5344CB8AC3E}">
        <p14:creationId xmlns:p14="http://schemas.microsoft.com/office/powerpoint/2010/main" val="2986008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0"/>
            <a:ext cx="8208912" cy="461665"/>
          </a:xfrm>
          <a:prstGeom prst="rect">
            <a:avLst/>
          </a:prstGeom>
        </p:spPr>
        <p:txBody>
          <a:bodyPr wrap="square">
            <a:spAutoFit/>
          </a:bodyPr>
          <a:lstStyle/>
          <a:p>
            <a:r>
              <a:rPr lang="es-CO" sz="2400" b="1" dirty="0" smtClean="0">
                <a:solidFill>
                  <a:srgbClr val="FF0000"/>
                </a:solidFill>
              </a:rPr>
              <a:t>Procedimiento para el lavado de manos clínico o antiséptico  </a:t>
            </a:r>
            <a:endParaRPr lang="es-CO" sz="2400" b="1" dirty="0">
              <a:solidFill>
                <a:srgbClr val="FF0000"/>
              </a:solidFill>
            </a:endParaRPr>
          </a:p>
        </p:txBody>
      </p:sp>
      <p:pic>
        <p:nvPicPr>
          <p:cNvPr id="6146" name="Picture 2" descr="Resultado de imagen para procedimiento para lavado de manos quirurg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3260"/>
            <a:ext cx="6696744" cy="604781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51373" y="6451080"/>
            <a:ext cx="8791872"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://2.bp.blogspot.com/_Yviahv9sx2w/TOl5nFLJF7I/AAAAAAAAABA/Eb1PyMSw1VA/s1600/gripeA_manos%255B1%255D.gif</a:t>
            </a:r>
          </a:p>
        </p:txBody>
      </p:sp>
    </p:spTree>
    <p:extLst>
      <p:ext uri="{BB962C8B-B14F-4D97-AF65-F5344CB8AC3E}">
        <p14:creationId xmlns:p14="http://schemas.microsoft.com/office/powerpoint/2010/main" val="16527581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4" name="3 Rectángulo"/>
          <p:cNvSpPr/>
          <p:nvPr/>
        </p:nvSpPr>
        <p:spPr>
          <a:xfrm>
            <a:off x="241858" y="1124743"/>
            <a:ext cx="4824536" cy="461665"/>
          </a:xfrm>
          <a:prstGeom prst="rect">
            <a:avLst/>
          </a:prstGeom>
        </p:spPr>
        <p:txBody>
          <a:bodyPr wrap="square">
            <a:spAutoFit/>
          </a:bodyPr>
          <a:lstStyle/>
          <a:p>
            <a:r>
              <a:rPr lang="es-CO" sz="2400" b="1" dirty="0" smtClean="0">
                <a:solidFill>
                  <a:srgbClr val="FF0000"/>
                </a:solidFill>
              </a:rPr>
              <a:t>PROCEDIMIENTO Y PRECAUCIONES</a:t>
            </a:r>
            <a:endParaRPr lang="es-CO" sz="2400" b="1" dirty="0">
              <a:solidFill>
                <a:srgbClr val="FF0000"/>
              </a:solidFill>
            </a:endParaRPr>
          </a:p>
        </p:txBody>
      </p:sp>
      <p:sp>
        <p:nvSpPr>
          <p:cNvPr id="6" name="5 Redondear rectángulo de esquina diagonal"/>
          <p:cNvSpPr/>
          <p:nvPr/>
        </p:nvSpPr>
        <p:spPr>
          <a:xfrm>
            <a:off x="395536" y="2348880"/>
            <a:ext cx="4517180" cy="2983338"/>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2"/>
                </a:solidFill>
              </a:rPr>
              <a:t>Para ser efectivo, el lavado de manos deberá tener la suficiente duración y la acción mecánica que permita que los </a:t>
            </a:r>
          </a:p>
          <a:p>
            <a:pPr algn="ctr"/>
            <a:r>
              <a:rPr lang="es-CO" sz="2000" dirty="0">
                <a:solidFill>
                  <a:schemeClr val="tx2"/>
                </a:solidFill>
              </a:rPr>
              <a:t>productos antimicrobianos estén en contacto el tiempo suficiente para lograr los resultados deseados</a:t>
            </a:r>
          </a:p>
        </p:txBody>
      </p:sp>
      <p:pic>
        <p:nvPicPr>
          <p:cNvPr id="12290" name="Picture 2" descr="Resultado de imagen para personas lavándose las man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607616"/>
            <a:ext cx="3696993" cy="246586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rot="10800000" flipV="1">
            <a:off x="251520" y="6414071"/>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
        <p:nvSpPr>
          <p:cNvPr id="7" name="6 Rectángulo"/>
          <p:cNvSpPr/>
          <p:nvPr/>
        </p:nvSpPr>
        <p:spPr>
          <a:xfrm>
            <a:off x="2483769" y="5388572"/>
            <a:ext cx="6433296" cy="400110"/>
          </a:xfrm>
          <a:prstGeom prst="rect">
            <a:avLst/>
          </a:prstGeom>
        </p:spPr>
        <p:txBody>
          <a:bodyPr wrap="square">
            <a:spAutoFit/>
          </a:bodyPr>
          <a:lstStyle/>
          <a:p>
            <a:r>
              <a:rPr lang="es-CO" sz="1000" b="1" i="1" dirty="0" smtClean="0">
                <a:solidFill>
                  <a:schemeClr val="tx2"/>
                </a:solidFill>
              </a:rPr>
              <a:t>IMAGEN:: http</a:t>
            </a:r>
            <a:r>
              <a:rPr lang="es-CO" sz="1000" b="1" i="1" dirty="0">
                <a:solidFill>
                  <a:schemeClr val="tx2"/>
                </a:solidFill>
              </a:rPr>
              <a:t>://www.facemama.com/wp-content/uploads/2009/11/lavarse-las-manos-con-agua-caliente-no-es-saludable.jpg</a:t>
            </a:r>
          </a:p>
        </p:txBody>
      </p:sp>
    </p:spTree>
    <p:extLst>
      <p:ext uri="{BB962C8B-B14F-4D97-AF65-F5344CB8AC3E}">
        <p14:creationId xmlns:p14="http://schemas.microsoft.com/office/powerpoint/2010/main" val="2392469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5" name="4 Rectángulo"/>
          <p:cNvSpPr/>
          <p:nvPr/>
        </p:nvSpPr>
        <p:spPr>
          <a:xfrm>
            <a:off x="241858" y="1124743"/>
            <a:ext cx="4824536" cy="461665"/>
          </a:xfrm>
          <a:prstGeom prst="rect">
            <a:avLst/>
          </a:prstGeom>
        </p:spPr>
        <p:txBody>
          <a:bodyPr wrap="square">
            <a:spAutoFit/>
          </a:bodyPr>
          <a:lstStyle/>
          <a:p>
            <a:r>
              <a:rPr lang="es-CO" sz="2400" b="1" dirty="0" smtClean="0">
                <a:solidFill>
                  <a:srgbClr val="FF0000"/>
                </a:solidFill>
              </a:rPr>
              <a:t>PROCEDIMIENTO Y PRECAUCIONES</a:t>
            </a:r>
            <a:endParaRPr lang="es-CO" sz="2400" b="1" dirty="0">
              <a:solidFill>
                <a:srgbClr val="FF0000"/>
              </a:solidFill>
            </a:endParaRPr>
          </a:p>
        </p:txBody>
      </p:sp>
      <p:sp>
        <p:nvSpPr>
          <p:cNvPr id="7" name="6 Llamada ovalada"/>
          <p:cNvSpPr/>
          <p:nvPr/>
        </p:nvSpPr>
        <p:spPr>
          <a:xfrm>
            <a:off x="971600" y="1700808"/>
            <a:ext cx="4320480" cy="3168352"/>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b="1" i="1" dirty="0">
                <a:solidFill>
                  <a:srgbClr val="FF0000"/>
                </a:solidFill>
              </a:rPr>
              <a:t>Durante el lavado de manos, se deberá tener especial atención en: </a:t>
            </a:r>
            <a:r>
              <a:rPr lang="es-CO" sz="2000" dirty="0">
                <a:solidFill>
                  <a:schemeClr val="tx2"/>
                </a:solidFill>
              </a:rPr>
              <a:t>la parte interna de los dedos sobre todo los </a:t>
            </a:r>
          </a:p>
          <a:p>
            <a:pPr algn="ctr"/>
            <a:r>
              <a:rPr lang="es-CO" sz="2000" dirty="0">
                <a:solidFill>
                  <a:schemeClr val="tx2"/>
                </a:solidFill>
              </a:rPr>
              <a:t>dedos pulgares, parte del dorso de las manos y bajo las uñas</a:t>
            </a:r>
          </a:p>
        </p:txBody>
      </p:sp>
      <p:pic>
        <p:nvPicPr>
          <p:cNvPr id="14338" name="Picture 2" descr="Resultado de imagen para lavado de las m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035" y="3068960"/>
            <a:ext cx="3095836" cy="287904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rot="10800000" flipV="1">
            <a:off x="251520" y="6414071"/>
            <a:ext cx="6765634" cy="253916"/>
          </a:xfrm>
          <a:prstGeom prst="rect">
            <a:avLst/>
          </a:prstGeom>
        </p:spPr>
        <p:txBody>
          <a:bodyPr wrap="square">
            <a:spAutoFit/>
          </a:bodyPr>
          <a:lstStyle/>
          <a:p>
            <a:r>
              <a:rPr lang="es-CO" sz="1050" b="1" i="1" dirty="0" smtClean="0">
                <a:solidFill>
                  <a:schemeClr val="tx2"/>
                </a:solidFill>
              </a:rPr>
              <a:t>FUENTE: http</a:t>
            </a:r>
            <a:r>
              <a:rPr lang="es-CO" sz="1050" b="1" i="1" dirty="0">
                <a:solidFill>
                  <a:schemeClr val="tx2"/>
                </a:solidFill>
              </a:rPr>
              <a:t>://www.colombianadesalud.org.co/CAPACITACIONES/EPP%20Y%20RIESGO%20BIOLOGICO.pdf</a:t>
            </a:r>
          </a:p>
        </p:txBody>
      </p:sp>
      <p:sp>
        <p:nvSpPr>
          <p:cNvPr id="8" name="7 Rectángulo"/>
          <p:cNvSpPr/>
          <p:nvPr/>
        </p:nvSpPr>
        <p:spPr>
          <a:xfrm>
            <a:off x="2286000" y="5694084"/>
            <a:ext cx="6606480"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://www.mimosparamama.com/wp-content/uploads/2014/10/alianza_aire-dia_lavado_manos.png</a:t>
            </a:r>
          </a:p>
        </p:txBody>
      </p:sp>
    </p:spTree>
    <p:extLst>
      <p:ext uri="{BB962C8B-B14F-4D97-AF65-F5344CB8AC3E}">
        <p14:creationId xmlns:p14="http://schemas.microsoft.com/office/powerpoint/2010/main" val="69027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Elipse"/>
          <p:cNvSpPr/>
          <p:nvPr/>
        </p:nvSpPr>
        <p:spPr>
          <a:xfrm>
            <a:off x="1763688" y="1556792"/>
            <a:ext cx="5256584" cy="410445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000" dirty="0">
                <a:solidFill>
                  <a:schemeClr val="tx2"/>
                </a:solidFill>
              </a:rPr>
              <a:t>El </a:t>
            </a:r>
            <a:r>
              <a:rPr lang="es-CO" sz="2000" b="1" i="1" dirty="0">
                <a:solidFill>
                  <a:srgbClr val="FF0000"/>
                </a:solidFill>
              </a:rPr>
              <a:t>equipo de protección personal </a:t>
            </a:r>
            <a:r>
              <a:rPr lang="es-CO" sz="2000" dirty="0">
                <a:solidFill>
                  <a:schemeClr val="tx2"/>
                </a:solidFill>
              </a:rPr>
              <a:t>necesario para llevar a cabo el manejo de los residuos hospitalarios y similares, por los generadores, desactivadores y prestadores del servicio público especial de aseo, debe estar de acuerdo al manual de bioseguridad </a:t>
            </a:r>
          </a:p>
        </p:txBody>
      </p:sp>
      <p:sp>
        <p:nvSpPr>
          <p:cNvPr id="12" name="11 Rectángulo"/>
          <p:cNvSpPr/>
          <p:nvPr/>
        </p:nvSpPr>
        <p:spPr>
          <a:xfrm>
            <a:off x="683568" y="655302"/>
            <a:ext cx="6912768" cy="523220"/>
          </a:xfrm>
          <a:prstGeom prst="rect">
            <a:avLst/>
          </a:prstGeom>
        </p:spPr>
        <p:txBody>
          <a:bodyPr wrap="square">
            <a:spAutoFit/>
          </a:bodyPr>
          <a:lstStyle/>
          <a:p>
            <a:pPr lvl="0" algn="ctr"/>
            <a:r>
              <a:rPr lang="es-CO" sz="2800" b="1" dirty="0">
                <a:solidFill>
                  <a:srgbClr val="FF0000"/>
                </a:solidFill>
              </a:rPr>
              <a:t>ELEMENTOS DE PROTECCIÓN PERSONAL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309320"/>
            <a:ext cx="45720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0229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lavado de m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5184576" cy="432048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4" name="3 Rectángulo"/>
          <p:cNvSpPr/>
          <p:nvPr/>
        </p:nvSpPr>
        <p:spPr>
          <a:xfrm>
            <a:off x="400650" y="1045371"/>
            <a:ext cx="6624736" cy="461665"/>
          </a:xfrm>
          <a:prstGeom prst="rect">
            <a:avLst/>
          </a:prstGeom>
        </p:spPr>
        <p:txBody>
          <a:bodyPr wrap="square">
            <a:spAutoFit/>
          </a:bodyPr>
          <a:lstStyle/>
          <a:p>
            <a:r>
              <a:rPr lang="es-CO" sz="2400" b="1" dirty="0" smtClean="0">
                <a:solidFill>
                  <a:srgbClr val="FF0000"/>
                </a:solidFill>
              </a:rPr>
              <a:t>LAVADO DE MANOS</a:t>
            </a:r>
            <a:endParaRPr lang="es-CO" sz="2400" b="1" dirty="0">
              <a:solidFill>
                <a:srgbClr val="FF0000"/>
              </a:solidFill>
            </a:endParaRPr>
          </a:p>
        </p:txBody>
      </p:sp>
      <p:sp>
        <p:nvSpPr>
          <p:cNvPr id="5" name="4 Rectángulo"/>
          <p:cNvSpPr/>
          <p:nvPr/>
        </p:nvSpPr>
        <p:spPr>
          <a:xfrm>
            <a:off x="137350" y="6309320"/>
            <a:ext cx="8683121"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://1.bp.blogspot.com/_HZIO9Uu6NHY/TMyN1I2IPYI/AAAAAAAABd0/HcETPr0hsWM/s1600/lavado_de_manos.jpg</a:t>
            </a:r>
          </a:p>
        </p:txBody>
      </p:sp>
    </p:spTree>
    <p:extLst>
      <p:ext uri="{BB962C8B-B14F-4D97-AF65-F5344CB8AC3E}">
        <p14:creationId xmlns:p14="http://schemas.microsoft.com/office/powerpoint/2010/main" val="40708169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16256"/>
            <a:ext cx="237566" cy="369332"/>
          </a:xfrm>
          <a:prstGeom prst="rect">
            <a:avLst/>
          </a:prstGeom>
        </p:spPr>
        <p:txBody>
          <a:bodyPr wrap="none">
            <a:spAutoFit/>
          </a:bodyPr>
          <a:lstStyle/>
          <a:p>
            <a:r>
              <a:rPr lang="es-CO" dirty="0" smtClean="0"/>
              <a:t> </a:t>
            </a:r>
            <a:endParaRPr lang="es-CO" dirty="0"/>
          </a:p>
        </p:txBody>
      </p:sp>
      <p:sp>
        <p:nvSpPr>
          <p:cNvPr id="3" name="2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4" name="3 Rectángulo"/>
          <p:cNvSpPr/>
          <p:nvPr/>
        </p:nvSpPr>
        <p:spPr>
          <a:xfrm>
            <a:off x="395536" y="1077756"/>
            <a:ext cx="8064896" cy="461665"/>
          </a:xfrm>
          <a:prstGeom prst="rect">
            <a:avLst/>
          </a:prstGeom>
        </p:spPr>
        <p:txBody>
          <a:bodyPr wrap="square">
            <a:spAutoFit/>
          </a:bodyPr>
          <a:lstStyle/>
          <a:p>
            <a:r>
              <a:rPr lang="es-CO" sz="2400" dirty="0">
                <a:solidFill>
                  <a:srgbClr val="FF0000"/>
                </a:solidFill>
              </a:rPr>
              <a:t>Higiene de manos con preparaciones alcohólicas (</a:t>
            </a:r>
            <a:r>
              <a:rPr lang="es-CO" sz="2400" dirty="0" smtClean="0">
                <a:solidFill>
                  <a:srgbClr val="FF0000"/>
                </a:solidFill>
              </a:rPr>
              <a:t>geles)</a:t>
            </a:r>
            <a:endParaRPr lang="es-CO" sz="2400" dirty="0">
              <a:solidFill>
                <a:srgbClr val="FF0000"/>
              </a:solidFill>
            </a:endParaRPr>
          </a:p>
        </p:txBody>
      </p:sp>
      <p:sp>
        <p:nvSpPr>
          <p:cNvPr id="6" name="5 Llamada ovalada"/>
          <p:cNvSpPr/>
          <p:nvPr/>
        </p:nvSpPr>
        <p:spPr>
          <a:xfrm>
            <a:off x="755665" y="1700808"/>
            <a:ext cx="3312368" cy="3384376"/>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rgbClr val="FF0000"/>
                </a:solidFill>
              </a:rPr>
              <a:t>El uso de geles de alcohol no reemplazo el lavado de las manos frecuente. </a:t>
            </a:r>
          </a:p>
        </p:txBody>
      </p:sp>
      <p:sp>
        <p:nvSpPr>
          <p:cNvPr id="8" name="7 Esquina doblada"/>
          <p:cNvSpPr/>
          <p:nvPr/>
        </p:nvSpPr>
        <p:spPr>
          <a:xfrm>
            <a:off x="5436096" y="2132856"/>
            <a:ext cx="2376264" cy="316835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000" dirty="0" smtClean="0">
                <a:solidFill>
                  <a:schemeClr val="tx2"/>
                </a:solidFill>
              </a:rPr>
              <a:t>Éstas </a:t>
            </a:r>
            <a:r>
              <a:rPr lang="es-CO" sz="2000" dirty="0">
                <a:solidFill>
                  <a:schemeClr val="tx2"/>
                </a:solidFill>
              </a:rPr>
              <a:t>preparaciones a base de alcohol reducen los gérmenes en </a:t>
            </a:r>
            <a:r>
              <a:rPr lang="es-CO" sz="2000" dirty="0" smtClean="0">
                <a:solidFill>
                  <a:schemeClr val="tx2"/>
                </a:solidFill>
              </a:rPr>
              <a:t>las </a:t>
            </a:r>
            <a:r>
              <a:rPr lang="es-CO" sz="2000" dirty="0">
                <a:solidFill>
                  <a:schemeClr val="tx2"/>
                </a:solidFill>
              </a:rPr>
              <a:t>manos, </a:t>
            </a:r>
            <a:r>
              <a:rPr lang="es-CO" sz="2000" dirty="0" smtClean="0">
                <a:solidFill>
                  <a:schemeClr val="tx2"/>
                </a:solidFill>
              </a:rPr>
              <a:t>pero no pueden </a:t>
            </a:r>
            <a:r>
              <a:rPr lang="es-CO" sz="2000" dirty="0">
                <a:solidFill>
                  <a:schemeClr val="tx2"/>
                </a:solidFill>
              </a:rPr>
              <a:t>eliminar la suciedad visible o contaminación</a:t>
            </a:r>
          </a:p>
        </p:txBody>
      </p:sp>
      <p:sp>
        <p:nvSpPr>
          <p:cNvPr id="9" name="8 Cheurón"/>
          <p:cNvSpPr/>
          <p:nvPr/>
        </p:nvSpPr>
        <p:spPr>
          <a:xfrm>
            <a:off x="4283968" y="3501008"/>
            <a:ext cx="936104" cy="3600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9 Rectángulo"/>
          <p:cNvSpPr/>
          <p:nvPr/>
        </p:nvSpPr>
        <p:spPr>
          <a:xfrm>
            <a:off x="266059" y="6309320"/>
            <a:ext cx="8410395"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://www.consejosdelimpieza.com/2013/05/Lavar-y-desinfectar-las-manos.html</a:t>
            </a:r>
          </a:p>
        </p:txBody>
      </p:sp>
    </p:spTree>
    <p:extLst>
      <p:ext uri="{BB962C8B-B14F-4D97-AF65-F5344CB8AC3E}">
        <p14:creationId xmlns:p14="http://schemas.microsoft.com/office/powerpoint/2010/main" val="21288664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Flecha abajo"/>
          <p:cNvSpPr/>
          <p:nvPr/>
        </p:nvSpPr>
        <p:spPr>
          <a:xfrm rot="18462220">
            <a:off x="4543396" y="3336134"/>
            <a:ext cx="461041" cy="1519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a:off x="539552" y="476672"/>
            <a:ext cx="6984776" cy="523220"/>
          </a:xfrm>
          <a:prstGeom prst="rect">
            <a:avLst/>
          </a:prstGeom>
        </p:spPr>
        <p:txBody>
          <a:bodyPr wrap="square">
            <a:spAutoFit/>
          </a:bodyPr>
          <a:lstStyle/>
          <a:p>
            <a:pPr algn="ctr"/>
            <a:r>
              <a:rPr lang="es-CO" sz="2800" b="1" dirty="0" smtClean="0">
                <a:solidFill>
                  <a:srgbClr val="FF0000"/>
                </a:solidFill>
              </a:rPr>
              <a:t>PROTOCOLOS DE BIOSEGURIDAD</a:t>
            </a:r>
            <a:endParaRPr lang="es-CO" sz="2800" b="1" dirty="0">
              <a:solidFill>
                <a:srgbClr val="FF0000"/>
              </a:solidFill>
            </a:endParaRPr>
          </a:p>
        </p:txBody>
      </p:sp>
      <p:sp>
        <p:nvSpPr>
          <p:cNvPr id="7" name="6 Rectángulo"/>
          <p:cNvSpPr/>
          <p:nvPr/>
        </p:nvSpPr>
        <p:spPr>
          <a:xfrm>
            <a:off x="395536" y="1077756"/>
            <a:ext cx="8064896" cy="461665"/>
          </a:xfrm>
          <a:prstGeom prst="rect">
            <a:avLst/>
          </a:prstGeom>
        </p:spPr>
        <p:txBody>
          <a:bodyPr wrap="square">
            <a:spAutoFit/>
          </a:bodyPr>
          <a:lstStyle/>
          <a:p>
            <a:r>
              <a:rPr lang="es-CO" sz="2400" dirty="0">
                <a:solidFill>
                  <a:srgbClr val="FF0000"/>
                </a:solidFill>
              </a:rPr>
              <a:t>Higiene de manos con preparaciones alcohólicas (</a:t>
            </a:r>
            <a:r>
              <a:rPr lang="es-CO" sz="2400" dirty="0" smtClean="0">
                <a:solidFill>
                  <a:srgbClr val="FF0000"/>
                </a:solidFill>
              </a:rPr>
              <a:t>geles)</a:t>
            </a:r>
            <a:endParaRPr lang="es-CO" sz="2400" dirty="0">
              <a:solidFill>
                <a:srgbClr val="FF0000"/>
              </a:solidFill>
            </a:endParaRPr>
          </a:p>
        </p:txBody>
      </p:sp>
      <p:sp>
        <p:nvSpPr>
          <p:cNvPr id="4" name="3 Llamada ovalada"/>
          <p:cNvSpPr/>
          <p:nvPr/>
        </p:nvSpPr>
        <p:spPr>
          <a:xfrm>
            <a:off x="557122" y="1844824"/>
            <a:ext cx="3882338" cy="2736304"/>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smtClean="0">
                <a:solidFill>
                  <a:srgbClr val="FF0000"/>
                </a:solidFill>
              </a:rPr>
              <a:t>Es recomendable utilizar sólo </a:t>
            </a:r>
            <a:r>
              <a:rPr lang="es-CO" sz="2000" dirty="0">
                <a:solidFill>
                  <a:srgbClr val="FF0000"/>
                </a:solidFill>
              </a:rPr>
              <a:t>los geles de lavado de manos en seco, sobre las manos limpia</a:t>
            </a:r>
            <a:r>
              <a:rPr lang="es-CO" sz="2000" dirty="0" smtClean="0">
                <a:solidFill>
                  <a:srgbClr val="FF0000"/>
                </a:solidFill>
              </a:rPr>
              <a:t>,.</a:t>
            </a:r>
            <a:endParaRPr lang="es-CO" sz="2000" dirty="0">
              <a:solidFill>
                <a:srgbClr val="FF0000"/>
              </a:solidFill>
            </a:endParaRPr>
          </a:p>
        </p:txBody>
      </p:sp>
      <p:sp>
        <p:nvSpPr>
          <p:cNvPr id="9" name="8 Llamada ovalada"/>
          <p:cNvSpPr/>
          <p:nvPr/>
        </p:nvSpPr>
        <p:spPr>
          <a:xfrm>
            <a:off x="4860032" y="3573016"/>
            <a:ext cx="2880320" cy="2592288"/>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smtClean="0">
                <a:solidFill>
                  <a:schemeClr val="tx2"/>
                </a:solidFill>
              </a:rPr>
              <a:t>Es </a:t>
            </a:r>
            <a:r>
              <a:rPr lang="es-CO" sz="2000" dirty="0">
                <a:solidFill>
                  <a:schemeClr val="tx2"/>
                </a:solidFill>
              </a:rPr>
              <a:t>importante lavarse las manos con agua y jabón cada vez que están visiblemente sucias</a:t>
            </a:r>
          </a:p>
        </p:txBody>
      </p:sp>
      <p:sp>
        <p:nvSpPr>
          <p:cNvPr id="12" name="11 Rectángulo"/>
          <p:cNvSpPr/>
          <p:nvPr/>
        </p:nvSpPr>
        <p:spPr>
          <a:xfrm>
            <a:off x="222786" y="6342531"/>
            <a:ext cx="8410395" cy="253916"/>
          </a:xfrm>
          <a:prstGeom prst="rect">
            <a:avLst/>
          </a:prstGeom>
        </p:spPr>
        <p:txBody>
          <a:bodyPr wrap="square">
            <a:spAutoFit/>
          </a:bodyPr>
          <a:lstStyle/>
          <a:p>
            <a:r>
              <a:rPr lang="es-CO" sz="1050" b="1" i="1" dirty="0" smtClean="0">
                <a:solidFill>
                  <a:schemeClr val="tx2"/>
                </a:solidFill>
              </a:rPr>
              <a:t>IMAGEN: http</a:t>
            </a:r>
            <a:r>
              <a:rPr lang="es-CO" sz="1050" b="1" i="1" dirty="0">
                <a:solidFill>
                  <a:schemeClr val="tx2"/>
                </a:solidFill>
              </a:rPr>
              <a:t>://www.consejosdelimpieza.com/2013/05/Lavar-y-desinfectar-las-manos.html</a:t>
            </a:r>
          </a:p>
        </p:txBody>
      </p:sp>
    </p:spTree>
    <p:extLst>
      <p:ext uri="{BB962C8B-B14F-4D97-AF65-F5344CB8AC3E}">
        <p14:creationId xmlns:p14="http://schemas.microsoft.com/office/powerpoint/2010/main" val="195820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83568" y="472316"/>
            <a:ext cx="7200800" cy="584775"/>
          </a:xfrm>
          <a:prstGeom prst="rect">
            <a:avLst/>
          </a:prstGeom>
        </p:spPr>
        <p:txBody>
          <a:bodyPr wrap="square">
            <a:spAutoFit/>
          </a:bodyPr>
          <a:lstStyle/>
          <a:p>
            <a:pPr algn="ctr"/>
            <a:r>
              <a:rPr lang="es-CO" sz="3200" b="1" dirty="0" smtClean="0">
                <a:solidFill>
                  <a:srgbClr val="FF0000"/>
                </a:solidFill>
                <a:ea typeface="Verdana" pitchFamily="34" charset="0"/>
                <a:cs typeface="Verdana" pitchFamily="34" charset="0"/>
              </a:rPr>
              <a:t>SELECCIÓN DE LOS EPP</a:t>
            </a:r>
            <a:endParaRPr lang="es-CO" sz="3200" b="1" dirty="0">
              <a:solidFill>
                <a:srgbClr val="FF0000"/>
              </a:solidFill>
              <a:ea typeface="Verdana" pitchFamily="34" charset="0"/>
              <a:cs typeface="Verdana" pitchFamily="34" charset="0"/>
            </a:endParaRPr>
          </a:p>
        </p:txBody>
      </p:sp>
      <p:sp>
        <p:nvSpPr>
          <p:cNvPr id="3" name="2 Redondear rectángulo de esquina diagonal"/>
          <p:cNvSpPr/>
          <p:nvPr/>
        </p:nvSpPr>
        <p:spPr>
          <a:xfrm>
            <a:off x="1835695" y="1412776"/>
            <a:ext cx="5040560" cy="252028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800" dirty="0">
                <a:solidFill>
                  <a:schemeClr val="tx2"/>
                </a:solidFill>
              </a:rPr>
              <a:t>La selección de lo EPP se realizara de acuerdo a las condiciones de riesgo y servicio por áreas y tareas.</a:t>
            </a:r>
          </a:p>
        </p:txBody>
      </p:sp>
      <p:pic>
        <p:nvPicPr>
          <p:cNvPr id="5122" name="Picture 2" descr="Resultado de imagen para BIOSEGUR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941168"/>
            <a:ext cx="4968551" cy="1512168"/>
          </a:xfrm>
          <a:prstGeom prst="rect">
            <a:avLst/>
          </a:prstGeom>
          <a:noFill/>
          <a:extLst>
            <a:ext uri="{909E8E84-426E-40DD-AFC4-6F175D3DCCD1}">
              <a14:hiddenFill xmlns:a14="http://schemas.microsoft.com/office/drawing/2010/main">
                <a:solidFill>
                  <a:srgbClr val="FFFFFF"/>
                </a:solidFill>
              </a14:hiddenFill>
            </a:ext>
          </a:extLst>
        </p:spPr>
      </p:pic>
      <p:sp>
        <p:nvSpPr>
          <p:cNvPr id="8" name="7 Flecha abajo"/>
          <p:cNvSpPr/>
          <p:nvPr/>
        </p:nvSpPr>
        <p:spPr>
          <a:xfrm>
            <a:off x="4211959" y="4077072"/>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a:off x="4741892" y="4053020"/>
            <a:ext cx="2154757"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050" b="1" i="1" u="none" strike="noStrike" kern="0" cap="none" spc="0" normalizeH="0" baseline="0" noProof="0" dirty="0" smtClean="0">
                <a:ln>
                  <a:noFill/>
                </a:ln>
                <a:solidFill>
                  <a:srgbClr val="00349E"/>
                </a:solidFill>
                <a:effectLst/>
                <a:uLnTx/>
                <a:uFillTx/>
                <a:latin typeface="Calibri" pitchFamily="34" charset="0"/>
                <a:cs typeface="Calibri" pitchFamily="34" charset="0"/>
              </a:rPr>
              <a:t>FUENTE: POLITÉCNICO</a:t>
            </a:r>
            <a:r>
              <a:rPr kumimoji="0" lang="es-CO" sz="1050" b="1" i="1" u="none" strike="noStrike" kern="0" cap="none" spc="0" normalizeH="0" noProof="0" dirty="0" smtClean="0">
                <a:ln>
                  <a:noFill/>
                </a:ln>
                <a:solidFill>
                  <a:srgbClr val="00349E"/>
                </a:solidFill>
                <a:effectLst/>
                <a:uLnTx/>
                <a:uFillTx/>
                <a:latin typeface="Calibri" pitchFamily="34" charset="0"/>
                <a:cs typeface="Calibri" pitchFamily="34" charset="0"/>
              </a:rPr>
              <a:t> PROSANEAR</a:t>
            </a:r>
            <a:endParaRPr kumimoji="0" lang="es-CO" sz="1050" b="1" i="1" u="none" strike="noStrike" kern="0" cap="none" spc="0" normalizeH="0" baseline="0" noProof="0" dirty="0" smtClean="0">
              <a:ln>
                <a:noFill/>
              </a:ln>
              <a:solidFill>
                <a:sysClr val="windowText" lastClr="000000"/>
              </a:solidFill>
              <a:effectLst/>
              <a:uLnTx/>
              <a:uFillTx/>
            </a:endParaRPr>
          </a:p>
        </p:txBody>
      </p:sp>
      <p:sp>
        <p:nvSpPr>
          <p:cNvPr id="9" name="8 Rectángulo"/>
          <p:cNvSpPr/>
          <p:nvPr/>
        </p:nvSpPr>
        <p:spPr>
          <a:xfrm>
            <a:off x="170782" y="6353633"/>
            <a:ext cx="8577681" cy="253916"/>
          </a:xfrm>
          <a:prstGeom prst="rect">
            <a:avLst/>
          </a:prstGeom>
        </p:spPr>
        <p:txBody>
          <a:bodyPr wrap="square">
            <a:spAutoFit/>
          </a:bodyPr>
          <a:lstStyle/>
          <a:p>
            <a:r>
              <a:rPr lang="es-CO" sz="1050" b="1" i="1" dirty="0" smtClean="0">
                <a:solidFill>
                  <a:schemeClr val="tx2"/>
                </a:solidFill>
              </a:rPr>
              <a:t>IMAGEN: https</a:t>
            </a:r>
            <a:r>
              <a:rPr lang="es-CO" sz="1050" b="1" i="1" dirty="0">
                <a:solidFill>
                  <a:schemeClr val="tx2"/>
                </a:solidFill>
              </a:rPr>
              <a:t>://nanoseguridad.uniandes.edu.co/nanorisk/SeguridadEPP.jpeg</a:t>
            </a:r>
          </a:p>
        </p:txBody>
      </p:sp>
    </p:spTree>
    <p:extLst>
      <p:ext uri="{BB962C8B-B14F-4D97-AF65-F5344CB8AC3E}">
        <p14:creationId xmlns:p14="http://schemas.microsoft.com/office/powerpoint/2010/main" val="1096259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39552" y="547362"/>
            <a:ext cx="6048672" cy="523220"/>
          </a:xfrm>
          <a:prstGeom prst="rect">
            <a:avLst/>
          </a:prstGeom>
        </p:spPr>
        <p:txBody>
          <a:bodyPr wrap="square">
            <a:spAutoFit/>
          </a:bodyPr>
          <a:lstStyle/>
          <a:p>
            <a:r>
              <a:rPr lang="es-CO" sz="2800" b="1" dirty="0">
                <a:solidFill>
                  <a:srgbClr val="FF0000"/>
                </a:solidFill>
              </a:rPr>
              <a:t>USO DE LOS GUANTES: </a:t>
            </a:r>
          </a:p>
        </p:txBody>
      </p:sp>
      <p:sp>
        <p:nvSpPr>
          <p:cNvPr id="9" name="8 Rectángulo"/>
          <p:cNvSpPr/>
          <p:nvPr/>
        </p:nvSpPr>
        <p:spPr>
          <a:xfrm>
            <a:off x="179512" y="6173937"/>
            <a:ext cx="8748464" cy="415498"/>
          </a:xfrm>
          <a:prstGeom prst="rect">
            <a:avLst/>
          </a:prstGeom>
        </p:spPr>
        <p:txBody>
          <a:bodyPr wrap="square">
            <a:spAutoFit/>
          </a:bodyPr>
          <a:lstStyle/>
          <a:p>
            <a:r>
              <a:rPr lang="es-CO" sz="1050" b="1" i="1" dirty="0" smtClean="0">
                <a:solidFill>
                  <a:schemeClr val="tx2"/>
                </a:solidFill>
              </a:rPr>
              <a:t>FUENTE: https</a:t>
            </a:r>
            <a:r>
              <a:rPr lang="es-CO" sz="1050" b="1" i="1" dirty="0">
                <a:solidFill>
                  <a:schemeClr val="tx2"/>
                </a:solidFill>
              </a:rPr>
              <a:t>://www.minsalud.gov.co/salud/Documents/observatorio_vih/documentos/prevencion/promocion_prevencion/riesgo_biol%C3%B3gico-bioseguridad/b_bioseguridad/BIOSEGURIDAD.pdf</a:t>
            </a:r>
          </a:p>
        </p:txBody>
      </p:sp>
      <p:sp>
        <p:nvSpPr>
          <p:cNvPr id="10" name="9 Rectángulo redondeado"/>
          <p:cNvSpPr/>
          <p:nvPr/>
        </p:nvSpPr>
        <p:spPr>
          <a:xfrm>
            <a:off x="539552" y="1821396"/>
            <a:ext cx="2448272" cy="31197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a:solidFill>
                  <a:schemeClr val="tx2"/>
                </a:solidFill>
              </a:rPr>
              <a:t>Se debe usar guantes para todo procedimiento que implique contacto con : </a:t>
            </a:r>
          </a:p>
        </p:txBody>
      </p:sp>
      <p:sp>
        <p:nvSpPr>
          <p:cNvPr id="14" name="13 Rectángulo redondeado"/>
          <p:cNvSpPr/>
          <p:nvPr/>
        </p:nvSpPr>
        <p:spPr>
          <a:xfrm>
            <a:off x="3859769" y="1404004"/>
            <a:ext cx="3528392" cy="7288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400" dirty="0"/>
              <a:t>Sangre y otros fluidos </a:t>
            </a:r>
            <a:r>
              <a:rPr lang="es-CO" sz="2400" dirty="0" smtClean="0"/>
              <a:t>corporales</a:t>
            </a:r>
            <a:endParaRPr lang="es-CO" sz="2400" dirty="0"/>
          </a:p>
        </p:txBody>
      </p:sp>
      <p:sp>
        <p:nvSpPr>
          <p:cNvPr id="15" name="14 Rectángulo redondeado"/>
          <p:cNvSpPr/>
          <p:nvPr/>
        </p:nvSpPr>
        <p:spPr>
          <a:xfrm>
            <a:off x="3859769" y="2564904"/>
            <a:ext cx="3528392" cy="8163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400" dirty="0"/>
              <a:t>Superficies contaminadas</a:t>
            </a:r>
          </a:p>
        </p:txBody>
      </p:sp>
      <p:sp>
        <p:nvSpPr>
          <p:cNvPr id="16" name="15 Rectángulo redondeado"/>
          <p:cNvSpPr/>
          <p:nvPr/>
        </p:nvSpPr>
        <p:spPr>
          <a:xfrm>
            <a:off x="3947921" y="3789040"/>
            <a:ext cx="3528392"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400" dirty="0"/>
              <a:t>Recolección de residuos</a:t>
            </a:r>
          </a:p>
        </p:txBody>
      </p:sp>
      <p:sp>
        <p:nvSpPr>
          <p:cNvPr id="17" name="16 Rectángulo redondeado"/>
          <p:cNvSpPr/>
          <p:nvPr/>
        </p:nvSpPr>
        <p:spPr>
          <a:xfrm>
            <a:off x="3972717" y="4930792"/>
            <a:ext cx="3528392" cy="8024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400" dirty="0" smtClean="0"/>
              <a:t>Uso de implementos de aseo</a:t>
            </a:r>
            <a:endParaRPr lang="es-CO" sz="2400" dirty="0"/>
          </a:p>
        </p:txBody>
      </p:sp>
      <p:sp>
        <p:nvSpPr>
          <p:cNvPr id="18" name="17 Flecha derecha"/>
          <p:cNvSpPr/>
          <p:nvPr/>
        </p:nvSpPr>
        <p:spPr>
          <a:xfrm>
            <a:off x="2987824" y="1821396"/>
            <a:ext cx="720080" cy="167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Flecha derecha"/>
          <p:cNvSpPr/>
          <p:nvPr/>
        </p:nvSpPr>
        <p:spPr>
          <a:xfrm>
            <a:off x="3069107" y="3068960"/>
            <a:ext cx="727929"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Flecha derecha"/>
          <p:cNvSpPr/>
          <p:nvPr/>
        </p:nvSpPr>
        <p:spPr>
          <a:xfrm>
            <a:off x="3069107" y="4221088"/>
            <a:ext cx="79066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derecha"/>
          <p:cNvSpPr/>
          <p:nvPr/>
        </p:nvSpPr>
        <p:spPr>
          <a:xfrm>
            <a:off x="2987824" y="5332022"/>
            <a:ext cx="878663" cy="257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Cerrar llave"/>
          <p:cNvSpPr/>
          <p:nvPr/>
        </p:nvSpPr>
        <p:spPr>
          <a:xfrm>
            <a:off x="7740352" y="1556792"/>
            <a:ext cx="432048" cy="41764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3" name="22 Rectángulo"/>
          <p:cNvSpPr/>
          <p:nvPr/>
        </p:nvSpPr>
        <p:spPr>
          <a:xfrm>
            <a:off x="7956376" y="5043482"/>
            <a:ext cx="1394017" cy="57708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050" b="1" i="1" u="none" strike="noStrike" kern="0" cap="none" spc="0" normalizeH="0" baseline="0" noProof="0" dirty="0" smtClean="0">
                <a:ln>
                  <a:noFill/>
                </a:ln>
                <a:solidFill>
                  <a:srgbClr val="00349E"/>
                </a:solidFill>
                <a:effectLst/>
                <a:uLnTx/>
                <a:uFillTx/>
                <a:latin typeface="Calibri" pitchFamily="34" charset="0"/>
                <a:cs typeface="Calibri" pitchFamily="34" charset="0"/>
              </a:rPr>
              <a:t>FUENTE: POLITÉCNICO</a:t>
            </a:r>
            <a:r>
              <a:rPr kumimoji="0" lang="es-CO" sz="1050" b="1" i="1" u="none" strike="noStrike" kern="0" cap="none" spc="0" normalizeH="0" noProof="0" dirty="0" smtClean="0">
                <a:ln>
                  <a:noFill/>
                </a:ln>
                <a:solidFill>
                  <a:srgbClr val="00349E"/>
                </a:solidFill>
                <a:effectLst/>
                <a:uLnTx/>
                <a:uFillTx/>
                <a:latin typeface="Calibri" pitchFamily="34" charset="0"/>
                <a:cs typeface="Calibri" pitchFamily="34" charset="0"/>
              </a:rPr>
              <a:t> PROSANEAR</a:t>
            </a:r>
            <a:endParaRPr kumimoji="0" lang="es-CO" sz="1050" b="1" i="1"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03150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PORQUE LAVARSE LAS M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9" y="2996952"/>
            <a:ext cx="4032448"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259632" y="582742"/>
            <a:ext cx="5976664" cy="584775"/>
          </a:xfrm>
          <a:prstGeom prst="rect">
            <a:avLst/>
          </a:prstGeom>
        </p:spPr>
        <p:txBody>
          <a:bodyPr wrap="square">
            <a:spAutoFit/>
          </a:bodyPr>
          <a:lstStyle/>
          <a:p>
            <a:pPr algn="ctr"/>
            <a:r>
              <a:rPr lang="es-CO" sz="3200" b="1" dirty="0" smtClean="0">
                <a:solidFill>
                  <a:srgbClr val="FF0000"/>
                </a:solidFill>
              </a:rPr>
              <a:t>USO DE LOS GUANTES</a:t>
            </a:r>
            <a:endParaRPr lang="es-CO" sz="3200" b="1" dirty="0">
              <a:solidFill>
                <a:srgbClr val="FF0000"/>
              </a:solidFill>
            </a:endParaRPr>
          </a:p>
        </p:txBody>
      </p:sp>
      <p:sp>
        <p:nvSpPr>
          <p:cNvPr id="7" name="6 Llamada rectangular redondeada"/>
          <p:cNvSpPr/>
          <p:nvPr/>
        </p:nvSpPr>
        <p:spPr>
          <a:xfrm>
            <a:off x="539552" y="1315407"/>
            <a:ext cx="5256584" cy="2592288"/>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800" dirty="0">
                <a:solidFill>
                  <a:srgbClr val="1F497D"/>
                </a:solidFill>
              </a:rPr>
              <a:t>El uso de los EPP no reemplaza un adecuado lavado de manos ni las técnicas de desinfección antes y después de haber utilizado estos.</a:t>
            </a:r>
          </a:p>
        </p:txBody>
      </p:sp>
      <p:sp>
        <p:nvSpPr>
          <p:cNvPr id="8" name="7 Rectángulo"/>
          <p:cNvSpPr/>
          <p:nvPr/>
        </p:nvSpPr>
        <p:spPr>
          <a:xfrm>
            <a:off x="2127532" y="6101571"/>
            <a:ext cx="6984777" cy="415498"/>
          </a:xfrm>
          <a:prstGeom prst="rect">
            <a:avLst/>
          </a:prstGeom>
        </p:spPr>
        <p:txBody>
          <a:bodyPr wrap="square">
            <a:spAutoFit/>
          </a:bodyPr>
          <a:lstStyle/>
          <a:p>
            <a:r>
              <a:rPr lang="es-CO" sz="1050" b="1" i="1" dirty="0" smtClean="0">
                <a:solidFill>
                  <a:srgbClr val="1F497D"/>
                </a:solidFill>
              </a:rPr>
              <a:t>IMAGEN: http</a:t>
            </a:r>
            <a:r>
              <a:rPr lang="es-CO" sz="1050" b="1" i="1" dirty="0">
                <a:solidFill>
                  <a:srgbClr val="1F497D"/>
                </a:solidFill>
              </a:rPr>
              <a:t>://3.bp.blogspot.com/-IEBhMWXMLxs/T8-YkGmCjQI/AAAAAAAAAAM/5Jp-nO5aPms/s1600/imagen+mano+con+germenes.jpg</a:t>
            </a:r>
          </a:p>
        </p:txBody>
      </p:sp>
      <p:sp>
        <p:nvSpPr>
          <p:cNvPr id="10" name="9 Rectángulo"/>
          <p:cNvSpPr/>
          <p:nvPr/>
        </p:nvSpPr>
        <p:spPr>
          <a:xfrm>
            <a:off x="2814268" y="4077072"/>
            <a:ext cx="2154757" cy="253916"/>
          </a:xfrm>
          <a:prstGeom prst="rect">
            <a:avLst/>
          </a:prstGeom>
        </p:spPr>
        <p:txBody>
          <a:bodyPr wrap="none">
            <a:spAutoFit/>
          </a:bodyPr>
          <a:lstStyle/>
          <a:p>
            <a:r>
              <a:rPr lang="es-CO" sz="1050" b="1" i="1" kern="0" dirty="0" smtClean="0">
                <a:solidFill>
                  <a:srgbClr val="00349E"/>
                </a:solidFill>
                <a:cs typeface="Calibri" pitchFamily="34" charset="0"/>
              </a:rPr>
              <a:t>FUENTE: POLITÉCNICO PROSANEAR</a:t>
            </a:r>
            <a:endParaRPr lang="es-CO" sz="1050" b="1" i="1" kern="0" dirty="0" smtClean="0">
              <a:solidFill>
                <a:sysClr val="windowText" lastClr="000000"/>
              </a:solidFill>
            </a:endParaRPr>
          </a:p>
        </p:txBody>
      </p:sp>
    </p:spTree>
    <p:extLst>
      <p:ext uri="{BB962C8B-B14F-4D97-AF65-F5344CB8AC3E}">
        <p14:creationId xmlns:p14="http://schemas.microsoft.com/office/powerpoint/2010/main" val="251757382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2622</TotalTime>
  <Words>2922</Words>
  <Application>Microsoft Office PowerPoint</Application>
  <PresentationFormat>Presentación en pantalla (4:3)</PresentationFormat>
  <Paragraphs>374</Paragraphs>
  <Slides>62</Slides>
  <Notes>3</Notes>
  <HiddenSlides>0</HiddenSlides>
  <MMClips>0</MMClips>
  <ScaleCrop>false</ScaleCrop>
  <HeadingPairs>
    <vt:vector size="4" baseType="variant">
      <vt:variant>
        <vt:lpstr>Tema</vt:lpstr>
      </vt:variant>
      <vt:variant>
        <vt:i4>4</vt:i4>
      </vt:variant>
      <vt:variant>
        <vt:lpstr>Títulos de diapositiva</vt:lpstr>
      </vt:variant>
      <vt:variant>
        <vt:i4>62</vt:i4>
      </vt:variant>
    </vt:vector>
  </HeadingPairs>
  <TitlesOfParts>
    <vt:vector size="66" baseType="lpstr">
      <vt:lpstr>Tema de Office</vt:lpstr>
      <vt:lpstr>Brío</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Leidy</dc:creator>
  <cp:lastModifiedBy>Prosanear</cp:lastModifiedBy>
  <cp:revision>185</cp:revision>
  <dcterms:created xsi:type="dcterms:W3CDTF">2013-09-13T18:49:01Z</dcterms:created>
  <dcterms:modified xsi:type="dcterms:W3CDTF">2018-01-22T13:09:18Z</dcterms:modified>
</cp:coreProperties>
</file>