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5D974-7E12-43A9-A4C0-CCFC2367B98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77266-F27C-431E-929D-26383F59F5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306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77266-F27C-431E-929D-26383F59F5B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294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668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148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37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57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817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58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915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330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955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61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36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3DD2-6001-4CDF-96E2-4E9090F0C638}" type="datetimeFigureOut">
              <a:rPr lang="es-CO" smtClean="0"/>
              <a:t>22/01/2018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8F0A9-9B1A-4814-ABAB-66001AC52A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435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971600" y="1916832"/>
            <a:ext cx="72072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2806700" algn="ctr"/>
                <a:tab pos="5611813" algn="r"/>
              </a:tabLst>
            </a:pPr>
            <a:r>
              <a:rPr lang="es-ES" sz="3200" b="1" dirty="0">
                <a:latin typeface="Verdana" pitchFamily="34" charset="0"/>
                <a:cs typeface="Times New Roman" pitchFamily="18" charset="0"/>
              </a:rPr>
              <a:t>Programas Preventivos en Saneamiento y Riesgos del Consumo</a:t>
            </a:r>
            <a:endParaRPr lang="es-ES" sz="3200" dirty="0">
              <a:latin typeface="Verdana" pitchFamily="34" charset="0"/>
            </a:endParaRPr>
          </a:p>
          <a:p>
            <a:pPr eaLnBrk="0" hangingPunct="0">
              <a:tabLst>
                <a:tab pos="2806700" algn="ctr"/>
                <a:tab pos="5611813" algn="r"/>
              </a:tabLst>
            </a:pPr>
            <a:endParaRPr lang="es-ES" sz="3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dondear rectángulo de esquina diagonal"/>
          <p:cNvSpPr/>
          <p:nvPr/>
        </p:nvSpPr>
        <p:spPr>
          <a:xfrm>
            <a:off x="4355976" y="1754574"/>
            <a:ext cx="4104456" cy="2178482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i="1" dirty="0">
                <a:solidFill>
                  <a:srgbClr val="FF0000"/>
                </a:solidFill>
              </a:rPr>
              <a:t>M</a:t>
            </a:r>
            <a:r>
              <a:rPr lang="es-CO" sz="2000" b="1" i="1" dirty="0" smtClean="0">
                <a:solidFill>
                  <a:srgbClr val="FF0000"/>
                </a:solidFill>
              </a:rPr>
              <a:t>áximo </a:t>
            </a:r>
            <a:r>
              <a:rPr lang="es-CO" sz="2000" b="1" i="1" dirty="0">
                <a:solidFill>
                  <a:srgbClr val="FF0000"/>
                </a:solidFill>
              </a:rPr>
              <a:t>una vez a la semana </a:t>
            </a:r>
            <a:r>
              <a:rPr lang="es-CO" sz="2000" dirty="0">
                <a:solidFill>
                  <a:schemeClr val="tx2"/>
                </a:solidFill>
              </a:rPr>
              <a:t>o si las condiciones del </a:t>
            </a:r>
          </a:p>
          <a:p>
            <a:pPr algn="ctr"/>
            <a:r>
              <a:rPr lang="es-CO" sz="2000" dirty="0">
                <a:solidFill>
                  <a:schemeClr val="tx2"/>
                </a:solidFill>
              </a:rPr>
              <a:t>área lo ameritan se realiza antes del tiempo programado y al alta del </a:t>
            </a:r>
          </a:p>
          <a:p>
            <a:pPr algn="ctr"/>
            <a:r>
              <a:rPr lang="es-CO" sz="2000" dirty="0">
                <a:solidFill>
                  <a:schemeClr val="tx2"/>
                </a:solidFill>
              </a:rPr>
              <a:t>paciente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50682" y="67884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TIPOS DE LIMPIEZA</a:t>
            </a:r>
            <a:r>
              <a:rPr lang="es-CO" sz="3200" b="1" dirty="0">
                <a:solidFill>
                  <a:srgbClr val="FF0000"/>
                </a:solidFill>
              </a:rPr>
              <a:t>……… </a:t>
            </a: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467544" y="2821578"/>
            <a:ext cx="2808312" cy="65702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2"/>
                </a:solidFill>
              </a:rPr>
              <a:t>Terminal: 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3563888" y="2985833"/>
            <a:ext cx="648072" cy="328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bajo"/>
          <p:cNvSpPr/>
          <p:nvPr/>
        </p:nvSpPr>
        <p:spPr>
          <a:xfrm>
            <a:off x="6228184" y="4523629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4127465" y="5373216"/>
            <a:ext cx="4583538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i="1" dirty="0">
                <a:solidFill>
                  <a:srgbClr val="FF0000"/>
                </a:solidFill>
              </a:rPr>
              <a:t>P</a:t>
            </a:r>
            <a:r>
              <a:rPr lang="es-CO" i="1" dirty="0" smtClean="0">
                <a:solidFill>
                  <a:srgbClr val="FF0000"/>
                </a:solidFill>
              </a:rPr>
              <a:t>or </a:t>
            </a:r>
            <a:r>
              <a:rPr lang="es-CO" i="1" dirty="0">
                <a:solidFill>
                  <a:srgbClr val="FF0000"/>
                </a:solidFill>
              </a:rPr>
              <a:t>ejemplo: colchón , </a:t>
            </a:r>
            <a:r>
              <a:rPr lang="es-CO" i="1" dirty="0" smtClean="0">
                <a:solidFill>
                  <a:srgbClr val="FF0000"/>
                </a:solidFill>
              </a:rPr>
              <a:t>cunas</a:t>
            </a:r>
            <a:r>
              <a:rPr lang="es-CO" i="1" dirty="0">
                <a:solidFill>
                  <a:srgbClr val="FF0000"/>
                </a:solidFill>
              </a:rPr>
              <a:t>, accesorios del paciente y mobiliario)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24880" y="6326832"/>
            <a:ext cx="8892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IMAGEN:: http</a:t>
            </a:r>
            <a:r>
              <a:rPr lang="es-CO" sz="1000" b="1" i="1" dirty="0">
                <a:solidFill>
                  <a:schemeClr val="tx2"/>
                </a:solidFill>
              </a:rPr>
              <a:t>://www.funlarguia.org.ar/Herramientas/Guia-de-Prevencion-de-Infecciones-Intra-Hospitalarias/Higiene-hospitalaria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43338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6730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ELECCIÓN DEL DETERGENTE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235748" y="2286819"/>
            <a:ext cx="2664296" cy="64807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2"/>
                </a:solidFill>
              </a:rPr>
              <a:t>Detergente</a:t>
            </a:r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3997602" y="1417229"/>
            <a:ext cx="4069877" cy="2890578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Es un agente de limpieza que actúa en </a:t>
            </a:r>
            <a:r>
              <a:rPr lang="es-CO" sz="2400" dirty="0" smtClean="0">
                <a:solidFill>
                  <a:schemeClr val="tx2"/>
                </a:solidFill>
              </a:rPr>
              <a:t>superficies húmedas </a:t>
            </a:r>
            <a:r>
              <a:rPr lang="es-CO" sz="2400" dirty="0">
                <a:solidFill>
                  <a:schemeClr val="tx2"/>
                </a:solidFill>
              </a:rPr>
              <a:t>reduciendo la tensión </a:t>
            </a:r>
            <a:r>
              <a:rPr lang="es-CO" sz="2400" dirty="0" smtClean="0">
                <a:solidFill>
                  <a:schemeClr val="tx2"/>
                </a:solidFill>
              </a:rPr>
              <a:t>superficial</a:t>
            </a:r>
            <a:endParaRPr lang="es-CO" sz="2400" dirty="0">
              <a:solidFill>
                <a:schemeClr val="tx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 rot="10800000" flipV="1">
            <a:off x="3988149" y="4669784"/>
            <a:ext cx="6072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http</a:t>
            </a:r>
            <a:r>
              <a:rPr lang="es-CO" sz="1000" b="1" i="1" dirty="0">
                <a:solidFill>
                  <a:schemeClr val="tx2"/>
                </a:solidFill>
              </a:rPr>
              <a:t>://www.funlarguia.org.ar/Herramientas/Guia-de-Prevencion-de-Infecciones-Intra-Hospitalarias/Higiene-hospitalaria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" y="364114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3234738" y="2457985"/>
            <a:ext cx="648072" cy="328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ctángulo"/>
          <p:cNvSpPr/>
          <p:nvPr/>
        </p:nvSpPr>
        <p:spPr>
          <a:xfrm>
            <a:off x="2195736" y="6252424"/>
            <a:ext cx="65344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://stocknetvalles.es/wp-content/uploads/2015/09/Liquimaq-B_25-300x300.jpg</a:t>
            </a:r>
          </a:p>
        </p:txBody>
      </p:sp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6730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ELECCIÓN DEL DETERGENTE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323528" y="2780928"/>
            <a:ext cx="3168352" cy="832738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Un producto de limpieza debe ser capaz de :</a:t>
            </a: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3923928" y="1188159"/>
            <a:ext cx="3275856" cy="728673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E</a:t>
            </a:r>
            <a:r>
              <a:rPr lang="es-CO" sz="2000" dirty="0" smtClean="0">
                <a:solidFill>
                  <a:schemeClr val="tx2"/>
                </a:solidFill>
              </a:rPr>
              <a:t>mulsionar </a:t>
            </a:r>
            <a:r>
              <a:rPr lang="es-CO" sz="2000" dirty="0">
                <a:solidFill>
                  <a:schemeClr val="tx2"/>
                </a:solidFill>
              </a:rPr>
              <a:t>y saponificar las grasas .</a:t>
            </a: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3923928" y="2908009"/>
            <a:ext cx="3240360" cy="705657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Dispensar y suspender la suciedad.</a:t>
            </a: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3976014" y="4479147"/>
            <a:ext cx="3240360" cy="705657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Disolver la proteínas.</a:t>
            </a:r>
          </a:p>
        </p:txBody>
      </p:sp>
      <p:sp>
        <p:nvSpPr>
          <p:cNvPr id="9" name="8 Flecha derecha"/>
          <p:cNvSpPr/>
          <p:nvPr/>
        </p:nvSpPr>
        <p:spPr>
          <a:xfrm rot="18418830">
            <a:off x="3238890" y="2258205"/>
            <a:ext cx="1082041" cy="266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Flecha derecha"/>
          <p:cNvSpPr/>
          <p:nvPr/>
        </p:nvSpPr>
        <p:spPr>
          <a:xfrm>
            <a:off x="3507401" y="3143790"/>
            <a:ext cx="432048" cy="231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Flecha derecha"/>
          <p:cNvSpPr/>
          <p:nvPr/>
        </p:nvSpPr>
        <p:spPr>
          <a:xfrm rot="2851525">
            <a:off x="3272181" y="3960932"/>
            <a:ext cx="1070880" cy="266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57276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</a:rPr>
              <a:t>GENERALIDADES </a:t>
            </a:r>
            <a:r>
              <a:rPr lang="es-CO" sz="2400" b="1" dirty="0" smtClean="0">
                <a:solidFill>
                  <a:srgbClr val="FF0000"/>
                </a:solidFill>
              </a:rPr>
              <a:t>IMPORTANTES DE LA LIMPIEZA: 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93021" y="537321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695935" y="1231979"/>
            <a:ext cx="2232248" cy="665139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De dentro hacia afuera.</a:t>
            </a: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708123" y="2348880"/>
            <a:ext cx="2232248" cy="64807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De arriba hacia abajo</a:t>
            </a: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693021" y="3501008"/>
            <a:ext cx="2232248" cy="72008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2"/>
                </a:solidFill>
              </a:rPr>
              <a:t>Evitar </a:t>
            </a:r>
            <a:r>
              <a:rPr lang="es-CO" dirty="0">
                <a:solidFill>
                  <a:schemeClr val="tx2"/>
                </a:solidFill>
              </a:rPr>
              <a:t>la limpieza en seco (Barrer)</a:t>
            </a: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4458009" y="1196752"/>
            <a:ext cx="2232248" cy="129614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Baldes y limpiones diferentes (Área sucia, quirófano, zonas comunes) </a:t>
            </a: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4220458" y="2852936"/>
            <a:ext cx="2871821" cy="2016224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Prestar especial atención a superficies que están  </a:t>
            </a:r>
          </a:p>
          <a:p>
            <a:pPr algn="ctr"/>
            <a:r>
              <a:rPr lang="es-CO" sz="2000" dirty="0">
                <a:solidFill>
                  <a:schemeClr val="tx2"/>
                </a:solidFill>
              </a:rPr>
              <a:t>     expuestas con mayor frecuencia al contacto de manos</a:t>
            </a:r>
          </a:p>
        </p:txBody>
      </p:sp>
      <p:cxnSp>
        <p:nvCxnSpPr>
          <p:cNvPr id="10" name="9 Conector recto de flecha"/>
          <p:cNvCxnSpPr>
            <a:endCxn id="5" idx="3"/>
          </p:cNvCxnSpPr>
          <p:nvPr/>
        </p:nvCxnSpPr>
        <p:spPr>
          <a:xfrm>
            <a:off x="1824247" y="1918823"/>
            <a:ext cx="0" cy="430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804592" y="3070951"/>
            <a:ext cx="0" cy="430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7" idx="1"/>
          </p:cNvCxnSpPr>
          <p:nvPr/>
        </p:nvCxnSpPr>
        <p:spPr>
          <a:xfrm>
            <a:off x="5574133" y="249289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243248" y="6302300"/>
            <a:ext cx="53698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POLITECNICO PROSANEAR</a:t>
            </a:r>
            <a:endParaRPr lang="es-CO" sz="1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56" y="1805864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5889" y="3813743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://static.vix.com/es/sites/default/files/imj/hogartotal/C/Como-limipar-los-interruptores-de-luz-1.jpg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07170" y="548680"/>
            <a:ext cx="8053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PRESTAR ESPECIAL  ATENCIÓN A LOS SIGUIENTES ESPACIOS EN LA LIMPIEZA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07925" y="3521913"/>
            <a:ext cx="53282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://i.ebayimg.com/00/s/ODAwWDYwMA==/z/VJ8AAOSwdG9XRMMy/$_20.JPG</a:t>
            </a:r>
          </a:p>
        </p:txBody>
      </p:sp>
      <p:pic>
        <p:nvPicPr>
          <p:cNvPr id="922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14" y="1379677"/>
            <a:ext cx="2254307" cy="21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7" y="43651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49075" y="6303324"/>
            <a:ext cx="82722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IMAGENhttps</a:t>
            </a:r>
            <a:r>
              <a:rPr lang="es-CO" sz="1000" b="1" i="1" dirty="0">
                <a:solidFill>
                  <a:schemeClr val="tx2"/>
                </a:solidFill>
              </a:rPr>
              <a:t>://encrypted-tbn0.gstatic.com/images?q=tbn:ANd9GcTRH4VHPf7n_8d4qo4AAaNyGHIIRpK2BTT6VA9axuu4CmnEBVW8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1379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707904" y="5903214"/>
            <a:ext cx="5951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://encrypted-tbn0.gstatic.com/images?q=tbn:ANd9GcTTKreRrQIAgEYIbWu--ZhkdfEuXHD581xYCXNIhIrqGzNHrhCG0A</a:t>
            </a:r>
          </a:p>
        </p:txBody>
      </p:sp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7170" y="548680"/>
            <a:ext cx="80532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0000"/>
                </a:solidFill>
              </a:rPr>
              <a:t>PRESTAR ESPECIAL  ATENCIÓN A LOS SIGUIENTES ESPACIOS EN LA LIMPIEZA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526588" y="2647073"/>
            <a:ext cx="2965292" cy="96746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Comenzar la limpieza por las zonas limpias. </a:t>
            </a:r>
          </a:p>
        </p:txBody>
      </p:sp>
      <p:sp>
        <p:nvSpPr>
          <p:cNvPr id="6" name="5 Llamada ovalada"/>
          <p:cNvSpPr/>
          <p:nvPr/>
        </p:nvSpPr>
        <p:spPr>
          <a:xfrm>
            <a:off x="4716016" y="1628799"/>
            <a:ext cx="3600400" cy="3312368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Al iniciar la limpieza hospitalaria por las zonas libres de suciedad o manchas. De este modo se evitará la contaminación entre zonas.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3760419" y="2976626"/>
            <a:ext cx="797905" cy="308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0" y="4293096"/>
            <a:ext cx="3060873" cy="20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4703" y="6389148"/>
            <a:ext cx="87781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://encrypted-tbn0.gstatic.com/images?q=tbn:ANd9GcQWaIkN8qpje7EXA-yLsuyNei4rGCTYOUFn_ALU93IyBT4suCoJ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913228" y="557114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>
                <a:solidFill>
                  <a:schemeClr val="tx2"/>
                </a:solidFill>
              </a:rPr>
              <a:t>https://www.limpiezaslm2.com/limpieza-de-hospitales-y-clinicas-paso-a-paso/</a:t>
            </a:r>
          </a:p>
        </p:txBody>
      </p:sp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5631" y="1844824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b="1" i="1" dirty="0" smtClean="0">
                <a:solidFill>
                  <a:srgbClr val="FF0000"/>
                </a:solidFill>
              </a:rPr>
              <a:t>TEMA 6: Aseo y desinfección: protocolos de limpieza para áreas</a:t>
            </a:r>
            <a:endParaRPr lang="es-CO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8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764704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¿QUÉ DIFERENCIA HAY ENTRE LIMPIAR Y DESINFECTAR?</a:t>
            </a:r>
            <a:endParaRPr lang="es-CO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n para limpieza hospital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104456" cy="247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0" y="5109073"/>
            <a:ext cx="6516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://www.lavanguardiadelsur.com/files//image/9/9568/5599796f2eeda.jpg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58" y="2475966"/>
            <a:ext cx="4166655" cy="23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23928" y="4785906"/>
            <a:ext cx="59046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://vesismin.files.wordpress.com/2014/03/bed-cleaning1.jpg?w=960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827584" y="4909016"/>
            <a:ext cx="0" cy="200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45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87624" y="692665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LIMPIEZA Y DESINFECCIÓN</a:t>
            </a:r>
            <a:endParaRPr lang="es-CO" sz="2800" b="1" dirty="0">
              <a:solidFill>
                <a:srgbClr val="FF0000"/>
              </a:solidFill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565328" y="1484784"/>
            <a:ext cx="3888432" cy="172819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La limpieza y la desinfección son las herramientas para controlar los factores relacionados con el medio ambiente hospitalario. </a:t>
            </a:r>
          </a:p>
        </p:txBody>
      </p:sp>
      <p:sp>
        <p:nvSpPr>
          <p:cNvPr id="6" name="5 Llamada ovalada"/>
          <p:cNvSpPr/>
          <p:nvPr/>
        </p:nvSpPr>
        <p:spPr>
          <a:xfrm>
            <a:off x="5076056" y="2996952"/>
            <a:ext cx="3210450" cy="2755724"/>
          </a:xfrm>
          <a:prstGeom prst="wedgeEllipseCallou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Tiene como fin asegurar una buena higiene, tanto a nivel de los locales, los materiales, el personal y el ambiente.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65328" y="3302042"/>
            <a:ext cx="44387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POLITÉCNICO PROSANEAR</a:t>
            </a:r>
            <a:endParaRPr lang="es-CO" sz="105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8" y="4293096"/>
            <a:ext cx="3352911" cy="18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5419" y="6363543"/>
            <a:ext cx="84050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50" b="1" i="1" dirty="0">
                <a:solidFill>
                  <a:schemeClr val="tx2"/>
                </a:solidFill>
              </a:rPr>
              <a:t>://www.formacioncontinua.eu/sites/default/files/img-cursos/Experto-Limpieza-Hospitalaria.jpg?1479370186</a:t>
            </a:r>
          </a:p>
        </p:txBody>
      </p:sp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692665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LIMPIEZA……… 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3" name="2 Llamada ovalada"/>
          <p:cNvSpPr/>
          <p:nvPr/>
        </p:nvSpPr>
        <p:spPr>
          <a:xfrm>
            <a:off x="4247964" y="1528072"/>
            <a:ext cx="3168352" cy="2232248"/>
          </a:xfrm>
          <a:prstGeom prst="wedgeEllipseCallou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Remoción física de materia orgánica y suciedad.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4680"/>
            <a:ext cx="3456384" cy="31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580112" y="3792689"/>
            <a:ext cx="44387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b="1" i="1" dirty="0" smtClean="0">
                <a:solidFill>
                  <a:schemeClr val="tx2"/>
                </a:solidFill>
              </a:rPr>
              <a:t>FUENTE: POLITÉCNICO PROSANEAR</a:t>
            </a:r>
            <a:endParaRPr lang="es-CO" sz="1050" b="1" i="1" dirty="0">
              <a:solidFill>
                <a:schemeClr val="tx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5759433"/>
            <a:ext cx="8712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err="1" smtClean="0">
                <a:solidFill>
                  <a:schemeClr val="tx2"/>
                </a:solidFill>
              </a:rPr>
              <a:t>IMAGEN:,http</a:t>
            </a:r>
            <a:r>
              <a:rPr lang="es-CO" sz="1000" b="1" i="1" dirty="0">
                <a:solidFill>
                  <a:schemeClr val="tx2"/>
                </a:solidFill>
              </a:rPr>
              <a:t>://pulispa.info.s3-eu-central-1.amazonaws.com/wp-content/uploads/2016/03/Aspiratore-Professionale-Noleggio.jpg</a:t>
            </a:r>
          </a:p>
        </p:txBody>
      </p:sp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87624" y="692665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LIMPIEZA……… 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524388" y="1302980"/>
            <a:ext cx="3384376" cy="373573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Es la eliminación por arrastre de toda suciedad </a:t>
            </a:r>
            <a:r>
              <a:rPr lang="es-CO" sz="2000" dirty="0" smtClean="0">
                <a:solidFill>
                  <a:schemeClr val="tx2"/>
                </a:solidFill>
              </a:rPr>
              <a:t>que </a:t>
            </a:r>
            <a:r>
              <a:rPr lang="es-CO" sz="2000" dirty="0">
                <a:solidFill>
                  <a:schemeClr val="tx2"/>
                </a:solidFill>
              </a:rPr>
              <a:t>pueda contener agentes infecciosos que encuentran condiciones favorables para sobrevivir y multiplicarse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5111877"/>
            <a:ext cx="7992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http</a:t>
            </a:r>
            <a:r>
              <a:rPr lang="es-CO" sz="1000" b="1" i="1" dirty="0">
                <a:solidFill>
                  <a:schemeClr val="tx2"/>
                </a:solidFill>
              </a:rPr>
              <a:t>://www.funlarguia.org.ar/Herramientas/Guia-de-Prevencion-de-Infecciones-Intra-Hospitalarias/Higiene-hospitalaria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06549"/>
            <a:ext cx="4283968" cy="212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247964" y="421464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://desinfecta.es/wp-content/uploads/2016/11/Trabajadores-del-Servicio-de-Saneamiento-del-SAHUM-son-los-encargados-de-mantener-la-higiene-hospitalaria.jpg</a:t>
            </a:r>
          </a:p>
        </p:txBody>
      </p:sp>
    </p:spTree>
    <p:extLst>
      <p:ext uri="{BB962C8B-B14F-4D97-AF65-F5344CB8AC3E}">
        <p14:creationId xmlns:p14="http://schemas.microsoft.com/office/powerpoint/2010/main" val="418951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50682" y="67884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TIPOS DE LIMPIEZA</a:t>
            </a:r>
            <a:r>
              <a:rPr lang="es-CO" sz="3200" b="1" dirty="0">
                <a:solidFill>
                  <a:srgbClr val="FF0000"/>
                </a:solidFill>
              </a:rPr>
              <a:t>……… </a:t>
            </a: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1914511" y="1556792"/>
            <a:ext cx="4269820" cy="100811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Se diferencian dos tipos de limpieza:</a:t>
            </a:r>
          </a:p>
        </p:txBody>
      </p:sp>
      <p:sp>
        <p:nvSpPr>
          <p:cNvPr id="7" name="6 Flecha abajo"/>
          <p:cNvSpPr/>
          <p:nvPr/>
        </p:nvSpPr>
        <p:spPr>
          <a:xfrm>
            <a:off x="2267744" y="2780928"/>
            <a:ext cx="449529" cy="1039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abajo"/>
          <p:cNvSpPr/>
          <p:nvPr/>
        </p:nvSpPr>
        <p:spPr>
          <a:xfrm>
            <a:off x="5411071" y="2780928"/>
            <a:ext cx="384949" cy="1039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1016344" y="3992132"/>
            <a:ext cx="2952328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2"/>
                </a:solidFill>
              </a:rPr>
              <a:t>Rutinaria:</a:t>
            </a:r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4344411" y="3994155"/>
            <a:ext cx="2952328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2"/>
                </a:solidFill>
              </a:rPr>
              <a:t>Terminal: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06508" y="6234145"/>
            <a:ext cx="86859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://www.funlarguia.org.ar/Herramientas/Guia-de-Prevencion-de-Infecciones-Intra-Hospitalarias/Higiene-hospitalaria</a:t>
            </a:r>
          </a:p>
        </p:txBody>
      </p:sp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50682" y="67884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TIPOS DE LIMPIEZA</a:t>
            </a:r>
            <a:r>
              <a:rPr lang="es-CO" sz="3200" b="1" dirty="0">
                <a:solidFill>
                  <a:srgbClr val="FF0000"/>
                </a:solidFill>
              </a:rPr>
              <a:t>……… </a:t>
            </a: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539552" y="2666523"/>
            <a:ext cx="2520280" cy="64807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 smtClean="0">
                <a:solidFill>
                  <a:schemeClr val="tx2"/>
                </a:solidFill>
              </a:rPr>
              <a:t>Rutinaria</a:t>
            </a:r>
            <a:endParaRPr lang="es-CO" sz="2800" dirty="0">
              <a:solidFill>
                <a:schemeClr val="tx2"/>
              </a:solidFill>
            </a:endParaRPr>
          </a:p>
        </p:txBody>
      </p:sp>
      <p:sp>
        <p:nvSpPr>
          <p:cNvPr id="5" name="4 Llamada ovalada"/>
          <p:cNvSpPr/>
          <p:nvPr/>
        </p:nvSpPr>
        <p:spPr>
          <a:xfrm>
            <a:off x="4932040" y="1481587"/>
            <a:ext cx="3473241" cy="3240359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chemeClr val="tx2"/>
                </a:solidFill>
              </a:rPr>
              <a:t>E</a:t>
            </a:r>
            <a:r>
              <a:rPr lang="es-CO" sz="2400" dirty="0" smtClean="0">
                <a:solidFill>
                  <a:schemeClr val="tx2"/>
                </a:solidFill>
              </a:rPr>
              <a:t>s </a:t>
            </a:r>
            <a:r>
              <a:rPr lang="es-CO" sz="2400" dirty="0">
                <a:solidFill>
                  <a:schemeClr val="tx2"/>
                </a:solidFill>
              </a:rPr>
              <a:t>aquella que se realiza en forma diaria o entre paciente y </a:t>
            </a:r>
          </a:p>
          <a:p>
            <a:pPr algn="ctr"/>
            <a:r>
              <a:rPr lang="es-CO" sz="2400" dirty="0">
                <a:solidFill>
                  <a:schemeClr val="tx2"/>
                </a:solidFill>
              </a:rPr>
              <a:t>paciente o entre procedimientos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3419872" y="2828305"/>
            <a:ext cx="1349094" cy="273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1" y="4437112"/>
            <a:ext cx="4126915" cy="220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 rot="10800000" flipV="1">
            <a:off x="63094" y="3287385"/>
            <a:ext cx="4335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http</a:t>
            </a:r>
            <a:r>
              <a:rPr lang="es-CO" sz="1000" b="1" i="1" dirty="0">
                <a:solidFill>
                  <a:schemeClr val="tx2"/>
                </a:solidFill>
              </a:rPr>
              <a:t>://www.saludcapital.gov.co/sitios/VigilanciaSaludPublica/Todo%20IIH/Limpieza%20y%20Desinfecci%C3%B3n%20de%20Equipos%20y%20Superficies.pdf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426050" y="624643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https</a:t>
            </a:r>
            <a:r>
              <a:rPr lang="es-CO" sz="1000" b="1" i="1" dirty="0">
                <a:solidFill>
                  <a:schemeClr val="tx2"/>
                </a:solidFill>
              </a:rPr>
              <a:t>://assets.metrolatam.com/mx/2017/02/09/513438041-1200x600.jpg</a:t>
            </a:r>
          </a:p>
        </p:txBody>
      </p:sp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50682" y="67884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TIPOS DE LIMPIEZA</a:t>
            </a:r>
            <a:r>
              <a:rPr lang="es-CO" sz="3200" b="1" dirty="0">
                <a:solidFill>
                  <a:srgbClr val="FF0000"/>
                </a:solidFill>
              </a:rPr>
              <a:t>……… </a:t>
            </a:r>
          </a:p>
        </p:txBody>
      </p:sp>
      <p:sp>
        <p:nvSpPr>
          <p:cNvPr id="4" name="3 Redondear rectángulo de esquina diagonal"/>
          <p:cNvSpPr/>
          <p:nvPr/>
        </p:nvSpPr>
        <p:spPr>
          <a:xfrm>
            <a:off x="467544" y="2276872"/>
            <a:ext cx="2808312" cy="657022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dirty="0">
                <a:solidFill>
                  <a:schemeClr val="tx2"/>
                </a:solidFill>
              </a:rPr>
              <a:t>Terminal: </a:t>
            </a:r>
          </a:p>
        </p:txBody>
      </p:sp>
      <p:sp>
        <p:nvSpPr>
          <p:cNvPr id="5" name="4 Llamada ovalada"/>
          <p:cNvSpPr/>
          <p:nvPr/>
        </p:nvSpPr>
        <p:spPr>
          <a:xfrm>
            <a:off x="4716016" y="1263617"/>
            <a:ext cx="3888432" cy="3317511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2"/>
                </a:solidFill>
              </a:rPr>
              <a:t>Es aquella que se realiza en todas las áreas de la institución en </a:t>
            </a:r>
          </a:p>
          <a:p>
            <a:pPr algn="ctr"/>
            <a:r>
              <a:rPr lang="es-CO" sz="2000" dirty="0">
                <a:solidFill>
                  <a:schemeClr val="tx2"/>
                </a:solidFill>
              </a:rPr>
              <a:t>forma minuciosa incluyendo sistemas de ventilación, iluminación y </a:t>
            </a:r>
          </a:p>
          <a:p>
            <a:pPr algn="ctr"/>
            <a:r>
              <a:rPr lang="es-CO" sz="2000" dirty="0" smtClean="0">
                <a:solidFill>
                  <a:schemeClr val="tx2"/>
                </a:solidFill>
              </a:rPr>
              <a:t>almacenamiento </a:t>
            </a:r>
            <a:endParaRPr lang="es-CO" sz="20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9" y="3287385"/>
            <a:ext cx="2791408" cy="329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 rot="10800000" flipV="1">
            <a:off x="4716016" y="5013176"/>
            <a:ext cx="4335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FUENTE: http</a:t>
            </a:r>
            <a:r>
              <a:rPr lang="es-CO" sz="1000" b="1" i="1" dirty="0">
                <a:solidFill>
                  <a:schemeClr val="tx2"/>
                </a:solidFill>
              </a:rPr>
              <a:t>://www.saludcapital.gov.co/sitios/VigilanciaSaludPublica/Todo%20IIH/Limpieza%20y%20Desinfecci%C3%B3n%20de%20Equipos%20y%20Superficies.pdf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3365167" y="2468652"/>
            <a:ext cx="1349094" cy="273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3417671" y="6280556"/>
            <a:ext cx="56582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b="1" i="1" dirty="0" smtClean="0">
                <a:solidFill>
                  <a:schemeClr val="tx2"/>
                </a:solidFill>
              </a:rPr>
              <a:t>IMAGEN: http</a:t>
            </a:r>
            <a:r>
              <a:rPr lang="es-CO" sz="1000" b="1" i="1" dirty="0">
                <a:solidFill>
                  <a:schemeClr val="tx2"/>
                </a:solidFill>
              </a:rPr>
              <a:t>://www.lasagatas.cl/images/aseo-hospitales.jpg</a:t>
            </a:r>
          </a:p>
        </p:txBody>
      </p:sp>
    </p:spTree>
    <p:extLst>
      <p:ext uri="{BB962C8B-B14F-4D97-AF65-F5344CB8AC3E}">
        <p14:creationId xmlns:p14="http://schemas.microsoft.com/office/powerpoint/2010/main" val="1443310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486</Words>
  <Application>Microsoft Office PowerPoint</Application>
  <PresentationFormat>Presentación en pantalla (4:3)</PresentationFormat>
  <Paragraphs>73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Leidy</dc:creator>
  <cp:lastModifiedBy>Prosanear</cp:lastModifiedBy>
  <cp:revision>103</cp:revision>
  <dcterms:created xsi:type="dcterms:W3CDTF">2013-09-13T18:49:01Z</dcterms:created>
  <dcterms:modified xsi:type="dcterms:W3CDTF">2018-01-22T20:42:34Z</dcterms:modified>
</cp:coreProperties>
</file>