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2" r:id="rId2"/>
    <p:sldMasterId id="2147483714" r:id="rId3"/>
    <p:sldMasterId id="2147483726" r:id="rId4"/>
    <p:sldMasterId id="2147483738" r:id="rId5"/>
  </p:sldMasterIdLst>
  <p:notesMasterIdLst>
    <p:notesMasterId r:id="rId25"/>
  </p:notesMasterIdLst>
  <p:sldIdLst>
    <p:sldId id="286" r:id="rId6"/>
    <p:sldId id="285" r:id="rId7"/>
    <p:sldId id="293" r:id="rId8"/>
    <p:sldId id="268" r:id="rId9"/>
    <p:sldId id="275" r:id="rId10"/>
    <p:sldId id="282" r:id="rId11"/>
    <p:sldId id="270" r:id="rId12"/>
    <p:sldId id="283" r:id="rId13"/>
    <p:sldId id="271" r:id="rId14"/>
    <p:sldId id="284" r:id="rId15"/>
    <p:sldId id="274" r:id="rId16"/>
    <p:sldId id="273" r:id="rId17"/>
    <p:sldId id="272" r:id="rId18"/>
    <p:sldId id="269" r:id="rId19"/>
    <p:sldId id="294" r:id="rId20"/>
    <p:sldId id="295" r:id="rId21"/>
    <p:sldId id="296" r:id="rId22"/>
    <p:sldId id="297" r:id="rId23"/>
    <p:sldId id="298" r:id="rId24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B12"/>
    <a:srgbClr val="247276"/>
    <a:srgbClr val="38AFB5"/>
    <a:srgbClr val="FA99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25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2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F116DB-E101-1E49-A6F2-7026FC24001E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843ECF-C5F1-2E49-B37E-AA421D1E9B8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6789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843ECF-C5F1-2E49-B37E-AA421D1E9B87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247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E935-1822-4649-8FEF-0E5D1A0C937B}" type="datetimeFigureOut">
              <a:rPr lang="es-ES" smtClean="0">
                <a:solidFill>
                  <a:prstClr val="black"/>
                </a:solidFill>
                <a:latin typeface="Calibri"/>
              </a:rPr>
              <a:pPr/>
              <a:t>25/02/2020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6DBD5-7167-164B-B7C8-024DD9B99791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7" name="Imagen 6" descr="Presentacion-PowerPoint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1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78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E935-1822-4649-8FEF-0E5D1A0C937B}" type="datetimeFigureOut">
              <a:rPr lang="es-ES" smtClean="0">
                <a:solidFill>
                  <a:prstClr val="black"/>
                </a:solidFill>
                <a:latin typeface="Calibri"/>
              </a:rPr>
              <a:pPr/>
              <a:t>25/02/2020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6DBD5-7167-164B-B7C8-024DD9B99791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3638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E935-1822-4649-8FEF-0E5D1A0C937B}" type="datetimeFigureOut">
              <a:rPr lang="es-ES" smtClean="0">
                <a:solidFill>
                  <a:prstClr val="black"/>
                </a:solidFill>
                <a:latin typeface="Calibri"/>
              </a:rPr>
              <a:pPr/>
              <a:t>25/02/2020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6DBD5-7167-164B-B7C8-024DD9B99791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32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653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079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4784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856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10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451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9B335-F5C8-4EDF-B1E2-6347D416EBE4}" type="datetimeFigureOut">
              <a:rPr lang="en-US" smtClean="0"/>
              <a:t>2/25/2020</a:t>
            </a:fld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75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5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7643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399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13813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8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308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962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48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3149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35415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64451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4619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0480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19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730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7705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486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1003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632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0012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11367451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21019169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23004963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12177133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428865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E935-1822-4649-8FEF-0E5D1A0C937B}" type="datetimeFigureOut">
              <a:rPr lang="es-ES" smtClean="0">
                <a:solidFill>
                  <a:prstClr val="black"/>
                </a:solidFill>
                <a:latin typeface="Calibri"/>
              </a:rPr>
              <a:pPr/>
              <a:t>25/02/2020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6DBD5-7167-164B-B7C8-024DD9B99791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62903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40944563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164892674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20795036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19447359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 txBox="1">
            <a:spLocks/>
          </p:cNvSpPr>
          <p:nvPr/>
        </p:nvSpPr>
        <p:spPr>
          <a:xfrm>
            <a:off x="5948795" y="9449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825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sz="1400" b="1" dirty="0">
                <a:solidFill>
                  <a:prstClr val="black"/>
                </a:solidFill>
              </a:rPr>
              <a:t>Centro de Educación Continua</a:t>
            </a:r>
          </a:p>
        </p:txBody>
      </p:sp>
    </p:spTree>
    <p:extLst>
      <p:ext uri="{BB962C8B-B14F-4D97-AF65-F5344CB8AC3E}">
        <p14:creationId xmlns:p14="http://schemas.microsoft.com/office/powerpoint/2010/main" val="16603894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71113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51078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3967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56665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33104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E935-1822-4649-8FEF-0E5D1A0C937B}" type="datetimeFigureOut">
              <a:rPr lang="es-ES" smtClean="0">
                <a:solidFill>
                  <a:prstClr val="black"/>
                </a:solidFill>
                <a:latin typeface="Calibri"/>
              </a:rPr>
              <a:pPr/>
              <a:t>25/02/2020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6DBD5-7167-164B-B7C8-024DD9B99791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327685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B34E-8943-4993-9F75-7EEA66EB94F0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CF8B-D72D-46EC-9B7D-DD8A7B74A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4071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2536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42214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089355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B34E-8943-4993-9F75-7EEA66EB94F0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CF8B-D72D-46EC-9B7D-DD8A7B74A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5436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B34E-8943-4993-9F75-7EEA66EB94F0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CF8B-D72D-46EC-9B7D-DD8A7B74A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352946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B34E-8943-4993-9F75-7EEA66EB94F0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CF8B-D72D-46EC-9B7D-DD8A7B74AFC3}" type="slidenum">
              <a:rPr lang="es-ES" smtClean="0"/>
              <a:t>‹Nº›</a:t>
            </a:fld>
            <a:endParaRPr lang="es-E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560107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B34E-8943-4993-9F75-7EEA66EB94F0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CF8B-D72D-46EC-9B7D-DD8A7B74A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554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B34E-8943-4993-9F75-7EEA66EB94F0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CF8B-D72D-46EC-9B7D-DD8A7B74A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701811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DB34E-8943-4993-9F75-7EEA66EB94F0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0CF8B-D72D-46EC-9B7D-DD8A7B74A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4568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E935-1822-4649-8FEF-0E5D1A0C937B}" type="datetimeFigureOut">
              <a:rPr lang="es-ES" smtClean="0">
                <a:solidFill>
                  <a:prstClr val="black"/>
                </a:solidFill>
                <a:latin typeface="Calibri"/>
              </a:rPr>
              <a:pPr/>
              <a:t>25/02/2020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6DBD5-7167-164B-B7C8-024DD9B99791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74981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042923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3D03DC-5ED8-7A42-A55E-C10C004AFC42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518D-8445-044A-A141-7D0E69A71F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6694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E935-1822-4649-8FEF-0E5D1A0C937B}" type="datetimeFigureOut">
              <a:rPr lang="es-ES" smtClean="0">
                <a:solidFill>
                  <a:prstClr val="black"/>
                </a:solidFill>
                <a:latin typeface="Calibri"/>
              </a:rPr>
              <a:pPr/>
              <a:t>25/02/2020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6DBD5-7167-164B-B7C8-024DD9B99791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808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E935-1822-4649-8FEF-0E5D1A0C937B}" type="datetimeFigureOut">
              <a:rPr lang="es-ES" smtClean="0">
                <a:solidFill>
                  <a:prstClr val="black"/>
                </a:solidFill>
                <a:latin typeface="Calibri"/>
              </a:rPr>
              <a:pPr/>
              <a:t>25/02/2020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6DBD5-7167-164B-B7C8-024DD9B99791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3383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793E935-1822-4649-8FEF-0E5D1A0C937B}" type="datetimeFigureOut">
              <a:rPr lang="es-ES" smtClean="0">
                <a:solidFill>
                  <a:prstClr val="black"/>
                </a:solidFill>
                <a:latin typeface="Calibri"/>
              </a:rPr>
              <a:pPr/>
              <a:t>25/02/2020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86DBD5-7167-164B-B7C8-024DD9B99791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‹Nº›</a:t>
            </a:fld>
            <a:endParaRPr lang="es-E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99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3934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DB34E-8943-4993-9F75-7EEA66EB94F0}" type="datetimeFigureOut">
              <a:rPr lang="es-ES" smtClean="0"/>
              <a:t>25/02/2020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E0CF8B-D72D-46EC-9B7D-DD8A7B74AFC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8320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>
                <a:solidFill>
                  <a:srgbClr val="FF0066"/>
                </a:solidFill>
              </a:rPr>
              <a:t>Facilitador: Daira Yalime Callejas </a:t>
            </a:r>
            <a:endParaRPr lang="es-CO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0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563DE1A-CDAC-46A1-80C2-C67E964FD604}" type="datetimeFigureOut">
              <a:rPr lang="es-CO" smtClean="0">
                <a:solidFill>
                  <a:prstClr val="black">
                    <a:lumMod val="65000"/>
                    <a:lumOff val="35000"/>
                  </a:prstClr>
                </a:solidFill>
              </a:rPr>
              <a:pPr/>
              <a:t>25/02/2020</a:t>
            </a:fld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30CCA-1BA6-4E10-9F8B-31993BABB911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6032665" y="6085682"/>
            <a:ext cx="3111335" cy="365125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b="1" dirty="0">
                <a:solidFill>
                  <a:srgbClr val="FF0066"/>
                </a:solidFill>
              </a:rPr>
              <a:t>Facilitador: Daira Yalime Callejas </a:t>
            </a:r>
          </a:p>
        </p:txBody>
      </p:sp>
    </p:spTree>
    <p:extLst>
      <p:ext uri="{BB962C8B-B14F-4D97-AF65-F5344CB8AC3E}">
        <p14:creationId xmlns:p14="http://schemas.microsoft.com/office/powerpoint/2010/main" val="3384043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126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sz="2400" dirty="0"/>
          </a:p>
        </p:txBody>
      </p:sp>
      <p:sp>
        <p:nvSpPr>
          <p:cNvPr id="2" name="Rectángulo 1"/>
          <p:cNvSpPr/>
          <p:nvPr/>
        </p:nvSpPr>
        <p:spPr>
          <a:xfrm>
            <a:off x="1039135" y="2440591"/>
            <a:ext cx="72476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2400" b="1" dirty="0"/>
          </a:p>
          <a:p>
            <a:pPr algn="ctr"/>
            <a:endParaRPr lang="es-ES_tradnl" sz="2400" dirty="0"/>
          </a:p>
          <a:p>
            <a:endParaRPr lang="es-ES" sz="2400" dirty="0"/>
          </a:p>
        </p:txBody>
      </p:sp>
      <p:sp>
        <p:nvSpPr>
          <p:cNvPr id="6" name="2 CuadroTexto"/>
          <p:cNvSpPr txBox="1"/>
          <p:nvPr/>
        </p:nvSpPr>
        <p:spPr>
          <a:xfrm>
            <a:off x="1320155" y="1746318"/>
            <a:ext cx="5924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/>
              <a:t>COMPONENTES DEL SISTEMA DE EMERGENCIAS MÉDICAS</a:t>
            </a:r>
            <a:endParaRPr lang="es-MX" sz="24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155" y="3041070"/>
            <a:ext cx="6305062" cy="130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330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442" y="4335951"/>
            <a:ext cx="2362200" cy="1933575"/>
          </a:xfrm>
          <a:prstGeom prst="rect">
            <a:avLst/>
          </a:prstGeom>
        </p:spPr>
      </p:pic>
      <p:sp>
        <p:nvSpPr>
          <p:cNvPr id="7" name="Marcador de contenido 5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039135" y="2440591"/>
            <a:ext cx="724761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1900" b="1" dirty="0"/>
          </a:p>
          <a:p>
            <a:pPr algn="ctr"/>
            <a:endParaRPr lang="es-ES_tradnl" sz="2400" dirty="0"/>
          </a:p>
          <a:p>
            <a:endParaRPr lang="es-ES" dirty="0"/>
          </a:p>
        </p:txBody>
      </p:sp>
      <p:sp>
        <p:nvSpPr>
          <p:cNvPr id="3" name="AutoShape 2" descr="Resultado de imagen para escena de una emerg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762000" y="1405717"/>
            <a:ext cx="7904330" cy="3561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678180" algn="l"/>
              </a:tabLst>
            </a:pPr>
            <a:r>
              <a:rPr lang="es-MX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rescatador/socorrista principal </a:t>
            </a:r>
            <a:r>
              <a:rPr lang="es-MX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(“primer respondiente")</a:t>
            </a:r>
            <a:r>
              <a:rPr lang="es-MX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678180" algn="l"/>
              </a:tabLst>
            </a:pPr>
            <a:r>
              <a:rPr lang="es-MX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Representa </a:t>
            </a: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aquellos rescatadores profesionales que llegan primero a la escena del </a:t>
            </a:r>
            <a:r>
              <a:rPr lang="es-MX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accidente.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678180" algn="l"/>
              </a:tabLst>
            </a:pPr>
            <a:endParaRPr lang="es-MX" sz="2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678180" algn="l"/>
              </a:tabLst>
            </a:pPr>
            <a:r>
              <a:rPr lang="es-MX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Pueden </a:t>
            </a: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ofrecer ayuda médica avanzada. Los primeros respondientes pueden ser los bomberos, </a:t>
            </a:r>
            <a:r>
              <a:rPr lang="es-MX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policías</a:t>
            </a: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oficiales de seguridad industrial, y otras personas  </a:t>
            </a:r>
            <a:r>
              <a:rPr lang="es-MX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 conocimientos y entrenamiento en primeros auxilios.</a:t>
            </a:r>
            <a:endParaRPr lang="es-MX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24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78822" y="1830701"/>
            <a:ext cx="72760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Apoyo </a:t>
            </a:r>
            <a:r>
              <a:rPr lang="es-ES" sz="2400" b="1" dirty="0">
                <a:solidFill>
                  <a:srgbClr val="FF0000"/>
                </a:solidFill>
              </a:rPr>
              <a:t>Externo. </a:t>
            </a:r>
            <a:r>
              <a:rPr lang="es-ES" sz="2400" dirty="0"/>
              <a:t>La intervención oportuna </a:t>
            </a:r>
            <a:r>
              <a:rPr lang="es-ES" sz="2400" dirty="0" smtClean="0"/>
              <a:t>de las </a:t>
            </a:r>
            <a:r>
              <a:rPr lang="es-ES" sz="2400" dirty="0"/>
              <a:t>entidades de apoyo externo dependerá en buena </a:t>
            </a:r>
            <a:r>
              <a:rPr lang="es-ES" sz="2400" dirty="0" smtClean="0"/>
              <a:t>medida de </a:t>
            </a:r>
            <a:r>
              <a:rPr lang="es-ES" sz="2400" dirty="0"/>
              <a:t>una correcta notificación, seguida de la </a:t>
            </a:r>
            <a:r>
              <a:rPr lang="es-ES" sz="2400" dirty="0" smtClean="0"/>
              <a:t>capacidad operativa </a:t>
            </a:r>
            <a:r>
              <a:rPr lang="es-ES" sz="2400" dirty="0"/>
              <a:t>de cada institución o del sistema en su conjunto.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9422" y="145758"/>
            <a:ext cx="356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ESLABÓN 4: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522" y="3282492"/>
            <a:ext cx="2745478" cy="3575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69693"/>
            <a:ext cx="4728754" cy="3088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027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9422" y="145758"/>
            <a:ext cx="356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ESLABÓN 5: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96389" y="1783642"/>
            <a:ext cx="8138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Atención </a:t>
            </a:r>
            <a:r>
              <a:rPr lang="es-ES" sz="2400" b="1" dirty="0">
                <a:solidFill>
                  <a:srgbClr val="FF0000"/>
                </a:solidFill>
              </a:rPr>
              <a:t>Hospitalaria. </a:t>
            </a:r>
            <a:r>
              <a:rPr lang="es-ES" sz="2400" dirty="0"/>
              <a:t>La adecuación de </a:t>
            </a:r>
            <a:r>
              <a:rPr lang="es-ES" sz="2400" dirty="0" smtClean="0"/>
              <a:t>los planes </a:t>
            </a:r>
            <a:r>
              <a:rPr lang="es-ES" sz="2400" dirty="0"/>
              <a:t>hospitalarios para emergencias </a:t>
            </a:r>
            <a:r>
              <a:rPr lang="es-ES" sz="2400" dirty="0" smtClean="0"/>
              <a:t> externas</a:t>
            </a:r>
            <a:r>
              <a:rPr lang="es-ES" sz="2400" dirty="0"/>
              <a:t>, </a:t>
            </a:r>
            <a:r>
              <a:rPr lang="es-ES" sz="2400" dirty="0" smtClean="0"/>
              <a:t>permitirán garantizar </a:t>
            </a:r>
            <a:r>
              <a:rPr lang="es-ES" sz="2400" dirty="0"/>
              <a:t>a las víctimas una atención oportuna y </a:t>
            </a:r>
            <a:r>
              <a:rPr lang="es-ES" sz="2400" dirty="0" smtClean="0"/>
              <a:t>una asignación </a:t>
            </a:r>
            <a:r>
              <a:rPr lang="es-ES" sz="2400" dirty="0"/>
              <a:t>de destino acorde con las características de </a:t>
            </a:r>
            <a:r>
              <a:rPr lang="es-ES" sz="2400" dirty="0" smtClean="0"/>
              <a:t>sus lesiones </a:t>
            </a:r>
            <a:r>
              <a:rPr lang="es-ES" sz="2400" dirty="0"/>
              <a:t>y el pronóstico.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69" y="3370216"/>
            <a:ext cx="3911781" cy="2933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018" y="3562350"/>
            <a:ext cx="2502573" cy="258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25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619422" y="145758"/>
            <a:ext cx="356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ESLABÓN 6: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404948" y="1674674"/>
            <a:ext cx="75503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>
                <a:solidFill>
                  <a:srgbClr val="FF0000"/>
                </a:solidFill>
              </a:rPr>
              <a:t>Rehabilitación. </a:t>
            </a:r>
            <a:r>
              <a:rPr lang="es-ES" sz="2400" dirty="0"/>
              <a:t>Esta rehabilitación debe </a:t>
            </a:r>
            <a:r>
              <a:rPr lang="es-ES" sz="2400" dirty="0" smtClean="0"/>
              <a:t>contemplar no </a:t>
            </a:r>
            <a:r>
              <a:rPr lang="es-ES" sz="2400" dirty="0"/>
              <a:t>sólo el aspecto físico, sino </a:t>
            </a:r>
            <a:r>
              <a:rPr lang="es-ES" sz="2400" dirty="0" smtClean="0"/>
              <a:t> psicológico</a:t>
            </a:r>
            <a:r>
              <a:rPr lang="es-ES" sz="2400" dirty="0"/>
              <a:t>, económico </a:t>
            </a:r>
            <a:r>
              <a:rPr lang="es-ES" sz="2400" dirty="0" smtClean="0"/>
              <a:t>u otros </a:t>
            </a:r>
            <a:r>
              <a:rPr lang="es-ES" sz="2400" dirty="0"/>
              <a:t>según </a:t>
            </a:r>
            <a:r>
              <a:rPr lang="es-ES" sz="2400" dirty="0" smtClean="0"/>
              <a:t>cada  </a:t>
            </a:r>
            <a:r>
              <a:rPr lang="es-ES" sz="2400" dirty="0"/>
              <a:t>caso y la severidad del daño sufrido</a:t>
            </a:r>
            <a:r>
              <a:rPr lang="es-ES" sz="2400" dirty="0" smtClean="0"/>
              <a:t>.</a:t>
            </a:r>
          </a:p>
          <a:p>
            <a:pPr lvl="0" algn="just"/>
            <a:r>
              <a:rPr lang="es-MX" sz="24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El equipo de rehabilitación se encuentra constituido por: médico general, fisiatras, ortopedistas, terapistas físicos, psicólogos, trabajadores sociales, entre otros</a:t>
            </a:r>
            <a:endParaRPr lang="es-MX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es-ES" sz="24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3167" y="3703594"/>
            <a:ext cx="2386013" cy="238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3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38" y="1933361"/>
            <a:ext cx="8740612" cy="3667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4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1617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408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1036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470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4294967295"/>
          </p:nvPr>
        </p:nvSpPr>
        <p:spPr>
          <a:xfrm>
            <a:off x="628650" y="2226469"/>
            <a:ext cx="7886700" cy="3263504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505"/>
            <a:ext cx="9144000" cy="514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3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039135" y="2440591"/>
            <a:ext cx="724761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1900" b="1" dirty="0"/>
          </a:p>
          <a:p>
            <a:pPr algn="ctr"/>
            <a:endParaRPr lang="es-ES_tradnl" sz="2400" dirty="0"/>
          </a:p>
          <a:p>
            <a:endParaRPr lang="es-ES" dirty="0"/>
          </a:p>
        </p:txBody>
      </p:sp>
      <p:sp>
        <p:nvSpPr>
          <p:cNvPr id="3" name="AutoShape 2" descr="Resultado de imagen para escena de una emerg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460375" y="1455878"/>
            <a:ext cx="8124067" cy="379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MX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¿</a:t>
            </a: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Que es el sistema de emergencias médicas? </a:t>
            </a:r>
            <a:endParaRPr lang="es-MX" sz="2400" dirty="0" smtClean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MX" sz="2400" dirty="0">
              <a:solidFill>
                <a:srgbClr val="000000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Representa </a:t>
            </a: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una red de recursos (incluye individuos y organizaciones) comunitarios y personal médico que proveen cuidado de emergencia a víctimas que han sufrido lesiones o una enfermedad repentina </a:t>
            </a:r>
            <a:r>
              <a:rPr lang="es-MX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(American Red Cross, 1996, p. 4; </a:t>
            </a:r>
            <a:r>
              <a:rPr lang="es-MX" sz="1400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Grant</a:t>
            </a:r>
            <a:r>
              <a:rPr lang="es-MX" sz="1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&amp; Murray, 1987, pp. 22-24; Stout, 1992).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MX" sz="2400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Es una cadena construida de diversas unidades, las cuales dependen una de la otra.</a:t>
            </a:r>
            <a:endParaRPr lang="es-MX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8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823876" y="1170908"/>
            <a:ext cx="7772870" cy="3424107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Componentes</a:t>
            </a:r>
            <a:endParaRPr lang="es-MX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MX" sz="2000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cadena de recursos humanos/comunitarios que constituyen el sistema de emergencias médicas son representadas por los siguientes grupos o eslabones:</a:t>
            </a:r>
          </a:p>
          <a:p>
            <a:endParaRPr lang="es-CO" dirty="0"/>
          </a:p>
        </p:txBody>
      </p:sp>
      <p:pic>
        <p:nvPicPr>
          <p:cNvPr id="4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1564" y="3119851"/>
            <a:ext cx="2940031" cy="220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39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17565" y="1465847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Respuesta </a:t>
            </a:r>
            <a:r>
              <a:rPr lang="es-ES" b="1" dirty="0">
                <a:solidFill>
                  <a:srgbClr val="FF0000"/>
                </a:solidFill>
              </a:rPr>
              <a:t>Comunitaria</a:t>
            </a:r>
            <a:r>
              <a:rPr lang="es-ES" dirty="0"/>
              <a:t>. Una situación </a:t>
            </a:r>
            <a:r>
              <a:rPr lang="es-ES" dirty="0" smtClean="0"/>
              <a:t>de emergencia </a:t>
            </a:r>
            <a:r>
              <a:rPr lang="es-ES" dirty="0"/>
              <a:t>puede ocurrir en </a:t>
            </a:r>
            <a:r>
              <a:rPr lang="es-ES" b="1" dirty="0"/>
              <a:t>cualquier lugar y </a:t>
            </a:r>
            <a:r>
              <a:rPr lang="es-ES" b="1" dirty="0" smtClean="0"/>
              <a:t>momento</a:t>
            </a:r>
            <a:r>
              <a:rPr lang="es-ES" dirty="0"/>
              <a:t>. Antes de prestar la atención a las personas </a:t>
            </a:r>
            <a:r>
              <a:rPr lang="es-ES" dirty="0" smtClean="0"/>
              <a:t> lesionadas, cada </a:t>
            </a:r>
            <a:r>
              <a:rPr lang="es-ES" dirty="0"/>
              <a:t>auxiliador comunitario debe estar en </a:t>
            </a:r>
            <a:r>
              <a:rPr lang="es-ES" dirty="0" smtClean="0"/>
              <a:t>capacidad de </a:t>
            </a:r>
            <a:r>
              <a:rPr lang="es-ES" dirty="0"/>
              <a:t>reconocer las </a:t>
            </a:r>
            <a:r>
              <a:rPr lang="es-ES" dirty="0" smtClean="0"/>
              <a:t> características </a:t>
            </a:r>
            <a:r>
              <a:rPr lang="es-ES" dirty="0"/>
              <a:t>de la emergencia</a:t>
            </a:r>
            <a:r>
              <a:rPr lang="es-ES" dirty="0" smtClean="0"/>
              <a:t>.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La actuación ante una emergencia debe contemplar </a:t>
            </a:r>
            <a:r>
              <a:rPr lang="es-ES" b="1" dirty="0" smtClean="0"/>
              <a:t>una decisión </a:t>
            </a:r>
            <a:r>
              <a:rPr lang="es-ES" b="1" dirty="0"/>
              <a:t>de cuando y cómo se debe intervenir</a:t>
            </a:r>
            <a:r>
              <a:rPr lang="es-ES" dirty="0"/>
              <a:t>, </a:t>
            </a:r>
            <a:r>
              <a:rPr lang="es-ES" b="1" dirty="0"/>
              <a:t>si se </a:t>
            </a:r>
            <a:r>
              <a:rPr lang="es-ES" b="1" dirty="0" smtClean="0"/>
              <a:t>tienen los </a:t>
            </a:r>
            <a:r>
              <a:rPr lang="es-ES" b="1" dirty="0"/>
              <a:t>conocimientos y la habilidad para hacerlo, </a:t>
            </a:r>
            <a:r>
              <a:rPr lang="es-ES" b="1" dirty="0" smtClean="0"/>
              <a:t>reconociendo las </a:t>
            </a:r>
            <a:r>
              <a:rPr lang="es-ES" b="1" dirty="0"/>
              <a:t>propias limitaciones, de manera que no se genere </a:t>
            </a:r>
            <a:r>
              <a:rPr lang="es-ES" b="1" dirty="0" smtClean="0"/>
              <a:t>un riesgo </a:t>
            </a:r>
            <a:r>
              <a:rPr lang="es-ES" b="1" dirty="0"/>
              <a:t>adicional de tipo personal.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9422" y="145758"/>
            <a:ext cx="356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ESLABÓN 1: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673" y="1814946"/>
            <a:ext cx="3260775" cy="2282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662222" y="5293863"/>
            <a:ext cx="7701617" cy="646331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ES" b="1" dirty="0" smtClean="0">
                <a:solidFill>
                  <a:schemeClr val="bg1"/>
                </a:solidFill>
              </a:rPr>
              <a:t>LA CALIDAD DE LA RESPUESTA COMUNITARIA DEPENDE DEL GRADO DE PREPARACIÓN DE LOS INDIVIDUOS QUE LA CONFORMAN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9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5420" y="4517041"/>
            <a:ext cx="2161329" cy="1563689"/>
          </a:xfrm>
          <a:prstGeom prst="rect">
            <a:avLst/>
          </a:prstGeom>
        </p:spPr>
      </p:pic>
      <p:sp>
        <p:nvSpPr>
          <p:cNvPr id="7" name="Marcador de contenido 5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1039135" y="2440591"/>
            <a:ext cx="724761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1900" b="1" dirty="0"/>
          </a:p>
          <a:p>
            <a:pPr algn="ctr"/>
            <a:endParaRPr lang="es-ES_tradnl" sz="2400" dirty="0"/>
          </a:p>
          <a:p>
            <a:endParaRPr lang="es-ES" dirty="0"/>
          </a:p>
        </p:txBody>
      </p:sp>
      <p:sp>
        <p:nvSpPr>
          <p:cNvPr id="3" name="AutoShape 2" descr="Resultado de imagen para escena de una emerg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Rectángulo 4"/>
          <p:cNvSpPr/>
          <p:nvPr/>
        </p:nvSpPr>
        <p:spPr>
          <a:xfrm>
            <a:off x="720435" y="1331504"/>
            <a:ext cx="7345391" cy="381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b="1" dirty="0" smtClean="0">
                <a:latin typeface="+mj-lt"/>
              </a:rPr>
              <a:t>1. La </a:t>
            </a:r>
            <a:r>
              <a:rPr lang="es-MX" sz="2400" b="1" dirty="0">
                <a:latin typeface="+mj-lt"/>
              </a:rPr>
              <a:t>respuesta del </a:t>
            </a:r>
            <a:r>
              <a:rPr lang="es-MX" sz="2400" b="1" dirty="0" smtClean="0">
                <a:latin typeface="+mj-lt"/>
              </a:rPr>
              <a:t>ciudadano</a:t>
            </a:r>
            <a:r>
              <a:rPr lang="es-MX" sz="2400" dirty="0" smtClean="0">
                <a:latin typeface="+mj-lt"/>
              </a:rPr>
              <a:t>:</a:t>
            </a:r>
          </a:p>
          <a:p>
            <a:pPr lvl="0"/>
            <a:r>
              <a:rPr lang="es-MX" sz="2400" dirty="0" smtClean="0">
                <a:latin typeface="+mj-lt"/>
              </a:rPr>
              <a:t>Representa </a:t>
            </a:r>
            <a:r>
              <a:rPr lang="es-MX" sz="2400" dirty="0">
                <a:latin typeface="+mj-lt"/>
              </a:rPr>
              <a:t>la cadena más importante y crucial del </a:t>
            </a:r>
            <a:r>
              <a:rPr lang="es-MX" sz="2400" dirty="0" smtClean="0">
                <a:latin typeface="+mj-lt"/>
              </a:rPr>
              <a:t>sistema.</a:t>
            </a:r>
          </a:p>
          <a:p>
            <a:pPr lvl="0"/>
            <a:r>
              <a:rPr lang="es-MX" sz="2400" dirty="0" smtClean="0">
                <a:latin typeface="+mj-lt"/>
              </a:rPr>
              <a:t>Funciones:</a:t>
            </a:r>
            <a:endParaRPr lang="es-MX" sz="24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+mj-lt"/>
              </a:rPr>
              <a:t>Reconocer </a:t>
            </a:r>
            <a:r>
              <a:rPr lang="es-MX" sz="2400" dirty="0">
                <a:latin typeface="+mj-lt"/>
              </a:rPr>
              <a:t>la enfermedad o </a:t>
            </a:r>
            <a:r>
              <a:rPr lang="es-MX" sz="2400" dirty="0" smtClean="0">
                <a:latin typeface="+mj-lt"/>
              </a:rPr>
              <a:t>lesión</a:t>
            </a:r>
            <a:endParaRPr lang="es-MX" sz="2400" dirty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+mj-lt"/>
              </a:rPr>
              <a:t>Activar </a:t>
            </a:r>
            <a:r>
              <a:rPr lang="es-MX" sz="2400" dirty="0">
                <a:latin typeface="+mj-lt"/>
              </a:rPr>
              <a:t>el sistema de emergencias médicas. </a:t>
            </a:r>
            <a:endParaRPr lang="es-MX" sz="2400" dirty="0" smtClean="0">
              <a:latin typeface="+mj-lt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MX" sz="2400" dirty="0" smtClean="0">
                <a:latin typeface="+mj-lt"/>
              </a:rPr>
              <a:t>Este </a:t>
            </a:r>
            <a:r>
              <a:rPr lang="es-MX" sz="2400" dirty="0">
                <a:latin typeface="+mj-lt"/>
              </a:rPr>
              <a:t>sistema se activa en el instante que se llame </a:t>
            </a:r>
            <a:r>
              <a:rPr lang="es-MX" sz="2400" dirty="0" smtClean="0">
                <a:latin typeface="+mj-lt"/>
              </a:rPr>
              <a:t>al número de emergencias </a:t>
            </a:r>
            <a:r>
              <a:rPr lang="es-MX" sz="2400" dirty="0">
                <a:latin typeface="+mj-lt"/>
              </a:rPr>
              <a:t>o al notificar un rescatador cercano, por ejemplo, </a:t>
            </a:r>
            <a:r>
              <a:rPr lang="es-MX" sz="2400" dirty="0" smtClean="0">
                <a:latin typeface="+mj-lt"/>
              </a:rPr>
              <a:t>un </a:t>
            </a:r>
            <a:r>
              <a:rPr lang="es-MX" sz="2400" dirty="0">
                <a:latin typeface="+mj-lt"/>
              </a:rPr>
              <a:t>policía.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MX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2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5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738884" y="2222227"/>
            <a:ext cx="7247614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_tradnl" sz="1900" b="1" dirty="0"/>
          </a:p>
          <a:p>
            <a:pPr algn="ctr"/>
            <a:endParaRPr lang="es-ES_tradnl" sz="2400" dirty="0"/>
          </a:p>
          <a:p>
            <a:endParaRPr lang="es-ES" dirty="0"/>
          </a:p>
        </p:txBody>
      </p:sp>
      <p:sp>
        <p:nvSpPr>
          <p:cNvPr id="3" name="AutoShape 2" descr="Resultado de imagen para escena de una emerg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4" name="Rectángulo 3"/>
          <p:cNvSpPr/>
          <p:nvPr/>
        </p:nvSpPr>
        <p:spPr>
          <a:xfrm>
            <a:off x="460375" y="1487606"/>
            <a:ext cx="8151362" cy="2873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1135380" algn="l"/>
              </a:tabLst>
            </a:pPr>
            <a:r>
              <a:rPr lang="es-MX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Papel del </a:t>
            </a:r>
            <a:r>
              <a:rPr lang="es-MX" sz="2400" b="1" dirty="0" smtClean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ciudadano en </a:t>
            </a:r>
            <a:r>
              <a:rPr lang="es-MX" sz="24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el sistema de emergencias médicas:</a:t>
            </a:r>
            <a:endParaRPr lang="es-MX" sz="2400" b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592580" algn="l"/>
              </a:tabLst>
            </a:pP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Reconocer que existe una emergencia.</a:t>
            </a:r>
            <a:endParaRPr lang="es-MX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592580" algn="l"/>
              </a:tabLst>
            </a:pP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Decidir y actuar.</a:t>
            </a:r>
            <a:endParaRPr lang="es-MX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592580" algn="l"/>
              </a:tabLst>
            </a:pP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Llamar a los profesionales del sistema de emergencias médicas.</a:t>
            </a:r>
            <a:endParaRPr lang="es-MX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SzPts val="1000"/>
              <a:buFont typeface="Wingdings" panose="05000000000000000000" pitchFamily="2" charset="2"/>
              <a:buChar char=""/>
              <a:tabLst>
                <a:tab pos="1592580" algn="l"/>
              </a:tabLst>
            </a:pPr>
            <a:r>
              <a:rPr lang="es-MX" sz="2400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Proveer la primera ayuda.</a:t>
            </a:r>
            <a:endParaRPr lang="es-MX" sz="24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5237" y="4303445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2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807130" y="1664140"/>
            <a:ext cx="401576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>
                <a:solidFill>
                  <a:srgbClr val="FF0000"/>
                </a:solidFill>
              </a:rPr>
              <a:t>Notificación </a:t>
            </a:r>
            <a:r>
              <a:rPr lang="es-ES" b="1" dirty="0">
                <a:solidFill>
                  <a:srgbClr val="FF0000"/>
                </a:solidFill>
              </a:rPr>
              <a:t>Oportuna. </a:t>
            </a:r>
            <a:r>
              <a:rPr lang="es-ES" dirty="0"/>
              <a:t>Al igual que en los </a:t>
            </a:r>
            <a:r>
              <a:rPr lang="es-ES" dirty="0" smtClean="0"/>
              <a:t>planes de </a:t>
            </a:r>
            <a:r>
              <a:rPr lang="es-ES" dirty="0"/>
              <a:t>evacuación y atención de emergencias, la </a:t>
            </a:r>
            <a:r>
              <a:rPr lang="es-ES" dirty="0" smtClean="0"/>
              <a:t>notificación oportuna </a:t>
            </a:r>
            <a:r>
              <a:rPr lang="es-ES" dirty="0"/>
              <a:t>es la clave para el buen funcionamiento de los </a:t>
            </a:r>
            <a:r>
              <a:rPr lang="es-ES" dirty="0" smtClean="0"/>
              <a:t>esquemas operativos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En </a:t>
            </a:r>
            <a:r>
              <a:rPr lang="es-ES" dirty="0"/>
              <a:t>esta cadena, la solicitud oportuna </a:t>
            </a:r>
            <a:r>
              <a:rPr lang="es-ES" dirty="0" smtClean="0"/>
              <a:t>de ayuda externa </a:t>
            </a:r>
            <a:r>
              <a:rPr lang="es-ES" dirty="0"/>
              <a:t>permite a las entidades de apoyo externo </a:t>
            </a:r>
            <a:r>
              <a:rPr lang="es-ES" dirty="0" smtClean="0"/>
              <a:t>generar respuestas </a:t>
            </a:r>
            <a:r>
              <a:rPr lang="es-ES" dirty="0"/>
              <a:t>ágiles y mejorar la sobrevida de las </a:t>
            </a:r>
            <a:r>
              <a:rPr lang="es-ES" dirty="0" smtClean="0"/>
              <a:t>personas afectadas</a:t>
            </a:r>
            <a:r>
              <a:rPr lang="es-ES" dirty="0"/>
              <a:t>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A </a:t>
            </a:r>
            <a:r>
              <a:rPr lang="es-ES" dirty="0"/>
              <a:t>nivel individual la correcta </a:t>
            </a:r>
            <a:r>
              <a:rPr lang="es-ES" dirty="0" smtClean="0"/>
              <a:t>notificación de una </a:t>
            </a:r>
            <a:r>
              <a:rPr lang="es-ES" dirty="0"/>
              <a:t>emergencia puede ser la única y más eficaz acción </a:t>
            </a:r>
            <a:r>
              <a:rPr lang="es-ES" dirty="0" smtClean="0"/>
              <a:t>que una </a:t>
            </a:r>
            <a:r>
              <a:rPr lang="es-ES" dirty="0"/>
              <a:t>persona de la comunidad pueda asumir en beneficio </a:t>
            </a:r>
            <a:r>
              <a:rPr lang="es-ES" dirty="0" smtClean="0"/>
              <a:t>de las </a:t>
            </a:r>
            <a:r>
              <a:rPr lang="es-ES" dirty="0"/>
              <a:t>víctimas. 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19422" y="145758"/>
            <a:ext cx="356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ESLABÓN 2: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65" y="2177958"/>
            <a:ext cx="4067372" cy="2942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667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reviews.123rf.com/images/andegro4ka/andegro4ka1201/andegro4ka120100073/11972984-operators-or-managers-from-call-center-Stock-Photo-desk-computer-hel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404" y="3428999"/>
            <a:ext cx="2852407" cy="2852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Marcador de contenido 5"/>
          <p:cNvSpPr txBox="1">
            <a:spLocks/>
          </p:cNvSpPr>
          <p:nvPr/>
        </p:nvSpPr>
        <p:spPr>
          <a:xfrm>
            <a:off x="0" y="0"/>
            <a:ext cx="9144000" cy="6857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692727" y="1282891"/>
            <a:ext cx="830114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400" b="1" dirty="0" smtClean="0">
                <a:latin typeface="+mj-lt"/>
              </a:rPr>
              <a:t>El operador de la línea de emergencias médicas</a:t>
            </a:r>
            <a:r>
              <a:rPr lang="es-MX" sz="2400" dirty="0">
                <a:latin typeface="+mj-lt"/>
              </a:rPr>
              <a:t>:</a:t>
            </a:r>
          </a:p>
          <a:p>
            <a:pPr lvl="1"/>
            <a:r>
              <a:rPr lang="es-MX" sz="2400" dirty="0">
                <a:latin typeface="+mj-lt"/>
              </a:rPr>
              <a:t>Trabaja en el centro de comunicaciones.</a:t>
            </a:r>
          </a:p>
          <a:p>
            <a:pPr lvl="1"/>
            <a:r>
              <a:rPr lang="es-MX" sz="2400" b="1" dirty="0">
                <a:latin typeface="+mj-lt"/>
              </a:rPr>
              <a:t>Funciones: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Contesta la llamada de ayuda y determina que tipo de ayuda se requiere.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s-MX" sz="2400" dirty="0">
                <a:latin typeface="+mj-lt"/>
              </a:rPr>
              <a:t>Ofrece instrucciones al </a:t>
            </a:r>
            <a:r>
              <a:rPr lang="es-MX" sz="2400" dirty="0" smtClean="0">
                <a:latin typeface="+mj-lt"/>
              </a:rPr>
              <a:t>ciudadano </a:t>
            </a:r>
            <a:r>
              <a:rPr lang="es-MX" sz="2400" dirty="0">
                <a:latin typeface="+mj-lt"/>
              </a:rPr>
              <a:t>que llama en cuanto a como ayudar al personal del sistema de emergencia médicas cuando llegue.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s-ES" sz="2400" dirty="0">
              <a:latin typeface="+mj-lt"/>
            </a:endParaRPr>
          </a:p>
        </p:txBody>
      </p:sp>
      <p:sp>
        <p:nvSpPr>
          <p:cNvPr id="3" name="AutoShape 2" descr="Resultado de imagen para escena de una emergenc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860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619422" y="145758"/>
            <a:ext cx="3568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ESLABÓN 3: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117566" y="1541404"/>
            <a:ext cx="85039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400" b="1" dirty="0" smtClean="0">
                <a:solidFill>
                  <a:srgbClr val="FF0000"/>
                </a:solidFill>
              </a:rPr>
              <a:t>Atención </a:t>
            </a:r>
            <a:r>
              <a:rPr lang="es-ES" sz="2400" b="1" dirty="0">
                <a:solidFill>
                  <a:srgbClr val="FF0000"/>
                </a:solidFill>
              </a:rPr>
              <a:t>Inicial. </a:t>
            </a:r>
            <a:r>
              <a:rPr lang="es-ES" sz="2400" dirty="0"/>
              <a:t>Esta atención es prestada por </a:t>
            </a:r>
            <a:r>
              <a:rPr lang="es-ES" sz="2400" dirty="0" smtClean="0"/>
              <a:t>la misma </a:t>
            </a:r>
            <a:r>
              <a:rPr lang="es-ES" sz="2400" dirty="0"/>
              <a:t>comunidad en casi todos los casos, mientras llega </a:t>
            </a:r>
            <a:r>
              <a:rPr lang="es-ES" sz="2400" dirty="0" smtClean="0"/>
              <a:t>la ayuda </a:t>
            </a:r>
            <a:r>
              <a:rPr lang="es-ES" sz="2400" dirty="0"/>
              <a:t>solicitada. </a:t>
            </a:r>
            <a:endParaRPr lang="es-ES" sz="2400" dirty="0" smtClean="0"/>
          </a:p>
          <a:p>
            <a:pPr algn="just"/>
            <a:endParaRPr lang="es-ES" sz="2400" dirty="0"/>
          </a:p>
          <a:p>
            <a:pPr algn="just"/>
            <a:r>
              <a:rPr lang="es-ES" sz="2400" dirty="0" smtClean="0"/>
              <a:t>La </a:t>
            </a:r>
            <a:r>
              <a:rPr lang="es-ES" sz="2400" dirty="0"/>
              <a:t>calidad de la prestación de este </a:t>
            </a:r>
            <a:r>
              <a:rPr lang="es-ES" sz="2400" dirty="0" smtClean="0"/>
              <a:t>servicio comunitario </a:t>
            </a:r>
            <a:r>
              <a:rPr lang="es-ES" sz="2400" dirty="0"/>
              <a:t>depende también de los niveles de </a:t>
            </a:r>
            <a:r>
              <a:rPr lang="es-ES" sz="2400" dirty="0" smtClean="0"/>
              <a:t> conocimiento ciudadano </a:t>
            </a:r>
            <a:r>
              <a:rPr lang="es-ES" sz="2400" dirty="0"/>
              <a:t>sobre las técnicas básicas de primeros </a:t>
            </a:r>
            <a:r>
              <a:rPr lang="es-ES" sz="2400" dirty="0" smtClean="0"/>
              <a:t>auxilios o </a:t>
            </a:r>
            <a:r>
              <a:rPr lang="es-ES" sz="2400" dirty="0"/>
              <a:t>de soporte vital </a:t>
            </a:r>
            <a:r>
              <a:rPr lang="es-ES" sz="2400" dirty="0" smtClean="0"/>
              <a:t> básico </a:t>
            </a:r>
            <a:r>
              <a:rPr lang="es-ES" sz="2400" dirty="0"/>
              <a:t>en la primera respuesta.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561" y="4142015"/>
            <a:ext cx="4413439" cy="2220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183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ces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cesde" id="{A0E08915-D5FE-4837-9055-2FF77F48859A}" vid="{69DAF91A-56A0-4B63-9945-1A6A910425B4}"/>
    </a:ext>
  </a:extLst>
</a:theme>
</file>

<file path=ppt/theme/theme3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Gota">
  <a:themeElements>
    <a:clrScheme name="Gota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Got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ot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1565</TotalTime>
  <Words>623</Words>
  <Application>Microsoft Office PowerPoint</Application>
  <PresentationFormat>Presentación en pantalla (4:3)</PresentationFormat>
  <Paragraphs>55</Paragraphs>
  <Slides>19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Tw Cen MT</vt:lpstr>
      <vt:lpstr>Wingdings</vt:lpstr>
      <vt:lpstr>Wingdings 2</vt:lpstr>
      <vt:lpstr>Diseño personalizado</vt:lpstr>
      <vt:lpstr>Temacesde</vt:lpstr>
      <vt:lpstr>HDOfficeLightV0</vt:lpstr>
      <vt:lpstr>1_HDOfficeLightV0</vt:lpstr>
      <vt:lpstr>Gota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DIANA GARZON SUAREZ</dc:creator>
  <cp:lastModifiedBy>Jeniffer Callejas</cp:lastModifiedBy>
  <cp:revision>176</cp:revision>
  <cp:lastPrinted>2014-12-16T23:05:31Z</cp:lastPrinted>
  <dcterms:created xsi:type="dcterms:W3CDTF">2014-06-25T16:18:26Z</dcterms:created>
  <dcterms:modified xsi:type="dcterms:W3CDTF">2020-02-25T21:16:15Z</dcterms:modified>
</cp:coreProperties>
</file>