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53"/>
  </p:notesMasterIdLst>
  <p:handoutMasterIdLst>
    <p:handoutMasterId r:id="rId54"/>
  </p:handoutMasterIdLst>
  <p:sldIdLst>
    <p:sldId id="358" r:id="rId2"/>
    <p:sldId id="286" r:id="rId3"/>
    <p:sldId id="363" r:id="rId4"/>
    <p:sldId id="266" r:id="rId5"/>
    <p:sldId id="289" r:id="rId6"/>
    <p:sldId id="265" r:id="rId7"/>
    <p:sldId id="294" r:id="rId8"/>
    <p:sldId id="297" r:id="rId9"/>
    <p:sldId id="296" r:id="rId10"/>
    <p:sldId id="288" r:id="rId11"/>
    <p:sldId id="303" r:id="rId12"/>
    <p:sldId id="362" r:id="rId13"/>
    <p:sldId id="307" r:id="rId14"/>
    <p:sldId id="308" r:id="rId15"/>
    <p:sldId id="310" r:id="rId16"/>
    <p:sldId id="311" r:id="rId17"/>
    <p:sldId id="317" r:id="rId18"/>
    <p:sldId id="312" r:id="rId19"/>
    <p:sldId id="313" r:id="rId20"/>
    <p:sldId id="304" r:id="rId21"/>
    <p:sldId id="364" r:id="rId22"/>
    <p:sldId id="270" r:id="rId23"/>
    <p:sldId id="272" r:id="rId24"/>
    <p:sldId id="321" r:id="rId25"/>
    <p:sldId id="323" r:id="rId26"/>
    <p:sldId id="274" r:id="rId27"/>
    <p:sldId id="367" r:id="rId28"/>
    <p:sldId id="275" r:id="rId29"/>
    <p:sldId id="277" r:id="rId30"/>
    <p:sldId id="327" r:id="rId31"/>
    <p:sldId id="333" r:id="rId32"/>
    <p:sldId id="337" r:id="rId33"/>
    <p:sldId id="370" r:id="rId34"/>
    <p:sldId id="276" r:id="rId35"/>
    <p:sldId id="339" r:id="rId36"/>
    <p:sldId id="338" r:id="rId37"/>
    <p:sldId id="278" r:id="rId38"/>
    <p:sldId id="369" r:id="rId39"/>
    <p:sldId id="280" r:id="rId40"/>
    <p:sldId id="281" r:id="rId41"/>
    <p:sldId id="347" r:id="rId42"/>
    <p:sldId id="351" r:id="rId43"/>
    <p:sldId id="283" r:id="rId44"/>
    <p:sldId id="374" r:id="rId45"/>
    <p:sldId id="377" r:id="rId46"/>
    <p:sldId id="371" r:id="rId47"/>
    <p:sldId id="372" r:id="rId48"/>
    <p:sldId id="373" r:id="rId49"/>
    <p:sldId id="375" r:id="rId50"/>
    <p:sldId id="376" r:id="rId51"/>
    <p:sldId id="357" r:id="rId52"/>
  </p:sldIdLst>
  <p:sldSz cx="9144000" cy="5715000" type="screen16x10"/>
  <p:notesSz cx="6858000" cy="9144000"/>
  <p:defaultTextStyle>
    <a:defPPr>
      <a:defRPr lang="en-US"/>
    </a:defPPr>
    <a:lvl1pPr algn="l" rtl="0" fontAlgn="base">
      <a:spcBef>
        <a:spcPct val="20000"/>
      </a:spcBef>
      <a:spcAft>
        <a:spcPct val="0"/>
      </a:spcAft>
      <a:buClr>
        <a:schemeClr val="hlink"/>
      </a:buClr>
      <a:buSzPct val="60000"/>
      <a:buFont typeface="Wingdings" pitchFamily="2" charset="2"/>
      <a:buChar char="n"/>
      <a:defRPr sz="2400" kern="1200">
        <a:solidFill>
          <a:srgbClr val="FF9966"/>
        </a:solidFill>
        <a:latin typeface="Arial" charset="0"/>
        <a:ea typeface="+mn-ea"/>
        <a:cs typeface="+mn-cs"/>
      </a:defRPr>
    </a:lvl1pPr>
    <a:lvl2pPr marL="457200" algn="l" rtl="0" fontAlgn="base">
      <a:spcBef>
        <a:spcPct val="20000"/>
      </a:spcBef>
      <a:spcAft>
        <a:spcPct val="0"/>
      </a:spcAft>
      <a:buClr>
        <a:schemeClr val="hlink"/>
      </a:buClr>
      <a:buSzPct val="60000"/>
      <a:buFont typeface="Wingdings" pitchFamily="2" charset="2"/>
      <a:buChar char="n"/>
      <a:defRPr sz="2400" kern="1200">
        <a:solidFill>
          <a:srgbClr val="FF9966"/>
        </a:solidFill>
        <a:latin typeface="Arial" charset="0"/>
        <a:ea typeface="+mn-ea"/>
        <a:cs typeface="+mn-cs"/>
      </a:defRPr>
    </a:lvl2pPr>
    <a:lvl3pPr marL="914400" algn="l" rtl="0" fontAlgn="base">
      <a:spcBef>
        <a:spcPct val="20000"/>
      </a:spcBef>
      <a:spcAft>
        <a:spcPct val="0"/>
      </a:spcAft>
      <a:buClr>
        <a:schemeClr val="hlink"/>
      </a:buClr>
      <a:buSzPct val="60000"/>
      <a:buFont typeface="Wingdings" pitchFamily="2" charset="2"/>
      <a:buChar char="n"/>
      <a:defRPr sz="2400" kern="1200">
        <a:solidFill>
          <a:srgbClr val="FF9966"/>
        </a:solidFill>
        <a:latin typeface="Arial" charset="0"/>
        <a:ea typeface="+mn-ea"/>
        <a:cs typeface="+mn-cs"/>
      </a:defRPr>
    </a:lvl3pPr>
    <a:lvl4pPr marL="1371600" algn="l" rtl="0" fontAlgn="base">
      <a:spcBef>
        <a:spcPct val="20000"/>
      </a:spcBef>
      <a:spcAft>
        <a:spcPct val="0"/>
      </a:spcAft>
      <a:buClr>
        <a:schemeClr val="hlink"/>
      </a:buClr>
      <a:buSzPct val="60000"/>
      <a:buFont typeface="Wingdings" pitchFamily="2" charset="2"/>
      <a:buChar char="n"/>
      <a:defRPr sz="2400" kern="1200">
        <a:solidFill>
          <a:srgbClr val="FF9966"/>
        </a:solidFill>
        <a:latin typeface="Arial" charset="0"/>
        <a:ea typeface="+mn-ea"/>
        <a:cs typeface="+mn-cs"/>
      </a:defRPr>
    </a:lvl4pPr>
    <a:lvl5pPr marL="1828800" algn="l" rtl="0" fontAlgn="base">
      <a:spcBef>
        <a:spcPct val="20000"/>
      </a:spcBef>
      <a:spcAft>
        <a:spcPct val="0"/>
      </a:spcAft>
      <a:buClr>
        <a:schemeClr val="hlink"/>
      </a:buClr>
      <a:buSzPct val="60000"/>
      <a:buFont typeface="Wingdings" pitchFamily="2" charset="2"/>
      <a:buChar char="n"/>
      <a:defRPr sz="2400" kern="1200">
        <a:solidFill>
          <a:srgbClr val="FF9966"/>
        </a:solidFill>
        <a:latin typeface="Arial" charset="0"/>
        <a:ea typeface="+mn-ea"/>
        <a:cs typeface="+mn-cs"/>
      </a:defRPr>
    </a:lvl5pPr>
    <a:lvl6pPr marL="2286000" algn="l" defTabSz="914400" rtl="0" eaLnBrk="1" latinLnBrk="0" hangingPunct="1">
      <a:defRPr sz="2400" kern="1200">
        <a:solidFill>
          <a:srgbClr val="FF9966"/>
        </a:solidFill>
        <a:latin typeface="Arial" charset="0"/>
        <a:ea typeface="+mn-ea"/>
        <a:cs typeface="+mn-cs"/>
      </a:defRPr>
    </a:lvl6pPr>
    <a:lvl7pPr marL="2743200" algn="l" defTabSz="914400" rtl="0" eaLnBrk="1" latinLnBrk="0" hangingPunct="1">
      <a:defRPr sz="2400" kern="1200">
        <a:solidFill>
          <a:srgbClr val="FF9966"/>
        </a:solidFill>
        <a:latin typeface="Arial" charset="0"/>
        <a:ea typeface="+mn-ea"/>
        <a:cs typeface="+mn-cs"/>
      </a:defRPr>
    </a:lvl7pPr>
    <a:lvl8pPr marL="3200400" algn="l" defTabSz="914400" rtl="0" eaLnBrk="1" latinLnBrk="0" hangingPunct="1">
      <a:defRPr sz="2400" kern="1200">
        <a:solidFill>
          <a:srgbClr val="FF9966"/>
        </a:solidFill>
        <a:latin typeface="Arial" charset="0"/>
        <a:ea typeface="+mn-ea"/>
        <a:cs typeface="+mn-cs"/>
      </a:defRPr>
    </a:lvl8pPr>
    <a:lvl9pPr marL="3657600" algn="l" defTabSz="914400" rtl="0" eaLnBrk="1" latinLnBrk="0" hangingPunct="1">
      <a:defRPr sz="2400" kern="1200">
        <a:solidFill>
          <a:srgbClr val="FF9966"/>
        </a:solidFill>
        <a:latin typeface="Arial" charset="0"/>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FF3300"/>
    <a:srgbClr val="00CCFF"/>
    <a:srgbClr val="003399"/>
    <a:srgbClr val="336699"/>
    <a:srgbClr val="008080"/>
    <a:srgbClr val="66FFFF"/>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145" autoAdjust="0"/>
    <p:restoredTop sz="95143" autoAdjust="0"/>
  </p:normalViewPr>
  <p:slideViewPr>
    <p:cSldViewPr>
      <p:cViewPr varScale="1">
        <p:scale>
          <a:sx n="83" d="100"/>
          <a:sy n="83" d="100"/>
        </p:scale>
        <p:origin x="1086" y="90"/>
      </p:cViewPr>
      <p:guideLst>
        <p:guide orient="horz" pos="180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437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3" name="Rectangle 5"/>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spcBef>
                <a:spcPct val="0"/>
              </a:spcBef>
              <a:buClrTx/>
              <a:buSzTx/>
              <a:buFontTx/>
              <a:buNone/>
              <a:defRPr sz="1200">
                <a:solidFill>
                  <a:schemeClr val="tx1"/>
                </a:solidFill>
                <a:latin typeface="Times New Roman" pitchFamily="18" charset="0"/>
              </a:defRPr>
            </a:lvl1pPr>
          </a:lstStyle>
          <a:p>
            <a:endParaRPr lang="es-ES"/>
          </a:p>
        </p:txBody>
      </p:sp>
      <p:sp>
        <p:nvSpPr>
          <p:cNvPr id="2052" name="Rectangle 4"/>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spcBef>
                <a:spcPct val="0"/>
              </a:spcBef>
              <a:buClrTx/>
              <a:buSzTx/>
              <a:buFontTx/>
              <a:buNone/>
              <a:defRPr sz="1200">
                <a:solidFill>
                  <a:schemeClr val="tx1"/>
                </a:solidFill>
                <a:latin typeface="Times New Roman" pitchFamily="18" charset="0"/>
              </a:defRPr>
            </a:lvl1pPr>
          </a:lstStyle>
          <a:p>
            <a:fld id="{56301B31-DA14-45D7-B23C-9234221D55C0}" type="datetime1">
              <a:rPr lang="es-ES"/>
              <a:pPr/>
              <a:t>18/06/2020</a:t>
            </a:fld>
            <a:endParaRPr lang="es-ES"/>
          </a:p>
        </p:txBody>
      </p:sp>
      <p:sp>
        <p:nvSpPr>
          <p:cNvPr id="2051" name="Rectangle 3"/>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spcBef>
                <a:spcPct val="0"/>
              </a:spcBef>
              <a:buClrTx/>
              <a:buSzTx/>
              <a:buFontTx/>
              <a:buNone/>
              <a:defRPr sz="1200">
                <a:solidFill>
                  <a:schemeClr val="tx1"/>
                </a:solidFill>
                <a:latin typeface="Times New Roman" pitchFamily="18" charset="0"/>
              </a:defRPr>
            </a:lvl1pPr>
          </a:lstStyle>
          <a:p>
            <a:r>
              <a:rPr lang="es-ES"/>
              <a:t>SIGNOS VITALES</a:t>
            </a:r>
          </a:p>
        </p:txBody>
      </p:sp>
      <p:sp>
        <p:nvSpPr>
          <p:cNvPr id="2050" name="Rectangle 2"/>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spcBef>
                <a:spcPct val="0"/>
              </a:spcBef>
              <a:buClrTx/>
              <a:buSzTx/>
              <a:buFontTx/>
              <a:buNone/>
              <a:defRPr sz="1200">
                <a:solidFill>
                  <a:schemeClr val="tx1"/>
                </a:solidFill>
                <a:latin typeface="Times New Roman" pitchFamily="18" charset="0"/>
              </a:defRPr>
            </a:lvl1pPr>
          </a:lstStyle>
          <a:p>
            <a:fld id="{7E090F0A-5E31-4493-9316-9E982483CA54}" type="slidenum">
              <a:rPr lang="es-ES"/>
              <a:pPr/>
              <a:t>‹Nº›</a:t>
            </a:fld>
            <a:endParaRPr lang="es-ES"/>
          </a:p>
        </p:txBody>
      </p:sp>
    </p:spTree>
    <p:extLst>
      <p:ext uri="{BB962C8B-B14F-4D97-AF65-F5344CB8AC3E}">
        <p14:creationId xmlns:p14="http://schemas.microsoft.com/office/powerpoint/2010/main" val="7198853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spcBef>
                <a:spcPct val="0"/>
              </a:spcBef>
              <a:buClrTx/>
              <a:buSzTx/>
              <a:buFontTx/>
              <a:buNone/>
              <a:defRPr sz="1200">
                <a:solidFill>
                  <a:schemeClr val="tx1"/>
                </a:solidFill>
                <a:latin typeface="Times New Roman" pitchFamily="18" charset="0"/>
              </a:defRPr>
            </a:lvl1pPr>
          </a:lstStyle>
          <a:p>
            <a:endParaRPr lang="es-ES"/>
          </a:p>
        </p:txBody>
      </p:sp>
      <p:sp>
        <p:nvSpPr>
          <p:cNvPr id="1536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spcBef>
                <a:spcPct val="0"/>
              </a:spcBef>
              <a:buClrTx/>
              <a:buSzTx/>
              <a:buFontTx/>
              <a:buNone/>
              <a:defRPr sz="1200">
                <a:solidFill>
                  <a:schemeClr val="tx1"/>
                </a:solidFill>
                <a:latin typeface="Times New Roman" pitchFamily="18" charset="0"/>
              </a:defRPr>
            </a:lvl1pPr>
          </a:lstStyle>
          <a:p>
            <a:fld id="{D0AB0DB4-0E73-4B25-BFB8-7F9732DB81E4}" type="datetime1">
              <a:rPr lang="es-ES"/>
              <a:pPr/>
              <a:t>18/06/2020</a:t>
            </a:fld>
            <a:endParaRPr lang="es-ES"/>
          </a:p>
        </p:txBody>
      </p:sp>
      <p:sp>
        <p:nvSpPr>
          <p:cNvPr id="15364" name="Rectangle 4"/>
          <p:cNvSpPr>
            <a:spLocks noGrp="1" noRot="1" noChangeAspect="1" noChangeArrowheads="1" noTextEdit="1"/>
          </p:cNvSpPr>
          <p:nvPr>
            <p:ph type="sldImg" idx="2"/>
          </p:nvPr>
        </p:nvSpPr>
        <p:spPr bwMode="auto">
          <a:xfrm>
            <a:off x="685800" y="685800"/>
            <a:ext cx="5486400" cy="3429000"/>
          </a:xfrm>
          <a:prstGeom prst="rect">
            <a:avLst/>
          </a:prstGeom>
          <a:noFill/>
          <a:ln w="9525">
            <a:solidFill>
              <a:srgbClr val="000000"/>
            </a:solidFill>
            <a:miter lim="800000"/>
            <a:headEnd/>
            <a:tailEnd/>
          </a:ln>
          <a:effectLst/>
        </p:spPr>
      </p:sp>
      <p:sp>
        <p:nvSpPr>
          <p:cNvPr id="1536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536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spcBef>
                <a:spcPct val="0"/>
              </a:spcBef>
              <a:buClrTx/>
              <a:buSzTx/>
              <a:buFontTx/>
              <a:buNone/>
              <a:defRPr sz="1200">
                <a:solidFill>
                  <a:schemeClr val="tx1"/>
                </a:solidFill>
                <a:latin typeface="Times New Roman" pitchFamily="18" charset="0"/>
              </a:defRPr>
            </a:lvl1pPr>
          </a:lstStyle>
          <a:p>
            <a:endParaRPr lang="es-ES"/>
          </a:p>
        </p:txBody>
      </p:sp>
      <p:sp>
        <p:nvSpPr>
          <p:cNvPr id="1536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spcBef>
                <a:spcPct val="0"/>
              </a:spcBef>
              <a:buClrTx/>
              <a:buSzTx/>
              <a:buFontTx/>
              <a:buNone/>
              <a:defRPr sz="1200">
                <a:solidFill>
                  <a:schemeClr val="tx1"/>
                </a:solidFill>
                <a:latin typeface="Times New Roman" pitchFamily="18" charset="0"/>
              </a:defRPr>
            </a:lvl1pPr>
          </a:lstStyle>
          <a:p>
            <a:fld id="{131B1E00-1D42-40DF-B8D5-24E8598793A9}" type="slidenum">
              <a:rPr lang="es-ES"/>
              <a:pPr/>
              <a:t>‹Nº›</a:t>
            </a:fld>
            <a:endParaRPr lang="es-ES"/>
          </a:p>
        </p:txBody>
      </p:sp>
    </p:spTree>
    <p:extLst>
      <p:ext uri="{BB962C8B-B14F-4D97-AF65-F5344CB8AC3E}">
        <p14:creationId xmlns:p14="http://schemas.microsoft.com/office/powerpoint/2010/main" val="424238335"/>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dirty="0"/>
          </a:p>
        </p:txBody>
      </p:sp>
      <p:sp>
        <p:nvSpPr>
          <p:cNvPr id="4" name="3 Marcador de fecha"/>
          <p:cNvSpPr>
            <a:spLocks noGrp="1"/>
          </p:cNvSpPr>
          <p:nvPr>
            <p:ph type="dt" idx="10"/>
          </p:nvPr>
        </p:nvSpPr>
        <p:spPr/>
        <p:txBody>
          <a:bodyPr/>
          <a:lstStyle/>
          <a:p>
            <a:fld id="{D0AB0DB4-0E73-4B25-BFB8-7F9732DB81E4}" type="datetime1">
              <a:rPr lang="es-ES" smtClean="0"/>
              <a:pPr/>
              <a:t>18/06/2020</a:t>
            </a:fld>
            <a:endParaRPr lang="es-ES"/>
          </a:p>
        </p:txBody>
      </p:sp>
      <p:sp>
        <p:nvSpPr>
          <p:cNvPr id="5" name="4 Marcador de número de diapositiva"/>
          <p:cNvSpPr>
            <a:spLocks noGrp="1"/>
          </p:cNvSpPr>
          <p:nvPr>
            <p:ph type="sldNum" sz="quarter" idx="11"/>
          </p:nvPr>
        </p:nvSpPr>
        <p:spPr/>
        <p:txBody>
          <a:bodyPr/>
          <a:lstStyle/>
          <a:p>
            <a:fld id="{131B1E00-1D42-40DF-B8D5-24E8598793A9}" type="slidenum">
              <a:rPr lang="es-ES" smtClean="0"/>
              <a:pPr/>
              <a:t>1</a:t>
            </a:fld>
            <a:endParaRPr lang="es-ES"/>
          </a:p>
        </p:txBody>
      </p:sp>
    </p:spTree>
    <p:extLst>
      <p:ext uri="{BB962C8B-B14F-4D97-AF65-F5344CB8AC3E}">
        <p14:creationId xmlns:p14="http://schemas.microsoft.com/office/powerpoint/2010/main" val="16497604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9" name="8 Título"/>
          <p:cNvSpPr>
            <a:spLocks noGrp="1"/>
          </p:cNvSpPr>
          <p:nvPr>
            <p:ph type="ctrTitle"/>
          </p:nvPr>
        </p:nvSpPr>
        <p:spPr>
          <a:xfrm>
            <a:off x="533400" y="1143000"/>
            <a:ext cx="7851648" cy="15240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533400" y="2690447"/>
            <a:ext cx="7854696" cy="14605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30" name="29 Marcador de fecha"/>
          <p:cNvSpPr>
            <a:spLocks noGrp="1"/>
          </p:cNvSpPr>
          <p:nvPr>
            <p:ph type="dt" sz="half" idx="10"/>
          </p:nvPr>
        </p:nvSpPr>
        <p:spPr/>
        <p:txBody>
          <a:bodyPr/>
          <a:lstStyle/>
          <a:p>
            <a:fld id="{D4406FDA-743E-4075-847D-5C69384A40C3}" type="datetime1">
              <a:rPr lang="es-ES" smtClean="0"/>
              <a:pPr/>
              <a:t>18/06/2020</a:t>
            </a:fld>
            <a:endParaRPr lang="es-ES"/>
          </a:p>
        </p:txBody>
      </p:sp>
      <p:sp>
        <p:nvSpPr>
          <p:cNvPr id="19" name="18 Marcador de pie de página"/>
          <p:cNvSpPr>
            <a:spLocks noGrp="1"/>
          </p:cNvSpPr>
          <p:nvPr>
            <p:ph type="ftr" sz="quarter" idx="11"/>
          </p:nvPr>
        </p:nvSpPr>
        <p:spPr/>
        <p:txBody>
          <a:bodyPr/>
          <a:lstStyle/>
          <a:p>
            <a:r>
              <a:rPr lang="es-ES" smtClean="0"/>
              <a:t>Semiologia</a:t>
            </a:r>
            <a:endParaRPr lang="es-ES"/>
          </a:p>
        </p:txBody>
      </p:sp>
      <p:sp>
        <p:nvSpPr>
          <p:cNvPr id="27" name="26 Marcador de número de diapositiva"/>
          <p:cNvSpPr>
            <a:spLocks noGrp="1"/>
          </p:cNvSpPr>
          <p:nvPr>
            <p:ph type="sldNum" sz="quarter" idx="12"/>
          </p:nvPr>
        </p:nvSpPr>
        <p:spPr/>
        <p:txBody>
          <a:bodyPr/>
          <a:lstStyle/>
          <a:p>
            <a:fld id="{28D8D2F2-A5BF-4975-B8E4-F7CA0CE4F007}" type="slidenum">
              <a:rPr lang="es-ES" smtClean="0"/>
              <a:pPr/>
              <a:t>‹Nº›</a:t>
            </a:fld>
            <a:endParaRPr lang="es-ES"/>
          </a:p>
        </p:txBody>
      </p:sp>
    </p:spTree>
  </p:cSld>
  <p:clrMapOvr>
    <a:overrideClrMapping bg1="dk1" tx1="lt1" bg2="dk2" tx2="lt2" accent1="accent1" accent2="accent2" accent3="accent3" accent4="accent4" accent5="accent5" accent6="accent6" hlink="hlink" folHlink="folHlink"/>
  </p:clrMapOvr>
  <p:transition>
    <p:dissolv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72A47DB4-2063-4288-96F0-BFCC4AA4BEA3}" type="datetime1">
              <a:rPr lang="es-ES" smtClean="0"/>
              <a:pPr/>
              <a:t>18/06/2020</a:t>
            </a:fld>
            <a:endParaRPr lang="es-ES"/>
          </a:p>
        </p:txBody>
      </p:sp>
      <p:sp>
        <p:nvSpPr>
          <p:cNvPr id="5" name="4 Marcador de pie de página"/>
          <p:cNvSpPr>
            <a:spLocks noGrp="1"/>
          </p:cNvSpPr>
          <p:nvPr>
            <p:ph type="ftr" sz="quarter" idx="11"/>
          </p:nvPr>
        </p:nvSpPr>
        <p:spPr/>
        <p:txBody>
          <a:bodyPr/>
          <a:lstStyle/>
          <a:p>
            <a:r>
              <a:rPr lang="es-ES" smtClean="0"/>
              <a:t>Semiologia</a:t>
            </a:r>
            <a:endParaRPr lang="es-ES"/>
          </a:p>
        </p:txBody>
      </p:sp>
      <p:sp>
        <p:nvSpPr>
          <p:cNvPr id="6" name="5 Marcador de número de diapositiva"/>
          <p:cNvSpPr>
            <a:spLocks noGrp="1"/>
          </p:cNvSpPr>
          <p:nvPr>
            <p:ph type="sldNum" sz="quarter" idx="12"/>
          </p:nvPr>
        </p:nvSpPr>
        <p:spPr/>
        <p:txBody>
          <a:bodyPr/>
          <a:lstStyle/>
          <a:p>
            <a:fld id="{41332501-AA35-4D0C-B97E-E49C2A7063D6}" type="slidenum">
              <a:rPr lang="es-ES" smtClean="0"/>
              <a:pPr/>
              <a:t>‹Nº›</a:t>
            </a:fld>
            <a:endParaRPr lang="es-ES"/>
          </a:p>
        </p:txBody>
      </p:sp>
    </p:spTree>
  </p:cSld>
  <p:clrMapOvr>
    <a:masterClrMapping/>
  </p:clrMapOvr>
  <p:transition>
    <p:dissolv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762001"/>
            <a:ext cx="2057400" cy="4343136"/>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762001"/>
            <a:ext cx="6019800" cy="4343136"/>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BA1AAF56-897A-4AD6-B74A-A7B0E023F824}" type="datetime1">
              <a:rPr lang="es-ES" smtClean="0"/>
              <a:pPr/>
              <a:t>18/06/2020</a:t>
            </a:fld>
            <a:endParaRPr lang="es-ES"/>
          </a:p>
        </p:txBody>
      </p:sp>
      <p:sp>
        <p:nvSpPr>
          <p:cNvPr id="5" name="4 Marcador de pie de página"/>
          <p:cNvSpPr>
            <a:spLocks noGrp="1"/>
          </p:cNvSpPr>
          <p:nvPr>
            <p:ph type="ftr" sz="quarter" idx="11"/>
          </p:nvPr>
        </p:nvSpPr>
        <p:spPr/>
        <p:txBody>
          <a:bodyPr/>
          <a:lstStyle/>
          <a:p>
            <a:r>
              <a:rPr lang="es-ES" smtClean="0"/>
              <a:t>Semiologia</a:t>
            </a:r>
            <a:endParaRPr lang="es-ES"/>
          </a:p>
        </p:txBody>
      </p:sp>
      <p:sp>
        <p:nvSpPr>
          <p:cNvPr id="6" name="5 Marcador de número de diapositiva"/>
          <p:cNvSpPr>
            <a:spLocks noGrp="1"/>
          </p:cNvSpPr>
          <p:nvPr>
            <p:ph type="sldNum" sz="quarter" idx="12"/>
          </p:nvPr>
        </p:nvSpPr>
        <p:spPr/>
        <p:txBody>
          <a:bodyPr/>
          <a:lstStyle/>
          <a:p>
            <a:fld id="{A4269F0A-694F-4D8C-8C21-2CF044843EDB}" type="slidenum">
              <a:rPr lang="es-ES" smtClean="0"/>
              <a:pPr/>
              <a:t>‹Nº›</a:t>
            </a:fld>
            <a:endParaRPr lang="es-ES"/>
          </a:p>
        </p:txBody>
      </p:sp>
    </p:spTree>
  </p:cSld>
  <p:clrMapOvr>
    <a:masterClrMapping/>
  </p:clrMapOvr>
  <p:transition>
    <p:dissolv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E1478807-A975-4DD1-B2F2-C3F9A144F420}" type="datetime1">
              <a:rPr lang="es-ES" smtClean="0"/>
              <a:pPr/>
              <a:t>18/06/2020</a:t>
            </a:fld>
            <a:endParaRPr lang="es-ES"/>
          </a:p>
        </p:txBody>
      </p:sp>
      <p:sp>
        <p:nvSpPr>
          <p:cNvPr id="5" name="4 Marcador de pie de página"/>
          <p:cNvSpPr>
            <a:spLocks noGrp="1"/>
          </p:cNvSpPr>
          <p:nvPr>
            <p:ph type="ftr" sz="quarter" idx="11"/>
          </p:nvPr>
        </p:nvSpPr>
        <p:spPr/>
        <p:txBody>
          <a:bodyPr/>
          <a:lstStyle/>
          <a:p>
            <a:r>
              <a:rPr lang="es-ES" smtClean="0"/>
              <a:t>Semiologia</a:t>
            </a:r>
            <a:endParaRPr lang="es-ES"/>
          </a:p>
        </p:txBody>
      </p:sp>
      <p:sp>
        <p:nvSpPr>
          <p:cNvPr id="6" name="5 Marcador de número de diapositiva"/>
          <p:cNvSpPr>
            <a:spLocks noGrp="1"/>
          </p:cNvSpPr>
          <p:nvPr>
            <p:ph type="sldNum" sz="quarter" idx="12"/>
          </p:nvPr>
        </p:nvSpPr>
        <p:spPr/>
        <p:txBody>
          <a:bodyPr/>
          <a:lstStyle/>
          <a:p>
            <a:fld id="{88CA35DB-5EE0-4CE5-8A22-A844977F90B0}" type="slidenum">
              <a:rPr lang="es-ES" smtClean="0"/>
              <a:pPr/>
              <a:t>‹Nº›</a:t>
            </a:fld>
            <a:endParaRPr lang="es-ES"/>
          </a:p>
        </p:txBody>
      </p:sp>
    </p:spTree>
  </p:cSld>
  <p:clrMapOvr>
    <a:masterClrMapping/>
  </p:clrMapOvr>
  <p:transition>
    <p:dissolv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530352" y="1097280"/>
            <a:ext cx="7772400" cy="1135380"/>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530352" y="2253887"/>
            <a:ext cx="7772400" cy="1258093"/>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C09676B4-A7CF-4F83-AD8D-F24F43D21120}" type="datetime1">
              <a:rPr lang="es-ES" smtClean="0"/>
              <a:pPr/>
              <a:t>18/06/2020</a:t>
            </a:fld>
            <a:endParaRPr lang="es-ES"/>
          </a:p>
        </p:txBody>
      </p:sp>
      <p:sp>
        <p:nvSpPr>
          <p:cNvPr id="5" name="4 Marcador de pie de página"/>
          <p:cNvSpPr>
            <a:spLocks noGrp="1"/>
          </p:cNvSpPr>
          <p:nvPr>
            <p:ph type="ftr" sz="quarter" idx="11"/>
          </p:nvPr>
        </p:nvSpPr>
        <p:spPr/>
        <p:txBody>
          <a:bodyPr/>
          <a:lstStyle/>
          <a:p>
            <a:r>
              <a:rPr lang="es-ES" smtClean="0"/>
              <a:t>Semiologia</a:t>
            </a:r>
            <a:endParaRPr lang="es-ES"/>
          </a:p>
        </p:txBody>
      </p:sp>
      <p:sp>
        <p:nvSpPr>
          <p:cNvPr id="6" name="5 Marcador de número de diapositiva"/>
          <p:cNvSpPr>
            <a:spLocks noGrp="1"/>
          </p:cNvSpPr>
          <p:nvPr>
            <p:ph type="sldNum" sz="quarter" idx="12"/>
          </p:nvPr>
        </p:nvSpPr>
        <p:spPr/>
        <p:txBody>
          <a:bodyPr/>
          <a:lstStyle/>
          <a:p>
            <a:fld id="{6334C6E6-E8FA-49D9-980F-598C88D5C18A}" type="slidenum">
              <a:rPr lang="es-ES" smtClean="0"/>
              <a:pPr/>
              <a:t>‹Nº›</a:t>
            </a:fld>
            <a:endParaRPr lang="es-ES"/>
          </a:p>
        </p:txBody>
      </p:sp>
    </p:spTree>
  </p:cSld>
  <p:clrMapOvr>
    <a:overrideClrMapping bg1="dk1" tx1="lt1" bg2="dk2" tx2="lt2" accent1="accent1" accent2="accent2" accent3="accent3" accent4="accent4" accent5="accent5" accent6="accent6" hlink="hlink" folHlink="folHlink"/>
  </p:clrMapOvr>
  <p:transition>
    <p:dissolv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586740"/>
            <a:ext cx="8229600" cy="952500"/>
          </a:xfrm>
        </p:spPr>
        <p:txBody>
          <a:body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600071"/>
            <a:ext cx="4038600" cy="369570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600071"/>
            <a:ext cx="4038600" cy="369570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C6522A55-419A-458A-84FD-41D46A2405D9}" type="datetime1">
              <a:rPr lang="es-ES" smtClean="0"/>
              <a:pPr/>
              <a:t>18/06/2020</a:t>
            </a:fld>
            <a:endParaRPr lang="es-ES"/>
          </a:p>
        </p:txBody>
      </p:sp>
      <p:sp>
        <p:nvSpPr>
          <p:cNvPr id="6" name="5 Marcador de pie de página"/>
          <p:cNvSpPr>
            <a:spLocks noGrp="1"/>
          </p:cNvSpPr>
          <p:nvPr>
            <p:ph type="ftr" sz="quarter" idx="11"/>
          </p:nvPr>
        </p:nvSpPr>
        <p:spPr/>
        <p:txBody>
          <a:bodyPr/>
          <a:lstStyle/>
          <a:p>
            <a:r>
              <a:rPr lang="es-ES" smtClean="0"/>
              <a:t>Semiologia</a:t>
            </a:r>
            <a:endParaRPr lang="es-ES"/>
          </a:p>
        </p:txBody>
      </p:sp>
      <p:sp>
        <p:nvSpPr>
          <p:cNvPr id="7" name="6 Marcador de número de diapositiva"/>
          <p:cNvSpPr>
            <a:spLocks noGrp="1"/>
          </p:cNvSpPr>
          <p:nvPr>
            <p:ph type="sldNum" sz="quarter" idx="12"/>
          </p:nvPr>
        </p:nvSpPr>
        <p:spPr/>
        <p:txBody>
          <a:bodyPr/>
          <a:lstStyle/>
          <a:p>
            <a:fld id="{67149C21-2543-4F63-9E08-ADCCAD4C8828}" type="slidenum">
              <a:rPr lang="es-ES" smtClean="0"/>
              <a:pPr/>
              <a:t>‹Nº›</a:t>
            </a:fld>
            <a:endParaRPr lang="es-ES"/>
          </a:p>
        </p:txBody>
      </p:sp>
    </p:spTree>
  </p:cSld>
  <p:clrMapOvr>
    <a:masterClrMapping/>
  </p:clrMapOvr>
  <p:transition>
    <p:dissolv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586740"/>
            <a:ext cx="8229600" cy="952500"/>
          </a:xfrm>
        </p:spPr>
        <p:txBody>
          <a:bodyPr tIns="45720" anchor="b"/>
          <a:lstStyle>
            <a:lvl1pPr>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546040"/>
            <a:ext cx="4040188" cy="549460"/>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6" y="1549798"/>
            <a:ext cx="4041775" cy="54570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2095500"/>
            <a:ext cx="4040188" cy="3204767"/>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6" y="2095500"/>
            <a:ext cx="4041775" cy="3204767"/>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p>
            <a:fld id="{A165FE6C-4FC3-4317-92DF-5244E9FDDDBB}" type="datetime1">
              <a:rPr lang="es-ES" smtClean="0"/>
              <a:pPr/>
              <a:t>18/06/2020</a:t>
            </a:fld>
            <a:endParaRPr lang="es-ES"/>
          </a:p>
        </p:txBody>
      </p:sp>
      <p:sp>
        <p:nvSpPr>
          <p:cNvPr id="8" name="7 Marcador de pie de página"/>
          <p:cNvSpPr>
            <a:spLocks noGrp="1"/>
          </p:cNvSpPr>
          <p:nvPr>
            <p:ph type="ftr" sz="quarter" idx="11"/>
          </p:nvPr>
        </p:nvSpPr>
        <p:spPr/>
        <p:txBody>
          <a:bodyPr/>
          <a:lstStyle/>
          <a:p>
            <a:r>
              <a:rPr lang="es-ES" smtClean="0"/>
              <a:t>Semiologia</a:t>
            </a:r>
            <a:endParaRPr lang="es-ES"/>
          </a:p>
        </p:txBody>
      </p:sp>
      <p:sp>
        <p:nvSpPr>
          <p:cNvPr id="9" name="8 Marcador de número de diapositiva"/>
          <p:cNvSpPr>
            <a:spLocks noGrp="1"/>
          </p:cNvSpPr>
          <p:nvPr>
            <p:ph type="sldNum" sz="quarter" idx="12"/>
          </p:nvPr>
        </p:nvSpPr>
        <p:spPr/>
        <p:txBody>
          <a:bodyPr/>
          <a:lstStyle/>
          <a:p>
            <a:fld id="{23947D9C-3B02-4065-AC26-716EB9FE3921}" type="slidenum">
              <a:rPr lang="es-ES" smtClean="0"/>
              <a:pPr/>
              <a:t>‹Nº›</a:t>
            </a:fld>
            <a:endParaRPr lang="es-ES"/>
          </a:p>
        </p:txBody>
      </p:sp>
    </p:spTree>
  </p:cSld>
  <p:clrMapOvr>
    <a:masterClrMapping/>
  </p:clrMapOvr>
  <p:transition>
    <p:dissolv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586740"/>
            <a:ext cx="8305800" cy="9525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952F8236-1CC6-4AE4-819F-3485ED54D2C0}" type="datetime1">
              <a:rPr lang="es-ES" smtClean="0"/>
              <a:pPr/>
              <a:t>18/06/2020</a:t>
            </a:fld>
            <a:endParaRPr lang="es-ES"/>
          </a:p>
        </p:txBody>
      </p:sp>
      <p:sp>
        <p:nvSpPr>
          <p:cNvPr id="4" name="3 Marcador de pie de página"/>
          <p:cNvSpPr>
            <a:spLocks noGrp="1"/>
          </p:cNvSpPr>
          <p:nvPr>
            <p:ph type="ftr" sz="quarter" idx="11"/>
          </p:nvPr>
        </p:nvSpPr>
        <p:spPr/>
        <p:txBody>
          <a:bodyPr/>
          <a:lstStyle/>
          <a:p>
            <a:r>
              <a:rPr lang="es-ES" smtClean="0"/>
              <a:t>Semiologia</a:t>
            </a:r>
            <a:endParaRPr lang="es-ES"/>
          </a:p>
        </p:txBody>
      </p:sp>
      <p:sp>
        <p:nvSpPr>
          <p:cNvPr id="5" name="4 Marcador de número de diapositiva"/>
          <p:cNvSpPr>
            <a:spLocks noGrp="1"/>
          </p:cNvSpPr>
          <p:nvPr>
            <p:ph type="sldNum" sz="quarter" idx="12"/>
          </p:nvPr>
        </p:nvSpPr>
        <p:spPr/>
        <p:txBody>
          <a:bodyPr/>
          <a:lstStyle/>
          <a:p>
            <a:fld id="{E90CBCA9-A892-47D5-984D-38A5CDB69526}" type="slidenum">
              <a:rPr lang="es-ES" smtClean="0"/>
              <a:pPr/>
              <a:t>‹Nº›</a:t>
            </a:fld>
            <a:endParaRPr lang="es-ES"/>
          </a:p>
        </p:txBody>
      </p:sp>
    </p:spTree>
  </p:cSld>
  <p:clrMapOvr>
    <a:masterClrMapping/>
  </p:clrMapOvr>
  <p:transition>
    <p:dissolv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092AA38E-9A3E-4F98-81C9-EBC0A33C078A}" type="datetime1">
              <a:rPr lang="es-ES" smtClean="0"/>
              <a:pPr/>
              <a:t>18/06/2020</a:t>
            </a:fld>
            <a:endParaRPr lang="es-ES"/>
          </a:p>
        </p:txBody>
      </p:sp>
      <p:sp>
        <p:nvSpPr>
          <p:cNvPr id="3" name="2 Marcador de pie de página"/>
          <p:cNvSpPr>
            <a:spLocks noGrp="1"/>
          </p:cNvSpPr>
          <p:nvPr>
            <p:ph type="ftr" sz="quarter" idx="11"/>
          </p:nvPr>
        </p:nvSpPr>
        <p:spPr/>
        <p:txBody>
          <a:bodyPr/>
          <a:lstStyle/>
          <a:p>
            <a:r>
              <a:rPr lang="es-ES" smtClean="0"/>
              <a:t>Semiologia</a:t>
            </a:r>
            <a:endParaRPr lang="es-ES"/>
          </a:p>
        </p:txBody>
      </p:sp>
      <p:sp>
        <p:nvSpPr>
          <p:cNvPr id="4" name="3 Marcador de número de diapositiva"/>
          <p:cNvSpPr>
            <a:spLocks noGrp="1"/>
          </p:cNvSpPr>
          <p:nvPr>
            <p:ph type="sldNum" sz="quarter" idx="12"/>
          </p:nvPr>
        </p:nvSpPr>
        <p:spPr/>
        <p:txBody>
          <a:bodyPr/>
          <a:lstStyle/>
          <a:p>
            <a:fld id="{029FED60-BD1E-44B2-946B-FC42F6CDB568}" type="slidenum">
              <a:rPr lang="es-ES" smtClean="0"/>
              <a:pPr/>
              <a:t>‹Nº›</a:t>
            </a:fld>
            <a:endParaRPr lang="es-ES"/>
          </a:p>
        </p:txBody>
      </p:sp>
    </p:spTree>
  </p:cSld>
  <p:clrMapOvr>
    <a:masterClrMapping/>
  </p:clrMapOvr>
  <p:transition>
    <p:dissolv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85800" y="428627"/>
            <a:ext cx="2743200" cy="968375"/>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85800" y="1397000"/>
            <a:ext cx="2743200" cy="3810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3575050" y="1397000"/>
            <a:ext cx="5111750" cy="3810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4BAB8ED4-C1C6-4A27-97C0-541D05DB5C53}" type="datetime1">
              <a:rPr lang="es-ES" smtClean="0"/>
              <a:pPr/>
              <a:t>18/06/2020</a:t>
            </a:fld>
            <a:endParaRPr lang="es-ES"/>
          </a:p>
        </p:txBody>
      </p:sp>
      <p:sp>
        <p:nvSpPr>
          <p:cNvPr id="6" name="5 Marcador de pie de página"/>
          <p:cNvSpPr>
            <a:spLocks noGrp="1"/>
          </p:cNvSpPr>
          <p:nvPr>
            <p:ph type="ftr" sz="quarter" idx="11"/>
          </p:nvPr>
        </p:nvSpPr>
        <p:spPr/>
        <p:txBody>
          <a:bodyPr/>
          <a:lstStyle/>
          <a:p>
            <a:r>
              <a:rPr lang="es-ES" smtClean="0"/>
              <a:t>Semiologia</a:t>
            </a:r>
            <a:endParaRPr lang="es-ES"/>
          </a:p>
        </p:txBody>
      </p:sp>
      <p:sp>
        <p:nvSpPr>
          <p:cNvPr id="7" name="6 Marcador de número de diapositiva"/>
          <p:cNvSpPr>
            <a:spLocks noGrp="1"/>
          </p:cNvSpPr>
          <p:nvPr>
            <p:ph type="sldNum" sz="quarter" idx="12"/>
          </p:nvPr>
        </p:nvSpPr>
        <p:spPr/>
        <p:txBody>
          <a:bodyPr/>
          <a:lstStyle/>
          <a:p>
            <a:fld id="{75F5D847-D63F-4F3F-BE22-913E9944AF6F}" type="slidenum">
              <a:rPr lang="es-ES" smtClean="0"/>
              <a:pPr/>
              <a:t>‹Nº›</a:t>
            </a:fld>
            <a:endParaRPr lang="es-ES"/>
          </a:p>
        </p:txBody>
      </p:sp>
    </p:spTree>
  </p:cSld>
  <p:clrMapOvr>
    <a:masterClrMapping/>
  </p:clrMapOvr>
  <p:transition>
    <p:dissolv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9" name="8 Recortar y redondear rectángulo de esquina sencilla"/>
          <p:cNvSpPr/>
          <p:nvPr/>
        </p:nvSpPr>
        <p:spPr>
          <a:xfrm rot="420000" flipV="1">
            <a:off x="3165753" y="923398"/>
            <a:ext cx="5257800" cy="34290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Triángulo rectángulo"/>
          <p:cNvSpPr/>
          <p:nvPr/>
        </p:nvSpPr>
        <p:spPr>
          <a:xfrm rot="420000" flipV="1">
            <a:off x="8004134" y="4466474"/>
            <a:ext cx="155448" cy="129540"/>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Título"/>
          <p:cNvSpPr>
            <a:spLocks noGrp="1"/>
          </p:cNvSpPr>
          <p:nvPr>
            <p:ph type="title"/>
          </p:nvPr>
        </p:nvSpPr>
        <p:spPr>
          <a:xfrm>
            <a:off x="609600" y="980830"/>
            <a:ext cx="2212848" cy="1318851"/>
          </a:xfrm>
        </p:spPr>
        <p:txBody>
          <a:bodyPr vert="horz" lIns="45720" tIns="45720" rIns="45720" bIns="45720" anchor="b"/>
          <a:lstStyle>
            <a:lvl1pPr algn="l">
              <a:buNone/>
              <a:defRPr sz="2000" b="1">
                <a:solidFill>
                  <a:schemeClr val="tx2"/>
                </a:solidFill>
              </a:defRPr>
            </a:lvl1pPr>
          </a:lstStyle>
          <a:p>
            <a:r>
              <a:rPr kumimoji="0" lang="es-ES" smtClean="0"/>
              <a:t>Haga clic para modificar el estilo de título del patrón</a:t>
            </a:r>
            <a:endParaRPr kumimoji="0" lang="en-US"/>
          </a:p>
        </p:txBody>
      </p:sp>
      <p:sp>
        <p:nvSpPr>
          <p:cNvPr id="4" name="3 Marcador de texto"/>
          <p:cNvSpPr>
            <a:spLocks noGrp="1"/>
          </p:cNvSpPr>
          <p:nvPr>
            <p:ph type="body" sz="half" idx="2"/>
          </p:nvPr>
        </p:nvSpPr>
        <p:spPr>
          <a:xfrm>
            <a:off x="609600" y="2357321"/>
            <a:ext cx="2209800" cy="181610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76DBC5C9-F554-43DA-8BE6-6A30FC78E892}" type="datetime1">
              <a:rPr lang="es-ES" smtClean="0"/>
              <a:pPr/>
              <a:t>18/06/2020</a:t>
            </a:fld>
            <a:endParaRPr lang="es-ES"/>
          </a:p>
        </p:txBody>
      </p:sp>
      <p:sp>
        <p:nvSpPr>
          <p:cNvPr id="6" name="5 Marcador de pie de página"/>
          <p:cNvSpPr>
            <a:spLocks noGrp="1"/>
          </p:cNvSpPr>
          <p:nvPr>
            <p:ph type="ftr" sz="quarter" idx="11"/>
          </p:nvPr>
        </p:nvSpPr>
        <p:spPr/>
        <p:txBody>
          <a:bodyPr/>
          <a:lstStyle/>
          <a:p>
            <a:r>
              <a:rPr lang="es-ES" smtClean="0"/>
              <a:t>Semiologia</a:t>
            </a:r>
            <a:endParaRPr lang="es-ES"/>
          </a:p>
        </p:txBody>
      </p:sp>
      <p:sp>
        <p:nvSpPr>
          <p:cNvPr id="7" name="6 Marcador de número de diapositiva"/>
          <p:cNvSpPr>
            <a:spLocks noGrp="1"/>
          </p:cNvSpPr>
          <p:nvPr>
            <p:ph type="sldNum" sz="quarter" idx="12"/>
          </p:nvPr>
        </p:nvSpPr>
        <p:spPr>
          <a:xfrm>
            <a:off x="8077200" y="5296959"/>
            <a:ext cx="609600" cy="304271"/>
          </a:xfrm>
        </p:spPr>
        <p:txBody>
          <a:bodyPr/>
          <a:lstStyle/>
          <a:p>
            <a:fld id="{67011624-6FF7-4EA7-9986-674EC6C4E622}" type="slidenum">
              <a:rPr lang="es-ES" smtClean="0"/>
              <a:pPr/>
              <a:t>‹Nº›</a:t>
            </a:fld>
            <a:endParaRPr lang="es-ES"/>
          </a:p>
        </p:txBody>
      </p:sp>
      <p:sp>
        <p:nvSpPr>
          <p:cNvPr id="3" name="2 Marcador de posición de imagen"/>
          <p:cNvSpPr>
            <a:spLocks noGrp="1"/>
          </p:cNvSpPr>
          <p:nvPr>
            <p:ph type="pic" idx="1"/>
          </p:nvPr>
        </p:nvSpPr>
        <p:spPr>
          <a:xfrm rot="420000">
            <a:off x="3485793" y="999598"/>
            <a:ext cx="4617720" cy="327660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s-ES" smtClean="0"/>
              <a:t>Haga clic en el icono para agregar una imagen</a:t>
            </a:r>
            <a:endParaRPr kumimoji="0" lang="en-US" dirty="0"/>
          </a:p>
        </p:txBody>
      </p:sp>
      <p:sp>
        <p:nvSpPr>
          <p:cNvPr id="10" name="9 Forma libre"/>
          <p:cNvSpPr>
            <a:spLocks/>
          </p:cNvSpPr>
          <p:nvPr/>
        </p:nvSpPr>
        <p:spPr bwMode="auto">
          <a:xfrm flipV="1">
            <a:off x="-9525" y="4847167"/>
            <a:ext cx="9163050" cy="867833"/>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Forma libre"/>
          <p:cNvSpPr>
            <a:spLocks/>
          </p:cNvSpPr>
          <p:nvPr/>
        </p:nvSpPr>
        <p:spPr bwMode="auto">
          <a:xfrm flipV="1">
            <a:off x="4381500" y="5183188"/>
            <a:ext cx="4762500" cy="531813"/>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p:dissolv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6 Forma libre"/>
          <p:cNvSpPr>
            <a:spLocks/>
          </p:cNvSpPr>
          <p:nvPr/>
        </p:nvSpPr>
        <p:spPr bwMode="auto">
          <a:xfrm>
            <a:off x="-9525" y="-5953"/>
            <a:ext cx="9163050" cy="867833"/>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Forma libre"/>
          <p:cNvSpPr>
            <a:spLocks/>
          </p:cNvSpPr>
          <p:nvPr/>
        </p:nvSpPr>
        <p:spPr bwMode="auto">
          <a:xfrm>
            <a:off x="4381500" y="-5953"/>
            <a:ext cx="4762500" cy="531813"/>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Marcador de título"/>
          <p:cNvSpPr>
            <a:spLocks noGrp="1"/>
          </p:cNvSpPr>
          <p:nvPr>
            <p:ph type="title"/>
          </p:nvPr>
        </p:nvSpPr>
        <p:spPr>
          <a:xfrm>
            <a:off x="457200" y="586740"/>
            <a:ext cx="8229600" cy="952500"/>
          </a:xfrm>
          <a:prstGeom prst="rect">
            <a:avLst/>
          </a:prstGeom>
        </p:spPr>
        <p:txBody>
          <a:bodyPr vert="horz" lIns="0" rIns="0" bIns="0" anchor="b">
            <a:normAutofit/>
          </a:bodyPr>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612900"/>
            <a:ext cx="8229600" cy="365760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457200" y="5296959"/>
            <a:ext cx="2133600" cy="304271"/>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DE037C43-5637-45B7-898E-A556131F609D}" type="datetime1">
              <a:rPr lang="es-ES" smtClean="0"/>
              <a:pPr/>
              <a:t>18/06/2020</a:t>
            </a:fld>
            <a:endParaRPr lang="es-ES"/>
          </a:p>
        </p:txBody>
      </p:sp>
      <p:sp>
        <p:nvSpPr>
          <p:cNvPr id="22" name="21 Marcador de pie de página"/>
          <p:cNvSpPr>
            <a:spLocks noGrp="1"/>
          </p:cNvSpPr>
          <p:nvPr>
            <p:ph type="ftr" sz="quarter" idx="3"/>
          </p:nvPr>
        </p:nvSpPr>
        <p:spPr>
          <a:xfrm>
            <a:off x="2667000" y="5296959"/>
            <a:ext cx="3352800" cy="304271"/>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es-ES" smtClean="0"/>
              <a:t>Semiologia</a:t>
            </a:r>
            <a:endParaRPr lang="es-ES"/>
          </a:p>
        </p:txBody>
      </p:sp>
      <p:sp>
        <p:nvSpPr>
          <p:cNvPr id="18" name="17 Marcador de número de diapositiva"/>
          <p:cNvSpPr>
            <a:spLocks noGrp="1"/>
          </p:cNvSpPr>
          <p:nvPr>
            <p:ph type="sldNum" sz="quarter" idx="4"/>
          </p:nvPr>
        </p:nvSpPr>
        <p:spPr>
          <a:xfrm>
            <a:off x="7924800" y="5296959"/>
            <a:ext cx="762000" cy="304271"/>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A0B392F6-78F9-4ECA-8A40-A11B6581C661}" type="slidenum">
              <a:rPr lang="es-ES" smtClean="0"/>
              <a:pPr/>
              <a:t>‹Nº›</a:t>
            </a:fld>
            <a:endParaRPr lang="es-ES"/>
          </a:p>
        </p:txBody>
      </p:sp>
      <p:grpSp>
        <p:nvGrpSpPr>
          <p:cNvPr id="2" name="1 Grupo"/>
          <p:cNvGrpSpPr/>
          <p:nvPr/>
        </p:nvGrpSpPr>
        <p:grpSpPr>
          <a:xfrm>
            <a:off x="-19017" y="168673"/>
            <a:ext cx="9180548" cy="541020"/>
            <a:chOff x="-19045" y="216550"/>
            <a:chExt cx="9180548" cy="649224"/>
          </a:xfrm>
        </p:grpSpPr>
        <p:sp>
          <p:nvSpPr>
            <p:cNvPr id="12" name="11 Forma libre"/>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Forma libre"/>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extLst>
      <p:ext uri="{BB962C8B-B14F-4D97-AF65-F5344CB8AC3E}">
        <p14:creationId xmlns:p14="http://schemas.microsoft.com/office/powerpoint/2010/main" val="195774779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dissolve/>
  </p:transition>
  <p:timing>
    <p:tnLst>
      <p:par>
        <p:cTn id="1" dur="indefinite" restart="never" nodeType="tmRoot"/>
      </p:par>
    </p:tnLst>
  </p:timing>
  <p:hf sldNum="0" hd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slide" Target="slide3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http://escuela.med.puc.cl/paginas/Cursos/tercero/IntegradoTercero/ApSemiologia/Fotos/0143.jpg" TargetMode="External"/><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http://escuela.med.puc.cl/paginas/Cursos/tercero/IntegradoTercero/ApSemiologia/Fotos/0142.jpg"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http://escuela.med.puc.cl/paginas/Cursos/tercero/IntegradoTercero/ApSemiologia/Fotos/0138.jpg"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http://escuela.med.puc.cl/paginas/Cursos/tercero/IntegradoTercero/ApSemiologia/Fotos/0139.jpg"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slide" Target="slide21.xml"/><Relationship Id="rId4" Type="http://schemas.openxmlformats.org/officeDocument/2006/relationships/image" Target="http://escuela.med.puc.cl/paginas/Cursos/tercero/IntegradoTercero/ApSemiologia/Fotos/0137.jpg"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slide" Target="slide21.xml"/><Relationship Id="rId4" Type="http://schemas.openxmlformats.org/officeDocument/2006/relationships/image" Target="http://escuela.med.puc.cl/paginas/Cursos/tercero/IntegradoTercero/ApSemiologia/Fotos/0140.jpg"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slide" Target="slide5.xml"/><Relationship Id="rId4" Type="http://schemas.openxmlformats.org/officeDocument/2006/relationships/image" Target="http://escuela.med.puc.cl/paginas/Cursos/tercero/IntegradoTercero/ApSemiologia/Fotos/0141.jp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slide" Target="slide3.xml"/><Relationship Id="rId4" Type="http://schemas.openxmlformats.org/officeDocument/2006/relationships/image" Target="../media/image24.jpeg"/></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http://escuela.med.puc.cl/paginas/Cursos/tercero/IntegradoTercero/ApSemiologia/Fotos/0132.jpg"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475656" y="337220"/>
            <a:ext cx="6264696" cy="2554545"/>
          </a:xfrm>
          <a:prstGeom prst="rect">
            <a:avLst/>
          </a:prstGeom>
        </p:spPr>
        <p:txBody>
          <a:bodyPr wrap="square">
            <a:spAutoFit/>
          </a:bodyPr>
          <a:lstStyle/>
          <a:p>
            <a:pPr algn="ctr">
              <a:buNone/>
            </a:pPr>
            <a:r>
              <a:rPr lang="es-CO" sz="8000" b="1" dirty="0">
                <a:ln w="18415" cmpd="sng">
                  <a:solidFill>
                    <a:srgbClr val="FFFFFF"/>
                  </a:solidFill>
                  <a:prstDash val="solid"/>
                </a:ln>
                <a:solidFill>
                  <a:schemeClr val="tx2">
                    <a:lumMod val="60000"/>
                    <a:lumOff val="40000"/>
                  </a:schemeClr>
                </a:solidFill>
                <a:effectLst>
                  <a:glow rad="101600">
                    <a:schemeClr val="accent1">
                      <a:satMod val="175000"/>
                      <a:alpha val="40000"/>
                    </a:schemeClr>
                  </a:glow>
                  <a:outerShdw blurRad="63500" dir="3600000" algn="tl" rotWithShape="0">
                    <a:srgbClr val="000000">
                      <a:alpha val="70000"/>
                    </a:srgbClr>
                  </a:outerShdw>
                  <a:reflection blurRad="6350" stA="60000" endA="900" endPos="60000" dist="60007" dir="5400000" sy="-100000" algn="bl" rotWithShape="0"/>
                </a:effectLst>
                <a:latin typeface="+mn-lt"/>
                <a:cs typeface="Aharoni" pitchFamily="2" charset="-79"/>
              </a:rPr>
              <a:t>SIGNOS VITALES</a:t>
            </a:r>
          </a:p>
        </p:txBody>
      </p:sp>
      <p:sp>
        <p:nvSpPr>
          <p:cNvPr id="5" name="2 Marcador de contenido"/>
          <p:cNvSpPr txBox="1">
            <a:spLocks/>
          </p:cNvSpPr>
          <p:nvPr/>
        </p:nvSpPr>
        <p:spPr>
          <a:xfrm>
            <a:off x="5004048" y="3721596"/>
            <a:ext cx="3960962" cy="1716087"/>
          </a:xfrm>
          <a:prstGeom prst="rect">
            <a:avLst/>
          </a:prstGeom>
        </p:spPr>
        <p:txBody>
          <a:bodyPr anchor="b"/>
          <a:lstStyle>
            <a:lvl1pPr marL="0" indent="0" algn="l" rtl="0" eaLnBrk="1" latinLnBrk="0" hangingPunct="1">
              <a:spcBef>
                <a:spcPct val="20000"/>
              </a:spcBef>
              <a:buClr>
                <a:schemeClr val="accent1"/>
              </a:buClr>
              <a:buSzPct val="70000"/>
              <a:buFont typeface="Wingdings 2"/>
              <a:buNone/>
              <a:defRPr kumimoji="0" sz="2400" kern="1200">
                <a:solidFill>
                  <a:schemeClr val="tx2">
                    <a:shade val="75000"/>
                  </a:schemeClr>
                </a:solidFill>
                <a:latin typeface="+mn-lt"/>
                <a:ea typeface="+mn-ea"/>
                <a:cs typeface="+mn-cs"/>
              </a:defRPr>
            </a:lvl1pPr>
            <a:lvl2pPr marL="457200" indent="0" algn="ctr" rtl="0" eaLnBrk="1" latinLnBrk="0" hangingPunct="1">
              <a:spcBef>
                <a:spcPct val="20000"/>
              </a:spcBef>
              <a:buClr>
                <a:schemeClr val="accent1"/>
              </a:buClr>
              <a:buSzPct val="70000"/>
              <a:buFont typeface="Wingdings 2"/>
              <a:buNone/>
              <a:defRPr kumimoji="0" sz="2800" kern="1200">
                <a:solidFill>
                  <a:schemeClr val="tx2"/>
                </a:solidFill>
                <a:latin typeface="+mn-lt"/>
                <a:ea typeface="+mn-ea"/>
                <a:cs typeface="+mn-cs"/>
              </a:defRPr>
            </a:lvl2pPr>
            <a:lvl3pPr marL="914400" indent="0" algn="ctr" rtl="0" eaLnBrk="1" latinLnBrk="0" hangingPunct="1">
              <a:spcBef>
                <a:spcPct val="20000"/>
              </a:spcBef>
              <a:buClr>
                <a:schemeClr val="accent1"/>
              </a:buClr>
              <a:buSzPct val="70000"/>
              <a:buFont typeface="Wingdings 2"/>
              <a:buNone/>
              <a:defRPr kumimoji="0" sz="2400" kern="1200">
                <a:solidFill>
                  <a:schemeClr val="tx2"/>
                </a:solidFill>
                <a:latin typeface="+mn-lt"/>
                <a:ea typeface="+mn-ea"/>
                <a:cs typeface="+mn-cs"/>
              </a:defRPr>
            </a:lvl3pPr>
            <a:lvl4pPr marL="1371600" indent="0" algn="ctr" rtl="0" eaLnBrk="1" latinLnBrk="0" hangingPunct="1">
              <a:spcBef>
                <a:spcPct val="20000"/>
              </a:spcBef>
              <a:buClr>
                <a:schemeClr val="accent1"/>
              </a:buClr>
              <a:buSzPct val="70000"/>
              <a:buFont typeface="Wingdings 2"/>
              <a:buNone/>
              <a:defRPr kumimoji="0" sz="2000" kern="1200">
                <a:solidFill>
                  <a:schemeClr val="tx2"/>
                </a:solidFill>
                <a:latin typeface="+mn-lt"/>
                <a:ea typeface="+mn-ea"/>
                <a:cs typeface="+mn-cs"/>
              </a:defRPr>
            </a:lvl4pPr>
            <a:lvl5pPr marL="1828800" indent="0" algn="ctr" rtl="0" eaLnBrk="1" latinLnBrk="0" hangingPunct="1">
              <a:spcBef>
                <a:spcPct val="20000"/>
              </a:spcBef>
              <a:buClr>
                <a:schemeClr val="accent1"/>
              </a:buClr>
              <a:buSzPct val="60000"/>
              <a:buFont typeface="Wingdings 2"/>
              <a:buNone/>
              <a:defRPr kumimoji="0" sz="1800" kern="1200">
                <a:solidFill>
                  <a:schemeClr val="tx2"/>
                </a:solidFill>
                <a:latin typeface="+mn-lt"/>
                <a:ea typeface="+mn-ea"/>
                <a:cs typeface="+mn-cs"/>
              </a:defRPr>
            </a:lvl5pPr>
            <a:lvl6pPr marL="2286000" indent="0" algn="ctr" rtl="0" eaLnBrk="1" latinLnBrk="0" hangingPunct="1">
              <a:spcBef>
                <a:spcPct val="20000"/>
              </a:spcBef>
              <a:buClr>
                <a:schemeClr val="accent1"/>
              </a:buClr>
              <a:buSzPct val="60000"/>
              <a:buFont typeface="Wingdings 2"/>
              <a:buNone/>
              <a:defRPr kumimoji="0" sz="1800" kern="1200">
                <a:solidFill>
                  <a:schemeClr val="tx2"/>
                </a:solidFill>
                <a:latin typeface="+mn-lt"/>
                <a:ea typeface="+mn-ea"/>
                <a:cs typeface="+mn-cs"/>
              </a:defRPr>
            </a:lvl6pPr>
            <a:lvl7pPr marL="2743200" indent="0" algn="ctr" rtl="0" eaLnBrk="1" latinLnBrk="0" hangingPunct="1">
              <a:spcBef>
                <a:spcPct val="20000"/>
              </a:spcBef>
              <a:buClr>
                <a:schemeClr val="accent1"/>
              </a:buClr>
              <a:buSzPct val="60000"/>
              <a:buFont typeface="Wingdings 2"/>
              <a:buNone/>
              <a:defRPr kumimoji="0" sz="1600" kern="1200">
                <a:solidFill>
                  <a:schemeClr val="tx2"/>
                </a:solidFill>
                <a:latin typeface="+mn-lt"/>
                <a:ea typeface="+mn-ea"/>
                <a:cs typeface="+mn-cs"/>
              </a:defRPr>
            </a:lvl7pPr>
            <a:lvl8pPr marL="3200400" indent="0" algn="ctr" rtl="0" eaLnBrk="1" latinLnBrk="0" hangingPunct="1">
              <a:spcBef>
                <a:spcPct val="20000"/>
              </a:spcBef>
              <a:buClr>
                <a:schemeClr val="accent1"/>
              </a:buClr>
              <a:buSzPct val="60000"/>
              <a:buFont typeface="Wingdings 2"/>
              <a:buNone/>
              <a:defRPr kumimoji="0" sz="1600" kern="1200" baseline="0">
                <a:solidFill>
                  <a:schemeClr val="tx2"/>
                </a:solidFill>
                <a:latin typeface="+mn-lt"/>
                <a:ea typeface="+mn-ea"/>
                <a:cs typeface="+mn-cs"/>
              </a:defRPr>
            </a:lvl8pPr>
            <a:lvl9pPr marL="3657600" indent="0" algn="ctr" rtl="0" eaLnBrk="1" latinLnBrk="0" hangingPunct="1">
              <a:spcBef>
                <a:spcPct val="20000"/>
              </a:spcBef>
              <a:buClr>
                <a:schemeClr val="accent1"/>
              </a:buClr>
              <a:buSzPct val="60000"/>
              <a:buFont typeface="Wingdings 2"/>
              <a:buNone/>
              <a:defRPr kumimoji="0" sz="1400" kern="1200" baseline="0">
                <a:solidFill>
                  <a:schemeClr val="tx2"/>
                </a:solidFill>
                <a:latin typeface="+mn-lt"/>
                <a:ea typeface="+mn-ea"/>
                <a:cs typeface="+mn-cs"/>
              </a:defRPr>
            </a:lvl9pPr>
          </a:lstStyle>
          <a:p>
            <a:pPr algn="r" fontAlgn="auto">
              <a:spcAft>
                <a:spcPts val="0"/>
              </a:spcAft>
              <a:defRPr/>
            </a:pPr>
            <a:endParaRPr lang="es-CO" b="1" dirty="0" smtClean="0">
              <a:solidFill>
                <a:schemeClr val="tx1"/>
              </a:solidFill>
              <a:effectLst>
                <a:outerShdw blurRad="38100" dist="38100" dir="2700000" algn="tl">
                  <a:srgbClr val="000000">
                    <a:alpha val="43137"/>
                  </a:srgbClr>
                </a:outerShdw>
              </a:effectLst>
            </a:endParaRPr>
          </a:p>
        </p:txBody>
      </p:sp>
      <p:pic>
        <p:nvPicPr>
          <p:cNvPr id="7" name="Imagen 6"/>
          <p:cNvPicPr>
            <a:picLocks noChangeAspect="1"/>
          </p:cNvPicPr>
          <p:nvPr/>
        </p:nvPicPr>
        <p:blipFill rotWithShape="1">
          <a:blip r:embed="rId3"/>
          <a:srcRect l="1109" t="17240" r="3490" b="9680"/>
          <a:stretch/>
        </p:blipFill>
        <p:spPr>
          <a:xfrm>
            <a:off x="0" y="3630287"/>
            <a:ext cx="5004048" cy="2084711"/>
          </a:xfrm>
          <a:prstGeom prst="rect">
            <a:avLst/>
          </a:prstGeom>
        </p:spPr>
      </p:pic>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0" y="571500"/>
            <a:ext cx="9144000" cy="952500"/>
          </a:xfrm>
        </p:spPr>
        <p:txBody>
          <a:bodyPr/>
          <a:lstStyle/>
          <a:p>
            <a:pPr algn="ctr"/>
            <a:r>
              <a:rPr lang="es-MX" b="1" dirty="0" smtClean="0">
                <a:solidFill>
                  <a:schemeClr val="tx2">
                    <a:lumMod val="60000"/>
                    <a:lumOff val="40000"/>
                  </a:schemeClr>
                </a:solidFill>
                <a:effectLst>
                  <a:outerShdw blurRad="38100" dist="38100" dir="2700000" algn="tl">
                    <a:srgbClr val="000000">
                      <a:alpha val="43137"/>
                    </a:srgbClr>
                  </a:outerShdw>
                </a:effectLst>
              </a:rPr>
              <a:t>TIPOS DE PULSO</a:t>
            </a:r>
            <a:endParaRPr lang="es-MX" b="1" dirty="0">
              <a:solidFill>
                <a:schemeClr val="tx2">
                  <a:lumMod val="60000"/>
                  <a:lumOff val="40000"/>
                </a:schemeClr>
              </a:solidFill>
              <a:effectLst>
                <a:outerShdw blurRad="38100" dist="38100" dir="2700000" algn="tl">
                  <a:srgbClr val="000000">
                    <a:alpha val="43137"/>
                  </a:srgbClr>
                </a:outerShdw>
              </a:effectLst>
            </a:endParaRPr>
          </a:p>
        </p:txBody>
      </p:sp>
      <p:sp>
        <p:nvSpPr>
          <p:cNvPr id="105476" name="Rectangle 4"/>
          <p:cNvSpPr>
            <a:spLocks noGrp="1" noChangeArrowheads="1"/>
          </p:cNvSpPr>
          <p:nvPr>
            <p:ph idx="1"/>
          </p:nvPr>
        </p:nvSpPr>
        <p:spPr>
          <a:xfrm>
            <a:off x="287524" y="1777380"/>
            <a:ext cx="8568952" cy="3429000"/>
          </a:xfrm>
        </p:spPr>
        <p:txBody>
          <a:bodyPr>
            <a:noAutofit/>
          </a:bodyPr>
          <a:lstStyle/>
          <a:p>
            <a:pPr>
              <a:lnSpc>
                <a:spcPct val="90000"/>
              </a:lnSpc>
            </a:pPr>
            <a:r>
              <a:rPr lang="es-MX" sz="2400" b="1" dirty="0" err="1" smtClean="0"/>
              <a:t>Supraorbitario</a:t>
            </a:r>
            <a:r>
              <a:rPr lang="es-MX" sz="2400" dirty="0"/>
              <a:t>: </a:t>
            </a:r>
            <a:r>
              <a:rPr lang="es-MX" sz="2400" dirty="0" smtClean="0"/>
              <a:t>Localizado </a:t>
            </a:r>
            <a:r>
              <a:rPr lang="es-MX" sz="2400" dirty="0"/>
              <a:t>por arriba de la cola de </a:t>
            </a:r>
            <a:r>
              <a:rPr lang="es-MX" sz="2400" dirty="0" smtClean="0"/>
              <a:t>la ceja</a:t>
            </a:r>
            <a:r>
              <a:rPr lang="es-MX" sz="2400" dirty="0"/>
              <a:t>.</a:t>
            </a:r>
          </a:p>
          <a:p>
            <a:pPr algn="just">
              <a:lnSpc>
                <a:spcPct val="90000"/>
              </a:lnSpc>
            </a:pPr>
            <a:r>
              <a:rPr lang="es-MX" sz="2400" b="1" dirty="0" smtClean="0"/>
              <a:t>Temporal </a:t>
            </a:r>
            <a:r>
              <a:rPr lang="es-MX" sz="2400" b="1" dirty="0" err="1"/>
              <a:t>superfical</a:t>
            </a:r>
            <a:r>
              <a:rPr lang="es-MX" sz="2400" dirty="0"/>
              <a:t>: </a:t>
            </a:r>
            <a:r>
              <a:rPr lang="es-MX" sz="2400" dirty="0" smtClean="0"/>
              <a:t>Localizado </a:t>
            </a:r>
            <a:r>
              <a:rPr lang="es-MX" sz="2400" dirty="0"/>
              <a:t>entre el trago del </a:t>
            </a:r>
            <a:r>
              <a:rPr lang="es-MX" sz="2400" dirty="0" err="1"/>
              <a:t>oido</a:t>
            </a:r>
            <a:r>
              <a:rPr lang="es-MX" sz="2400" dirty="0"/>
              <a:t> y la articulación </a:t>
            </a:r>
            <a:r>
              <a:rPr lang="es-MX" sz="2400" dirty="0" err="1"/>
              <a:t>temporo</a:t>
            </a:r>
            <a:r>
              <a:rPr lang="es-MX" sz="2400" dirty="0"/>
              <a:t>-mandibular .</a:t>
            </a:r>
          </a:p>
          <a:p>
            <a:pPr algn="just">
              <a:lnSpc>
                <a:spcPct val="90000"/>
              </a:lnSpc>
            </a:pPr>
            <a:r>
              <a:rPr lang="es-MX" sz="2400" b="1" dirty="0" smtClean="0"/>
              <a:t>Carotideo</a:t>
            </a:r>
            <a:r>
              <a:rPr lang="es-MX" sz="2400" dirty="0"/>
              <a:t>: </a:t>
            </a:r>
            <a:r>
              <a:rPr lang="es-MX" sz="2400" dirty="0" smtClean="0"/>
              <a:t>Localizado </a:t>
            </a:r>
            <a:r>
              <a:rPr lang="es-MX" sz="2400" dirty="0"/>
              <a:t>en el borde interno del musculo </a:t>
            </a:r>
            <a:r>
              <a:rPr lang="es-MX" sz="2400" dirty="0" smtClean="0"/>
              <a:t>esternocleidomastoideo.</a:t>
            </a:r>
            <a:endParaRPr lang="es-MX" sz="2400" dirty="0"/>
          </a:p>
          <a:p>
            <a:pPr algn="just">
              <a:lnSpc>
                <a:spcPct val="90000"/>
              </a:lnSpc>
            </a:pPr>
            <a:r>
              <a:rPr lang="es-MX" sz="2400" b="1" dirty="0" smtClean="0"/>
              <a:t>Subclavio</a:t>
            </a:r>
            <a:r>
              <a:rPr lang="es-MX" sz="2400" dirty="0"/>
              <a:t>: </a:t>
            </a:r>
            <a:r>
              <a:rPr lang="es-MX" sz="2400" dirty="0" smtClean="0"/>
              <a:t>Localizado</a:t>
            </a:r>
            <a:r>
              <a:rPr lang="es-MX" sz="2400" dirty="0"/>
              <a:t>, montando 2 o 3 dedos sobre el tercio proximal de la </a:t>
            </a:r>
            <a:r>
              <a:rPr lang="es-MX" sz="2400" dirty="0" err="1" smtClean="0"/>
              <a:t>clavicula</a:t>
            </a:r>
            <a:r>
              <a:rPr lang="es-MX" sz="2400" dirty="0" smtClean="0"/>
              <a:t>.</a:t>
            </a:r>
          </a:p>
          <a:p>
            <a:pPr algn="just">
              <a:lnSpc>
                <a:spcPct val="90000"/>
              </a:lnSpc>
            </a:pPr>
            <a:r>
              <a:rPr lang="es-MX" sz="2400" b="1" dirty="0">
                <a:cs typeface="Times New Roman" pitchFamily="18" charset="0"/>
              </a:rPr>
              <a:t>Axilar</a:t>
            </a:r>
            <a:r>
              <a:rPr lang="es-MX" sz="2400" dirty="0">
                <a:cs typeface="Times New Roman" pitchFamily="18" charset="0"/>
              </a:rPr>
              <a:t>: Localizado en el hueco axilar. </a:t>
            </a:r>
          </a:p>
          <a:p>
            <a:pPr algn="just">
              <a:lnSpc>
                <a:spcPct val="90000"/>
              </a:lnSpc>
            </a:pPr>
            <a:r>
              <a:rPr lang="es-MX" sz="2400" b="1" dirty="0">
                <a:cs typeface="Times New Roman" pitchFamily="18" charset="0"/>
              </a:rPr>
              <a:t>Humeral</a:t>
            </a:r>
            <a:r>
              <a:rPr lang="es-MX" sz="2400" dirty="0">
                <a:cs typeface="Times New Roman" pitchFamily="18" charset="0"/>
              </a:rPr>
              <a:t>: Localizado en el pliegue del codo, con el brazo en semiextensión.</a:t>
            </a:r>
            <a:endParaRPr lang="es-ES" sz="2400" dirty="0">
              <a:cs typeface="Times New Roman" pitchFamily="18" charset="0"/>
            </a:endParaRPr>
          </a:p>
          <a:p>
            <a:pPr algn="just">
              <a:lnSpc>
                <a:spcPct val="90000"/>
              </a:lnSpc>
            </a:pPr>
            <a:endParaRPr lang="es-ES" sz="2400"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05474"/>
                                        </p:tgtEl>
                                        <p:attrNameLst>
                                          <p:attrName>style.visibility</p:attrName>
                                        </p:attrNameLst>
                                      </p:cBhvr>
                                      <p:to>
                                        <p:strVal val="visible"/>
                                      </p:to>
                                    </p:set>
                                    <p:anim calcmode="lin" valueType="num">
                                      <p:cBhvr>
                                        <p:cTn id="7" dur="500" fill="hold"/>
                                        <p:tgtEl>
                                          <p:spTgt spid="105474"/>
                                        </p:tgtEl>
                                        <p:attrNameLst>
                                          <p:attrName>ppt_w</p:attrName>
                                        </p:attrNameLst>
                                      </p:cBhvr>
                                      <p:tavLst>
                                        <p:tav tm="0">
                                          <p:val>
                                            <p:fltVal val="0"/>
                                          </p:val>
                                        </p:tav>
                                        <p:tav tm="100000">
                                          <p:val>
                                            <p:strVal val="#ppt_w"/>
                                          </p:val>
                                        </p:tav>
                                      </p:tavLst>
                                    </p:anim>
                                    <p:anim calcmode="lin" valueType="num">
                                      <p:cBhvr>
                                        <p:cTn id="8" dur="500" fill="hold"/>
                                        <p:tgtEl>
                                          <p:spTgt spid="10547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105476">
                                            <p:txEl>
                                              <p:pRg st="0" end="0"/>
                                            </p:txEl>
                                          </p:spTgt>
                                        </p:tgtEl>
                                        <p:attrNameLst>
                                          <p:attrName>style.visibility</p:attrName>
                                        </p:attrNameLst>
                                      </p:cBhvr>
                                      <p:to>
                                        <p:strVal val="visible"/>
                                      </p:to>
                                    </p:set>
                                    <p:animEffect transition="in" filter="dissolve">
                                      <p:cBhvr>
                                        <p:cTn id="13" dur="500"/>
                                        <p:tgtEl>
                                          <p:spTgt spid="105476">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105476">
                                            <p:txEl>
                                              <p:pRg st="1" end="1"/>
                                            </p:txEl>
                                          </p:spTgt>
                                        </p:tgtEl>
                                        <p:attrNameLst>
                                          <p:attrName>style.visibility</p:attrName>
                                        </p:attrNameLst>
                                      </p:cBhvr>
                                      <p:to>
                                        <p:strVal val="visible"/>
                                      </p:to>
                                    </p:set>
                                    <p:animEffect transition="in" filter="dissolve">
                                      <p:cBhvr>
                                        <p:cTn id="18" dur="500"/>
                                        <p:tgtEl>
                                          <p:spTgt spid="105476">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105476">
                                            <p:txEl>
                                              <p:pRg st="2" end="2"/>
                                            </p:txEl>
                                          </p:spTgt>
                                        </p:tgtEl>
                                        <p:attrNameLst>
                                          <p:attrName>style.visibility</p:attrName>
                                        </p:attrNameLst>
                                      </p:cBhvr>
                                      <p:to>
                                        <p:strVal val="visible"/>
                                      </p:to>
                                    </p:set>
                                    <p:animEffect transition="in" filter="dissolve">
                                      <p:cBhvr>
                                        <p:cTn id="23" dur="500"/>
                                        <p:tgtEl>
                                          <p:spTgt spid="105476">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105476">
                                            <p:txEl>
                                              <p:pRg st="3" end="3"/>
                                            </p:txEl>
                                          </p:spTgt>
                                        </p:tgtEl>
                                        <p:attrNameLst>
                                          <p:attrName>style.visibility</p:attrName>
                                        </p:attrNameLst>
                                      </p:cBhvr>
                                      <p:to>
                                        <p:strVal val="visible"/>
                                      </p:to>
                                    </p:set>
                                    <p:animEffect transition="in" filter="dissolve">
                                      <p:cBhvr>
                                        <p:cTn id="28" dur="500"/>
                                        <p:tgtEl>
                                          <p:spTgt spid="105476">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105476">
                                            <p:txEl>
                                              <p:pRg st="4" end="4"/>
                                            </p:txEl>
                                          </p:spTgt>
                                        </p:tgtEl>
                                        <p:attrNameLst>
                                          <p:attrName>style.visibility</p:attrName>
                                        </p:attrNameLst>
                                      </p:cBhvr>
                                      <p:to>
                                        <p:strVal val="visible"/>
                                      </p:to>
                                    </p:set>
                                    <p:animEffect transition="in" filter="dissolve">
                                      <p:cBhvr>
                                        <p:cTn id="33" dur="500"/>
                                        <p:tgtEl>
                                          <p:spTgt spid="105476">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105476">
                                            <p:txEl>
                                              <p:pRg st="5" end="5"/>
                                            </p:txEl>
                                          </p:spTgt>
                                        </p:tgtEl>
                                        <p:attrNameLst>
                                          <p:attrName>style.visibility</p:attrName>
                                        </p:attrNameLst>
                                      </p:cBhvr>
                                      <p:to>
                                        <p:strVal val="visible"/>
                                      </p:to>
                                    </p:set>
                                    <p:animEffect transition="in" filter="dissolve">
                                      <p:cBhvr>
                                        <p:cTn id="38" dur="500"/>
                                        <p:tgtEl>
                                          <p:spTgt spid="10547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4" grpId="0" autoUpdateAnimBg="0"/>
      <p:bldP spid="105476"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5955" name="Rectangle 3"/>
          <p:cNvSpPr>
            <a:spLocks noGrp="1" noChangeArrowheads="1"/>
          </p:cNvSpPr>
          <p:nvPr>
            <p:ph idx="1"/>
          </p:nvPr>
        </p:nvSpPr>
        <p:spPr>
          <a:xfrm>
            <a:off x="323528" y="1489348"/>
            <a:ext cx="8352928" cy="4069184"/>
          </a:xfrm>
        </p:spPr>
        <p:txBody>
          <a:bodyPr>
            <a:normAutofit lnSpcReduction="10000"/>
          </a:bodyPr>
          <a:lstStyle/>
          <a:p>
            <a:pPr algn="just">
              <a:lnSpc>
                <a:spcPct val="90000"/>
              </a:lnSpc>
            </a:pPr>
            <a:r>
              <a:rPr lang="es-MX" sz="2400" b="1" dirty="0" smtClean="0">
                <a:cs typeface="Times New Roman" pitchFamily="18" charset="0"/>
              </a:rPr>
              <a:t>Radial</a:t>
            </a:r>
            <a:r>
              <a:rPr lang="es-MX" sz="2400" dirty="0">
                <a:cs typeface="Times New Roman" pitchFamily="18" charset="0"/>
              </a:rPr>
              <a:t>: </a:t>
            </a:r>
            <a:r>
              <a:rPr lang="es-MX" sz="2400" dirty="0" smtClean="0">
                <a:cs typeface="Times New Roman" pitchFamily="18" charset="0"/>
              </a:rPr>
              <a:t>Localizado </a:t>
            </a:r>
            <a:r>
              <a:rPr lang="es-MX" sz="2400" dirty="0">
                <a:cs typeface="Times New Roman" pitchFamily="18" charset="0"/>
              </a:rPr>
              <a:t>sobre el canal </a:t>
            </a:r>
            <a:r>
              <a:rPr lang="es-MX" sz="2400" dirty="0" smtClean="0">
                <a:cs typeface="Times New Roman" pitchFamily="18" charset="0"/>
              </a:rPr>
              <a:t>radial.</a:t>
            </a:r>
          </a:p>
          <a:p>
            <a:pPr algn="just">
              <a:lnSpc>
                <a:spcPct val="90000"/>
              </a:lnSpc>
            </a:pPr>
            <a:r>
              <a:rPr lang="es-MX" sz="2400" b="1" dirty="0" smtClean="0">
                <a:cs typeface="Times New Roman" pitchFamily="18" charset="0"/>
              </a:rPr>
              <a:t>Cubital</a:t>
            </a:r>
            <a:r>
              <a:rPr lang="es-MX" sz="2400" b="1" dirty="0">
                <a:cs typeface="Times New Roman" pitchFamily="18" charset="0"/>
              </a:rPr>
              <a:t>:</a:t>
            </a:r>
            <a:r>
              <a:rPr lang="es-MX" sz="2400" dirty="0">
                <a:cs typeface="Times New Roman" pitchFamily="18" charset="0"/>
              </a:rPr>
              <a:t> </a:t>
            </a:r>
            <a:r>
              <a:rPr lang="es-MX" sz="2400" dirty="0" smtClean="0">
                <a:cs typeface="Times New Roman" pitchFamily="18" charset="0"/>
              </a:rPr>
              <a:t>Localizado </a:t>
            </a:r>
            <a:r>
              <a:rPr lang="es-MX" sz="2400" dirty="0">
                <a:cs typeface="Times New Roman" pitchFamily="18" charset="0"/>
              </a:rPr>
              <a:t>en la parte medial de la </a:t>
            </a:r>
            <a:r>
              <a:rPr lang="es-MX" sz="2400" dirty="0" smtClean="0">
                <a:cs typeface="Times New Roman" pitchFamily="18" charset="0"/>
              </a:rPr>
              <a:t>muñeca.</a:t>
            </a:r>
          </a:p>
          <a:p>
            <a:pPr algn="just">
              <a:lnSpc>
                <a:spcPct val="90000"/>
              </a:lnSpc>
            </a:pPr>
            <a:r>
              <a:rPr lang="es-MX" sz="2400" b="1" dirty="0" smtClean="0">
                <a:cs typeface="Times New Roman" pitchFamily="18" charset="0"/>
              </a:rPr>
              <a:t>Femoral</a:t>
            </a:r>
            <a:r>
              <a:rPr lang="es-MX" sz="2400" dirty="0">
                <a:cs typeface="Times New Roman" pitchFamily="18" charset="0"/>
              </a:rPr>
              <a:t>: </a:t>
            </a:r>
            <a:r>
              <a:rPr lang="es-MX" sz="2400" dirty="0" smtClean="0">
                <a:cs typeface="Times New Roman" pitchFamily="18" charset="0"/>
              </a:rPr>
              <a:t>Se localiza sobre </a:t>
            </a:r>
            <a:r>
              <a:rPr lang="es-MX" sz="2400" dirty="0">
                <a:cs typeface="Times New Roman" pitchFamily="18" charset="0"/>
              </a:rPr>
              <a:t>el pliegue </a:t>
            </a:r>
            <a:r>
              <a:rPr lang="es-MX" sz="2400" dirty="0" smtClean="0">
                <a:cs typeface="Times New Roman" pitchFamily="18" charset="0"/>
              </a:rPr>
              <a:t>inguinal.</a:t>
            </a:r>
            <a:endParaRPr lang="es-MX" sz="2400" dirty="0">
              <a:cs typeface="Times New Roman" pitchFamily="18" charset="0"/>
            </a:endParaRPr>
          </a:p>
          <a:p>
            <a:pPr algn="just">
              <a:lnSpc>
                <a:spcPct val="90000"/>
              </a:lnSpc>
            </a:pPr>
            <a:r>
              <a:rPr lang="es-MX" sz="2400" b="1" dirty="0" smtClean="0">
                <a:cs typeface="Times New Roman" pitchFamily="18" charset="0"/>
              </a:rPr>
              <a:t>Poplíteo</a:t>
            </a:r>
            <a:r>
              <a:rPr lang="es-MX" sz="2400" dirty="0">
                <a:cs typeface="Times New Roman" pitchFamily="18" charset="0"/>
              </a:rPr>
              <a:t>: </a:t>
            </a:r>
            <a:r>
              <a:rPr lang="es-MX" sz="2400" dirty="0" smtClean="0">
                <a:cs typeface="Times New Roman" pitchFamily="18" charset="0"/>
              </a:rPr>
              <a:t>Localizado en </a:t>
            </a:r>
            <a:r>
              <a:rPr lang="es-MX" sz="2400" dirty="0">
                <a:cs typeface="Times New Roman" pitchFamily="18" charset="0"/>
              </a:rPr>
              <a:t>el hueco </a:t>
            </a:r>
            <a:r>
              <a:rPr lang="es-MX" sz="2400" dirty="0" smtClean="0">
                <a:cs typeface="Times New Roman" pitchFamily="18" charset="0"/>
              </a:rPr>
              <a:t>poplíteo, </a:t>
            </a:r>
            <a:r>
              <a:rPr lang="es-MX" sz="2400" dirty="0"/>
              <a:t>s</a:t>
            </a:r>
            <a:r>
              <a:rPr lang="es-MX" sz="2400" dirty="0" smtClean="0"/>
              <a:t>e palpa </a:t>
            </a:r>
            <a:r>
              <a:rPr lang="es-MX" sz="2400" dirty="0"/>
              <a:t>estando el paciente en </a:t>
            </a:r>
            <a:r>
              <a:rPr lang="es-MX" sz="2400" dirty="0" smtClean="0"/>
              <a:t>decúbito </a:t>
            </a:r>
            <a:r>
              <a:rPr lang="es-MX" sz="2400" dirty="0"/>
              <a:t>dorsal y con la rodilla ligeramente flexionada. </a:t>
            </a:r>
            <a:endParaRPr lang="es-MX" sz="2400" dirty="0" smtClean="0"/>
          </a:p>
          <a:p>
            <a:pPr algn="just"/>
            <a:r>
              <a:rPr lang="es-MX" sz="2400" b="1" dirty="0">
                <a:cs typeface="Times New Roman" pitchFamily="18" charset="0"/>
              </a:rPr>
              <a:t>Pedio</a:t>
            </a:r>
            <a:r>
              <a:rPr lang="es-MX" sz="2400" dirty="0">
                <a:cs typeface="Times New Roman" pitchFamily="18" charset="0"/>
              </a:rPr>
              <a:t>: </a:t>
            </a:r>
            <a:r>
              <a:rPr lang="es-MX" sz="2400" dirty="0" smtClean="0">
                <a:cs typeface="Times New Roman" pitchFamily="18" charset="0"/>
              </a:rPr>
              <a:t>Localizado </a:t>
            </a:r>
            <a:r>
              <a:rPr lang="es-MX" sz="2400" dirty="0">
                <a:cs typeface="Times New Roman" pitchFamily="18" charset="0"/>
              </a:rPr>
              <a:t>en la parte anterior y media dorsal del </a:t>
            </a:r>
            <a:r>
              <a:rPr lang="es-MX" sz="2400" dirty="0" smtClean="0">
                <a:cs typeface="Times New Roman" pitchFamily="18" charset="0"/>
              </a:rPr>
              <a:t>pie</a:t>
            </a:r>
            <a:r>
              <a:rPr lang="es-MX" sz="2400" dirty="0" smtClean="0"/>
              <a:t>. </a:t>
            </a:r>
          </a:p>
          <a:p>
            <a:pPr algn="just"/>
            <a:r>
              <a:rPr lang="es-MX" sz="2400" b="1" dirty="0" smtClean="0">
                <a:cs typeface="Times New Roman" pitchFamily="18" charset="0"/>
              </a:rPr>
              <a:t>Tibial</a:t>
            </a:r>
            <a:r>
              <a:rPr lang="es-MX" sz="2400" b="1" dirty="0" smtClean="0">
                <a:cs typeface="Times New Roman" pitchFamily="18" charset="0"/>
                <a:hlinkClick r:id="rId2" action="ppaction://hlinksldjump" tooltip="Haz click para ver imagenes"/>
              </a:rPr>
              <a:t> </a:t>
            </a:r>
            <a:r>
              <a:rPr lang="es-MX" sz="2400" b="1" dirty="0">
                <a:cs typeface="Times New Roman" pitchFamily="18" charset="0"/>
              </a:rPr>
              <a:t>posterior</a:t>
            </a:r>
            <a:r>
              <a:rPr lang="es-MX" sz="2400" dirty="0">
                <a:cs typeface="Times New Roman" pitchFamily="18" charset="0"/>
              </a:rPr>
              <a:t>: </a:t>
            </a:r>
            <a:r>
              <a:rPr lang="es-MX" sz="2400" dirty="0"/>
              <a:t>Se localiza por detrás y algo inferior con respecto al </a:t>
            </a:r>
            <a:r>
              <a:rPr lang="es-MX" sz="2400" dirty="0" err="1"/>
              <a:t>maleolo</a:t>
            </a:r>
            <a:r>
              <a:rPr lang="es-MX" sz="2400" dirty="0"/>
              <a:t> medial de cada tobillo; colocando los dedos por detrás del </a:t>
            </a:r>
            <a:r>
              <a:rPr lang="es-MX" sz="2400" dirty="0" err="1"/>
              <a:t>maelolo</a:t>
            </a:r>
            <a:r>
              <a:rPr lang="es-MX" sz="2400" dirty="0"/>
              <a:t> tibial.</a:t>
            </a:r>
            <a:endParaRPr lang="es-ES" sz="2400" dirty="0"/>
          </a:p>
          <a:p>
            <a:pPr algn="just">
              <a:lnSpc>
                <a:spcPct val="90000"/>
              </a:lnSpc>
            </a:pPr>
            <a:endParaRPr lang="es-ES" sz="2400" dirty="0">
              <a:cs typeface="Times New Roman" pitchFamily="18" charset="0"/>
            </a:endParaRPr>
          </a:p>
        </p:txBody>
      </p:sp>
      <p:sp>
        <p:nvSpPr>
          <p:cNvPr id="3" name="Rectangle 2"/>
          <p:cNvSpPr>
            <a:spLocks noGrp="1" noChangeArrowheads="1"/>
          </p:cNvSpPr>
          <p:nvPr>
            <p:ph type="title"/>
          </p:nvPr>
        </p:nvSpPr>
        <p:spPr>
          <a:xfrm>
            <a:off x="107504" y="409228"/>
            <a:ext cx="9144000" cy="952500"/>
          </a:xfrm>
        </p:spPr>
        <p:txBody>
          <a:bodyPr/>
          <a:lstStyle/>
          <a:p>
            <a:pPr algn="ctr"/>
            <a:r>
              <a:rPr lang="es-MX" b="1" dirty="0" smtClean="0">
                <a:solidFill>
                  <a:schemeClr val="tx2">
                    <a:lumMod val="60000"/>
                    <a:lumOff val="40000"/>
                  </a:schemeClr>
                </a:solidFill>
                <a:effectLst>
                  <a:outerShdw blurRad="38100" dist="38100" dir="2700000" algn="tl">
                    <a:srgbClr val="000000">
                      <a:alpha val="43137"/>
                    </a:srgbClr>
                  </a:outerShdw>
                </a:effectLst>
              </a:rPr>
              <a:t>TIPOS DE PULSO</a:t>
            </a:r>
            <a:endParaRPr lang="es-MX" b="1" dirty="0">
              <a:solidFill>
                <a:schemeClr val="tx2">
                  <a:lumMod val="60000"/>
                  <a:lumOff val="40000"/>
                </a:schemeClr>
              </a:solidFill>
              <a:effectLst>
                <a:outerShdw blurRad="38100" dist="38100" dir="2700000" algn="tl">
                  <a:srgbClr val="000000">
                    <a:alpha val="43137"/>
                  </a:srgbClr>
                </a:outerShdw>
              </a:effectLst>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5955">
                                            <p:txEl>
                                              <p:pRg st="0" end="0"/>
                                            </p:txEl>
                                          </p:spTgt>
                                        </p:tgtEl>
                                        <p:attrNameLst>
                                          <p:attrName>style.visibility</p:attrName>
                                        </p:attrNameLst>
                                      </p:cBhvr>
                                      <p:to>
                                        <p:strVal val="visible"/>
                                      </p:to>
                                    </p:set>
                                    <p:animEffect transition="in" filter="dissolve">
                                      <p:cBhvr>
                                        <p:cTn id="7" dur="500"/>
                                        <p:tgtEl>
                                          <p:spTgt spid="1259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25955">
                                            <p:txEl>
                                              <p:pRg st="1" end="1"/>
                                            </p:txEl>
                                          </p:spTgt>
                                        </p:tgtEl>
                                        <p:attrNameLst>
                                          <p:attrName>style.visibility</p:attrName>
                                        </p:attrNameLst>
                                      </p:cBhvr>
                                      <p:to>
                                        <p:strVal val="visible"/>
                                      </p:to>
                                    </p:set>
                                    <p:animEffect transition="in" filter="dissolve">
                                      <p:cBhvr>
                                        <p:cTn id="12" dur="500"/>
                                        <p:tgtEl>
                                          <p:spTgt spid="12595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25955">
                                            <p:txEl>
                                              <p:pRg st="2" end="2"/>
                                            </p:txEl>
                                          </p:spTgt>
                                        </p:tgtEl>
                                        <p:attrNameLst>
                                          <p:attrName>style.visibility</p:attrName>
                                        </p:attrNameLst>
                                      </p:cBhvr>
                                      <p:to>
                                        <p:strVal val="visible"/>
                                      </p:to>
                                    </p:set>
                                    <p:animEffect transition="in" filter="dissolve">
                                      <p:cBhvr>
                                        <p:cTn id="17" dur="500"/>
                                        <p:tgtEl>
                                          <p:spTgt spid="12595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25955">
                                            <p:txEl>
                                              <p:pRg st="3" end="3"/>
                                            </p:txEl>
                                          </p:spTgt>
                                        </p:tgtEl>
                                        <p:attrNameLst>
                                          <p:attrName>style.visibility</p:attrName>
                                        </p:attrNameLst>
                                      </p:cBhvr>
                                      <p:to>
                                        <p:strVal val="visible"/>
                                      </p:to>
                                    </p:set>
                                    <p:animEffect transition="in" filter="dissolve">
                                      <p:cBhvr>
                                        <p:cTn id="22" dur="500"/>
                                        <p:tgtEl>
                                          <p:spTgt spid="12595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25955">
                                            <p:txEl>
                                              <p:pRg st="4" end="4"/>
                                            </p:txEl>
                                          </p:spTgt>
                                        </p:tgtEl>
                                        <p:attrNameLst>
                                          <p:attrName>style.visibility</p:attrName>
                                        </p:attrNameLst>
                                      </p:cBhvr>
                                      <p:to>
                                        <p:strVal val="visible"/>
                                      </p:to>
                                    </p:set>
                                    <p:animEffect transition="in" filter="dissolve">
                                      <p:cBhvr>
                                        <p:cTn id="27" dur="500"/>
                                        <p:tgtEl>
                                          <p:spTgt spid="12595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25955">
                                            <p:txEl>
                                              <p:pRg st="5" end="5"/>
                                            </p:txEl>
                                          </p:spTgt>
                                        </p:tgtEl>
                                        <p:attrNameLst>
                                          <p:attrName>style.visibility</p:attrName>
                                        </p:attrNameLst>
                                      </p:cBhvr>
                                      <p:to>
                                        <p:strVal val="visible"/>
                                      </p:to>
                                    </p:set>
                                    <p:animEffect transition="in" filter="dissolve">
                                      <p:cBhvr>
                                        <p:cTn id="32" dur="500"/>
                                        <p:tgtEl>
                                          <p:spTgt spid="12595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p:cTn id="37" dur="500" fill="hold"/>
                                        <p:tgtEl>
                                          <p:spTgt spid="3"/>
                                        </p:tgtEl>
                                        <p:attrNameLst>
                                          <p:attrName>ppt_w</p:attrName>
                                        </p:attrNameLst>
                                      </p:cBhvr>
                                      <p:tavLst>
                                        <p:tav tm="0">
                                          <p:val>
                                            <p:fltVal val="0"/>
                                          </p:val>
                                        </p:tav>
                                        <p:tav tm="100000">
                                          <p:val>
                                            <p:strVal val="#ppt_w"/>
                                          </p:val>
                                        </p:tav>
                                      </p:tavLst>
                                    </p:anim>
                                    <p:anim calcmode="lin" valueType="num">
                                      <p:cBhvr>
                                        <p:cTn id="38"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55" grpId="0" build="p" autoUpdateAnimBg="0"/>
      <p:bldP spid="3"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n relacionada"/>
          <p:cNvPicPr>
            <a:picLocks noChangeAspect="1" noChangeArrowheads="1"/>
          </p:cNvPicPr>
          <p:nvPr/>
        </p:nvPicPr>
        <p:blipFill rotWithShape="1">
          <a:blip r:embed="rId2">
            <a:extLst>
              <a:ext uri="{28A0092B-C50C-407E-A947-70E740481C1C}">
                <a14:useLocalDpi xmlns:a14="http://schemas.microsoft.com/office/drawing/2010/main" val="0"/>
              </a:ext>
            </a:extLst>
          </a:blip>
          <a:srcRect l="2148" t="2141" r="2877" b="3747"/>
          <a:stretch/>
        </p:blipFill>
        <p:spPr bwMode="auto">
          <a:xfrm>
            <a:off x="0" y="0"/>
            <a:ext cx="5940152" cy="5715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2"/>
          <p:cNvSpPr>
            <a:spLocks noGrp="1" noChangeArrowheads="1"/>
          </p:cNvSpPr>
          <p:nvPr>
            <p:ph type="title"/>
          </p:nvPr>
        </p:nvSpPr>
        <p:spPr>
          <a:xfrm>
            <a:off x="5572130" y="2381250"/>
            <a:ext cx="3600400" cy="952500"/>
          </a:xfrm>
        </p:spPr>
        <p:txBody>
          <a:bodyPr>
            <a:noAutofit/>
          </a:bodyPr>
          <a:lstStyle/>
          <a:p>
            <a:pPr algn="ctr"/>
            <a:r>
              <a:rPr lang="es-MX" b="1" dirty="0" smtClean="0">
                <a:solidFill>
                  <a:schemeClr val="tx2">
                    <a:lumMod val="60000"/>
                    <a:lumOff val="40000"/>
                  </a:schemeClr>
                </a:solidFill>
                <a:effectLst>
                  <a:outerShdw blurRad="38100" dist="38100" dir="2700000" algn="tl">
                    <a:srgbClr val="000000">
                      <a:alpha val="43137"/>
                    </a:srgbClr>
                  </a:outerShdw>
                </a:effectLst>
              </a:rPr>
              <a:t>TIPOS DE PULSO</a:t>
            </a:r>
            <a:endParaRPr lang="es-MX" b="1" dirty="0">
              <a:solidFill>
                <a:schemeClr val="tx2">
                  <a:lumMod val="60000"/>
                  <a:lumOff val="4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76359029"/>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174" name="Picture 6" descr="9800"/>
          <p:cNvPicPr>
            <a:picLocks noChangeAspect="1" noChangeArrowheads="1"/>
          </p:cNvPicPr>
          <p:nvPr/>
        </p:nvPicPr>
        <p:blipFill rotWithShape="1">
          <a:blip r:embed="rId3" cstate="print"/>
          <a:srcRect b="10940"/>
          <a:stretch/>
        </p:blipFill>
        <p:spPr bwMode="auto">
          <a:xfrm>
            <a:off x="0" y="0"/>
            <a:ext cx="4572000" cy="5377780"/>
          </a:xfrm>
          <a:prstGeom prst="rect">
            <a:avLst/>
          </a:prstGeom>
          <a:noFill/>
        </p:spPr>
      </p:pic>
      <p:pic>
        <p:nvPicPr>
          <p:cNvPr id="4" name="Picture 5" descr="http://escuela.med.puc.cl/paginas/Cursos/tercero/IntegradoTercero/ApSemiologia/Fotos/0143.jpg"/>
          <p:cNvPicPr>
            <a:picLocks noChangeAspect="1" noChangeArrowheads="1"/>
          </p:cNvPicPr>
          <p:nvPr/>
        </p:nvPicPr>
        <p:blipFill>
          <a:blip r:embed="rId4" r:link="rId5" cstate="print"/>
          <a:srcRect/>
          <a:stretch>
            <a:fillRect/>
          </a:stretch>
        </p:blipFill>
        <p:spPr bwMode="auto">
          <a:xfrm>
            <a:off x="4572000" y="0"/>
            <a:ext cx="4572000" cy="5715000"/>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35174"/>
                                        </p:tgtEl>
                                        <p:attrNameLst>
                                          <p:attrName>style.visibility</p:attrName>
                                        </p:attrNameLst>
                                      </p:cBhvr>
                                      <p:to>
                                        <p:strVal val="visible"/>
                                      </p:to>
                                    </p:set>
                                    <p:anim calcmode="lin" valueType="num">
                                      <p:cBhvr additive="base">
                                        <p:cTn id="7" dur="500" fill="hold"/>
                                        <p:tgtEl>
                                          <p:spTgt spid="135174"/>
                                        </p:tgtEl>
                                        <p:attrNameLst>
                                          <p:attrName>ppt_x</p:attrName>
                                        </p:attrNameLst>
                                      </p:cBhvr>
                                      <p:tavLst>
                                        <p:tav tm="0">
                                          <p:val>
                                            <p:strVal val="#ppt_x"/>
                                          </p:val>
                                        </p:tav>
                                        <p:tav tm="100000">
                                          <p:val>
                                            <p:strVal val="#ppt_x"/>
                                          </p:val>
                                        </p:tav>
                                      </p:tavLst>
                                    </p:anim>
                                    <p:anim calcmode="lin" valueType="num">
                                      <p:cBhvr additive="base">
                                        <p:cTn id="8" dur="500" fill="hold"/>
                                        <p:tgtEl>
                                          <p:spTgt spid="13517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1"/>
                                            </p:cond>
                                          </p:stCondLst>
                                          <p:endCondLst>
                                            <p:cond evt="onStopAudio" delay="0">
                                              <p:tgtEl>
                                                <p:sldTgt/>
                                              </p:tgtEl>
                                            </p:cond>
                                          </p:endCondLst>
                                        </p:cTn>
                                        <p:tgtEl>
                                          <p:sndTgt r:embed="rId2" name="CLIC.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196" name="Picture 4" descr="http://escuela.med.puc.cl/paginas/Cursos/tercero/IntegradoTercero/ApSemiologia/Fotos/0142.jpg"/>
          <p:cNvPicPr>
            <a:picLocks noChangeAspect="1" noChangeArrowheads="1"/>
          </p:cNvPicPr>
          <p:nvPr/>
        </p:nvPicPr>
        <p:blipFill>
          <a:blip r:embed="rId3" r:link="rId4" cstate="print"/>
          <a:srcRect/>
          <a:stretch>
            <a:fillRect/>
          </a:stretch>
        </p:blipFill>
        <p:spPr bwMode="auto">
          <a:xfrm>
            <a:off x="0" y="0"/>
            <a:ext cx="9144000" cy="5715000"/>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36196"/>
                                        </p:tgtEl>
                                        <p:attrNameLst>
                                          <p:attrName>style.visibility</p:attrName>
                                        </p:attrNameLst>
                                      </p:cBhvr>
                                      <p:to>
                                        <p:strVal val="visible"/>
                                      </p:to>
                                    </p:set>
                                    <p:anim calcmode="lin" valueType="num">
                                      <p:cBhvr>
                                        <p:cTn id="7" dur="500" fill="hold"/>
                                        <p:tgtEl>
                                          <p:spTgt spid="136196"/>
                                        </p:tgtEl>
                                        <p:attrNameLst>
                                          <p:attrName>ppt_w</p:attrName>
                                        </p:attrNameLst>
                                      </p:cBhvr>
                                      <p:tavLst>
                                        <p:tav tm="0">
                                          <p:val>
                                            <p:fltVal val="0"/>
                                          </p:val>
                                        </p:tav>
                                        <p:tav tm="100000">
                                          <p:val>
                                            <p:strVal val="#ppt_w"/>
                                          </p:val>
                                        </p:tav>
                                      </p:tavLst>
                                    </p:anim>
                                    <p:anim calcmode="lin" valueType="num">
                                      <p:cBhvr>
                                        <p:cTn id="8" dur="500" fill="hold"/>
                                        <p:tgtEl>
                                          <p:spTgt spid="136196"/>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CLIC.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244" name="Picture 4" descr="http://escuela.med.puc.cl/paginas/Cursos/tercero/IntegradoTercero/ApSemiologia/Fotos/0138.jpg"/>
          <p:cNvPicPr>
            <a:picLocks noChangeAspect="1" noChangeArrowheads="1"/>
          </p:cNvPicPr>
          <p:nvPr/>
        </p:nvPicPr>
        <p:blipFill>
          <a:blip r:embed="rId3" r:link="rId4" cstate="print"/>
          <a:srcRect/>
          <a:stretch>
            <a:fillRect/>
          </a:stretch>
        </p:blipFill>
        <p:spPr bwMode="auto">
          <a:xfrm>
            <a:off x="0" y="0"/>
            <a:ext cx="9144000" cy="5715000"/>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38244"/>
                                        </p:tgtEl>
                                        <p:attrNameLst>
                                          <p:attrName>style.visibility</p:attrName>
                                        </p:attrNameLst>
                                      </p:cBhvr>
                                      <p:to>
                                        <p:strVal val="visible"/>
                                      </p:to>
                                    </p:set>
                                    <p:anim calcmode="lin" valueType="num">
                                      <p:cBhvr>
                                        <p:cTn id="7" dur="500" fill="hold"/>
                                        <p:tgtEl>
                                          <p:spTgt spid="138244"/>
                                        </p:tgtEl>
                                        <p:attrNameLst>
                                          <p:attrName>ppt_w</p:attrName>
                                        </p:attrNameLst>
                                      </p:cBhvr>
                                      <p:tavLst>
                                        <p:tav tm="0">
                                          <p:val>
                                            <p:fltVal val="0"/>
                                          </p:val>
                                        </p:tav>
                                        <p:tav tm="100000">
                                          <p:val>
                                            <p:strVal val="#ppt_w"/>
                                          </p:val>
                                        </p:tav>
                                      </p:tavLst>
                                    </p:anim>
                                    <p:anim calcmode="lin" valueType="num">
                                      <p:cBhvr>
                                        <p:cTn id="8" dur="500" fill="hold"/>
                                        <p:tgtEl>
                                          <p:spTgt spid="138244"/>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CLIC.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268" name="Picture 4" descr="http://escuela.med.puc.cl/paginas/Cursos/tercero/IntegradoTercero/ApSemiologia/Fotos/0139.jpg"/>
          <p:cNvPicPr>
            <a:picLocks noChangeAspect="1" noChangeArrowheads="1"/>
          </p:cNvPicPr>
          <p:nvPr/>
        </p:nvPicPr>
        <p:blipFill>
          <a:blip r:embed="rId3" r:link="rId4" cstate="print"/>
          <a:srcRect/>
          <a:stretch>
            <a:fillRect/>
          </a:stretch>
        </p:blipFill>
        <p:spPr bwMode="auto">
          <a:xfrm flipH="1">
            <a:off x="0" y="0"/>
            <a:ext cx="9525000" cy="5715000"/>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39268"/>
                                        </p:tgtEl>
                                        <p:attrNameLst>
                                          <p:attrName>style.visibility</p:attrName>
                                        </p:attrNameLst>
                                      </p:cBhvr>
                                      <p:to>
                                        <p:strVal val="visible"/>
                                      </p:to>
                                    </p:set>
                                    <p:anim calcmode="lin" valueType="num">
                                      <p:cBhvr>
                                        <p:cTn id="7" dur="500" fill="hold"/>
                                        <p:tgtEl>
                                          <p:spTgt spid="139268"/>
                                        </p:tgtEl>
                                        <p:attrNameLst>
                                          <p:attrName>ppt_w</p:attrName>
                                        </p:attrNameLst>
                                      </p:cBhvr>
                                      <p:tavLst>
                                        <p:tav tm="0">
                                          <p:val>
                                            <p:fltVal val="0"/>
                                          </p:val>
                                        </p:tav>
                                        <p:tav tm="100000">
                                          <p:val>
                                            <p:strVal val="#ppt_w"/>
                                          </p:val>
                                        </p:tav>
                                      </p:tavLst>
                                    </p:anim>
                                    <p:anim calcmode="lin" valueType="num">
                                      <p:cBhvr>
                                        <p:cTn id="8" dur="500" fill="hold"/>
                                        <p:tgtEl>
                                          <p:spTgt spid="139268"/>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CLIC.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508" name="Picture 4" descr="http://escuela.med.puc.cl/paginas/Cursos/tercero/IntegradoTercero/ApSemiologia/Fotos/0137.jpg"/>
          <p:cNvPicPr>
            <a:picLocks noChangeAspect="1" noChangeArrowheads="1"/>
          </p:cNvPicPr>
          <p:nvPr/>
        </p:nvPicPr>
        <p:blipFill>
          <a:blip r:embed="rId3" r:link="rId4" cstate="print"/>
          <a:srcRect/>
          <a:stretch>
            <a:fillRect/>
          </a:stretch>
        </p:blipFill>
        <p:spPr bwMode="auto">
          <a:xfrm>
            <a:off x="0" y="0"/>
            <a:ext cx="9144000" cy="5715000"/>
          </a:xfrm>
          <a:prstGeom prst="rect">
            <a:avLst/>
          </a:prstGeom>
          <a:noFill/>
        </p:spPr>
      </p:pic>
      <p:sp>
        <p:nvSpPr>
          <p:cNvPr id="149509" name="AutoShape 5">
            <a:hlinkClick r:id="rId5" action="ppaction://hlinksldjump" highlightClick="1"/>
          </p:cNvPr>
          <p:cNvSpPr>
            <a:spLocks noChangeArrowheads="1"/>
          </p:cNvSpPr>
          <p:nvPr/>
        </p:nvSpPr>
        <p:spPr bwMode="auto">
          <a:xfrm>
            <a:off x="1371600" y="5270500"/>
            <a:ext cx="304800" cy="190500"/>
          </a:xfrm>
          <a:prstGeom prst="actionButtonBackPrevious">
            <a:avLst/>
          </a:prstGeom>
          <a:solidFill>
            <a:schemeClr val="accent1"/>
          </a:solidFill>
          <a:ln w="9525">
            <a:solidFill>
              <a:schemeClr val="tx1"/>
            </a:solidFill>
            <a:miter lim="800000"/>
            <a:headEnd/>
            <a:tailEnd/>
          </a:ln>
          <a:effectLst/>
        </p:spPr>
        <p:txBody>
          <a:bodyPr wrap="none" anchor="ctr"/>
          <a:lstStyle/>
          <a:p>
            <a:endParaRPr lang="es-CO"/>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49508"/>
                                        </p:tgtEl>
                                        <p:attrNameLst>
                                          <p:attrName>style.visibility</p:attrName>
                                        </p:attrNameLst>
                                      </p:cBhvr>
                                      <p:to>
                                        <p:strVal val="visible"/>
                                      </p:to>
                                    </p:set>
                                    <p:anim calcmode="lin" valueType="num">
                                      <p:cBhvr>
                                        <p:cTn id="7" dur="500" fill="hold"/>
                                        <p:tgtEl>
                                          <p:spTgt spid="149508"/>
                                        </p:tgtEl>
                                        <p:attrNameLst>
                                          <p:attrName>ppt_w</p:attrName>
                                        </p:attrNameLst>
                                      </p:cBhvr>
                                      <p:tavLst>
                                        <p:tav tm="0">
                                          <p:val>
                                            <p:fltVal val="0"/>
                                          </p:val>
                                        </p:tav>
                                        <p:tav tm="100000">
                                          <p:val>
                                            <p:strVal val="#ppt_w"/>
                                          </p:val>
                                        </p:tav>
                                      </p:tavLst>
                                    </p:anim>
                                    <p:anim calcmode="lin" valueType="num">
                                      <p:cBhvr>
                                        <p:cTn id="8" dur="500" fill="hold"/>
                                        <p:tgtEl>
                                          <p:spTgt spid="149508"/>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CLIC.WAV"/>
                                        </p:tgtEl>
                                      </p:cMediaNode>
                                    </p:audio>
                                  </p:sub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149509"/>
                                        </p:tgtEl>
                                        <p:attrNameLst>
                                          <p:attrName>style.visibility</p:attrName>
                                        </p:attrNameLst>
                                      </p:cBhvr>
                                      <p:to>
                                        <p:strVal val="visible"/>
                                      </p:to>
                                    </p:set>
                                    <p:animEffect transition="in" filter="dissolve">
                                      <p:cBhvr>
                                        <p:cTn id="13" dur="500"/>
                                        <p:tgtEl>
                                          <p:spTgt spid="1495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50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292" name="Picture 4" descr="http://escuela.med.puc.cl/paginas/Cursos/tercero/IntegradoTercero/ApSemiologia/Fotos/0140.jpg"/>
          <p:cNvPicPr>
            <a:picLocks noChangeAspect="1" noChangeArrowheads="1"/>
          </p:cNvPicPr>
          <p:nvPr/>
        </p:nvPicPr>
        <p:blipFill>
          <a:blip r:embed="rId3" r:link="rId4" cstate="print"/>
          <a:srcRect/>
          <a:stretch>
            <a:fillRect/>
          </a:stretch>
        </p:blipFill>
        <p:spPr bwMode="auto">
          <a:xfrm>
            <a:off x="0" y="0"/>
            <a:ext cx="9144000" cy="5715000"/>
          </a:xfrm>
          <a:prstGeom prst="rect">
            <a:avLst/>
          </a:prstGeom>
          <a:noFill/>
        </p:spPr>
      </p:pic>
      <p:sp>
        <p:nvSpPr>
          <p:cNvPr id="140294" name="AutoShape 6">
            <a:hlinkClick r:id="rId5" action="ppaction://hlinksldjump" highlightClick="1"/>
          </p:cNvPr>
          <p:cNvSpPr>
            <a:spLocks noChangeArrowheads="1"/>
          </p:cNvSpPr>
          <p:nvPr/>
        </p:nvSpPr>
        <p:spPr bwMode="auto">
          <a:xfrm>
            <a:off x="1371600" y="5270500"/>
            <a:ext cx="304800" cy="190500"/>
          </a:xfrm>
          <a:prstGeom prst="actionButtonBackPrevious">
            <a:avLst/>
          </a:prstGeom>
          <a:solidFill>
            <a:schemeClr val="accent1"/>
          </a:solidFill>
          <a:ln w="9525">
            <a:solidFill>
              <a:schemeClr val="tx1"/>
            </a:solidFill>
            <a:miter lim="800000"/>
            <a:headEnd/>
            <a:tailEnd/>
          </a:ln>
          <a:effectLst/>
        </p:spPr>
        <p:txBody>
          <a:bodyPr wrap="none" anchor="ctr"/>
          <a:lstStyle/>
          <a:p>
            <a:endParaRPr lang="es-CO"/>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40292"/>
                                        </p:tgtEl>
                                        <p:attrNameLst>
                                          <p:attrName>style.visibility</p:attrName>
                                        </p:attrNameLst>
                                      </p:cBhvr>
                                      <p:to>
                                        <p:strVal val="visible"/>
                                      </p:to>
                                    </p:set>
                                    <p:anim calcmode="lin" valueType="num">
                                      <p:cBhvr>
                                        <p:cTn id="7" dur="500" fill="hold"/>
                                        <p:tgtEl>
                                          <p:spTgt spid="140292"/>
                                        </p:tgtEl>
                                        <p:attrNameLst>
                                          <p:attrName>ppt_w</p:attrName>
                                        </p:attrNameLst>
                                      </p:cBhvr>
                                      <p:tavLst>
                                        <p:tav tm="0">
                                          <p:val>
                                            <p:fltVal val="0"/>
                                          </p:val>
                                        </p:tav>
                                        <p:tav tm="100000">
                                          <p:val>
                                            <p:strVal val="#ppt_w"/>
                                          </p:val>
                                        </p:tav>
                                      </p:tavLst>
                                    </p:anim>
                                    <p:anim calcmode="lin" valueType="num">
                                      <p:cBhvr>
                                        <p:cTn id="8" dur="500" fill="hold"/>
                                        <p:tgtEl>
                                          <p:spTgt spid="140292"/>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CLIC.WAV"/>
                                        </p:tgtEl>
                                      </p:cMediaNode>
                                    </p:audio>
                                  </p:sub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140294"/>
                                        </p:tgtEl>
                                        <p:attrNameLst>
                                          <p:attrName>style.visibility</p:attrName>
                                        </p:attrNameLst>
                                      </p:cBhvr>
                                      <p:to>
                                        <p:strVal val="visible"/>
                                      </p:to>
                                    </p:set>
                                    <p:animEffect transition="in" filter="dissolve">
                                      <p:cBhvr>
                                        <p:cTn id="13" dur="500"/>
                                        <p:tgtEl>
                                          <p:spTgt spid="1402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9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6" name="Picture 4" descr="http://escuela.med.puc.cl/paginas/Cursos/tercero/IntegradoTercero/ApSemiologia/Fotos/0141.jpg"/>
          <p:cNvPicPr>
            <a:picLocks noChangeAspect="1" noChangeArrowheads="1"/>
          </p:cNvPicPr>
          <p:nvPr/>
        </p:nvPicPr>
        <p:blipFill>
          <a:blip r:embed="rId3" r:link="rId4" cstate="print"/>
          <a:srcRect/>
          <a:stretch>
            <a:fillRect/>
          </a:stretch>
        </p:blipFill>
        <p:spPr bwMode="auto">
          <a:xfrm>
            <a:off x="0" y="0"/>
            <a:ext cx="9144000" cy="5715000"/>
          </a:xfrm>
          <a:prstGeom prst="rect">
            <a:avLst/>
          </a:prstGeom>
          <a:noFill/>
        </p:spPr>
      </p:pic>
      <p:sp>
        <p:nvSpPr>
          <p:cNvPr id="141318" name="AutoShape 6">
            <a:hlinkClick r:id="rId5" action="ppaction://hlinksldjump" highlightClick="1"/>
          </p:cNvPr>
          <p:cNvSpPr>
            <a:spLocks noChangeArrowheads="1"/>
          </p:cNvSpPr>
          <p:nvPr/>
        </p:nvSpPr>
        <p:spPr bwMode="auto">
          <a:xfrm>
            <a:off x="1371600" y="5270500"/>
            <a:ext cx="304800" cy="190500"/>
          </a:xfrm>
          <a:prstGeom prst="actionButtonBackPrevious">
            <a:avLst/>
          </a:prstGeom>
          <a:solidFill>
            <a:schemeClr val="accent1"/>
          </a:solidFill>
          <a:ln w="9525">
            <a:solidFill>
              <a:schemeClr val="tx1"/>
            </a:solidFill>
            <a:miter lim="800000"/>
            <a:headEnd/>
            <a:tailEnd/>
          </a:ln>
          <a:effectLst/>
        </p:spPr>
        <p:txBody>
          <a:bodyPr wrap="none" anchor="ctr"/>
          <a:lstStyle/>
          <a:p>
            <a:endParaRPr lang="es-CO"/>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41316"/>
                                        </p:tgtEl>
                                        <p:attrNameLst>
                                          <p:attrName>style.visibility</p:attrName>
                                        </p:attrNameLst>
                                      </p:cBhvr>
                                      <p:to>
                                        <p:strVal val="visible"/>
                                      </p:to>
                                    </p:set>
                                    <p:anim calcmode="lin" valueType="num">
                                      <p:cBhvr>
                                        <p:cTn id="7" dur="500" fill="hold"/>
                                        <p:tgtEl>
                                          <p:spTgt spid="141316"/>
                                        </p:tgtEl>
                                        <p:attrNameLst>
                                          <p:attrName>ppt_w</p:attrName>
                                        </p:attrNameLst>
                                      </p:cBhvr>
                                      <p:tavLst>
                                        <p:tav tm="0">
                                          <p:val>
                                            <p:fltVal val="0"/>
                                          </p:val>
                                        </p:tav>
                                        <p:tav tm="100000">
                                          <p:val>
                                            <p:strVal val="#ppt_w"/>
                                          </p:val>
                                        </p:tav>
                                      </p:tavLst>
                                    </p:anim>
                                    <p:anim calcmode="lin" valueType="num">
                                      <p:cBhvr>
                                        <p:cTn id="8" dur="500" fill="hold"/>
                                        <p:tgtEl>
                                          <p:spTgt spid="141316"/>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CLIC.WAV"/>
                                        </p:tgtEl>
                                      </p:cMediaNode>
                                    </p:audio>
                                  </p:sub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141318"/>
                                        </p:tgtEl>
                                        <p:attrNameLst>
                                          <p:attrName>style.visibility</p:attrName>
                                        </p:attrNameLst>
                                      </p:cBhvr>
                                      <p:to>
                                        <p:strVal val="visible"/>
                                      </p:to>
                                    </p:set>
                                    <p:animEffect transition="in" filter="dissolve">
                                      <p:cBhvr>
                                        <p:cTn id="13" dur="500"/>
                                        <p:tgtEl>
                                          <p:spTgt spid="1413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318"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0" y="732820"/>
            <a:ext cx="9110866" cy="952500"/>
          </a:xfrm>
        </p:spPr>
        <p:txBody>
          <a:bodyPr/>
          <a:lstStyle/>
          <a:p>
            <a:pPr algn="ctr"/>
            <a:r>
              <a:rPr lang="es-MX" b="1" dirty="0" smtClean="0">
                <a:solidFill>
                  <a:schemeClr val="tx2">
                    <a:lumMod val="60000"/>
                    <a:lumOff val="40000"/>
                  </a:schemeClr>
                </a:solidFill>
                <a:effectLst>
                  <a:outerShdw blurRad="38100" dist="38100" dir="2700000" algn="tl">
                    <a:srgbClr val="FFFFFF"/>
                  </a:outerShdw>
                </a:effectLst>
              </a:rPr>
              <a:t>INTRODUCCIÓN</a:t>
            </a:r>
            <a:endParaRPr lang="es-ES" b="1" dirty="0">
              <a:solidFill>
                <a:schemeClr val="tx2">
                  <a:lumMod val="60000"/>
                  <a:lumOff val="40000"/>
                </a:schemeClr>
              </a:solidFill>
              <a:effectLst>
                <a:outerShdw blurRad="38100" dist="38100" dir="2700000" algn="tl">
                  <a:srgbClr val="FFFFFF"/>
                </a:outerShdw>
              </a:effectLst>
            </a:endParaRPr>
          </a:p>
        </p:txBody>
      </p:sp>
      <p:sp>
        <p:nvSpPr>
          <p:cNvPr id="93187" name="Rectangle 3"/>
          <p:cNvSpPr>
            <a:spLocks noGrp="1" noChangeArrowheads="1"/>
          </p:cNvSpPr>
          <p:nvPr>
            <p:ph idx="1"/>
          </p:nvPr>
        </p:nvSpPr>
        <p:spPr>
          <a:xfrm>
            <a:off x="719535" y="1993404"/>
            <a:ext cx="7671796" cy="2214612"/>
          </a:xfrm>
        </p:spPr>
        <p:txBody>
          <a:bodyPr>
            <a:normAutofit/>
          </a:bodyPr>
          <a:lstStyle/>
          <a:p>
            <a:pPr indent="106363" algn="just">
              <a:lnSpc>
                <a:spcPct val="90000"/>
              </a:lnSpc>
            </a:pPr>
            <a:r>
              <a:rPr lang="es-MX" sz="2400" dirty="0">
                <a:cs typeface="Times New Roman" pitchFamily="18" charset="0"/>
              </a:rPr>
              <a:t> </a:t>
            </a:r>
            <a:r>
              <a:rPr lang="es-ES" sz="2400" dirty="0">
                <a:cs typeface="Times New Roman" pitchFamily="18" charset="0"/>
              </a:rPr>
              <a:t>La tríada constituida por el </a:t>
            </a:r>
            <a:r>
              <a:rPr lang="es-ES" sz="2400" b="1" dirty="0">
                <a:cs typeface="Times New Roman" pitchFamily="18" charset="0"/>
              </a:rPr>
              <a:t>pulso</a:t>
            </a:r>
            <a:r>
              <a:rPr lang="es-ES" sz="2400" dirty="0">
                <a:cs typeface="Times New Roman" pitchFamily="18" charset="0"/>
              </a:rPr>
              <a:t>, la </a:t>
            </a:r>
            <a:r>
              <a:rPr lang="es-ES" sz="2400" b="1" dirty="0">
                <a:cs typeface="Times New Roman" pitchFamily="18" charset="0"/>
              </a:rPr>
              <a:t>frecuencia respiratoria</a:t>
            </a:r>
            <a:r>
              <a:rPr lang="es-ES" sz="2400" dirty="0">
                <a:cs typeface="Times New Roman" pitchFamily="18" charset="0"/>
              </a:rPr>
              <a:t> y la </a:t>
            </a:r>
            <a:r>
              <a:rPr lang="es-ES" sz="2400" b="1" dirty="0">
                <a:cs typeface="Times New Roman" pitchFamily="18" charset="0"/>
              </a:rPr>
              <a:t>presión arterial</a:t>
            </a:r>
            <a:r>
              <a:rPr lang="es-ES" sz="2400" dirty="0">
                <a:cs typeface="Times New Roman" pitchFamily="18" charset="0"/>
              </a:rPr>
              <a:t>, junto con la </a:t>
            </a:r>
            <a:r>
              <a:rPr lang="es-ES" sz="2400" b="1" dirty="0">
                <a:cs typeface="Times New Roman" pitchFamily="18" charset="0"/>
              </a:rPr>
              <a:t>temperatura</a:t>
            </a:r>
            <a:r>
              <a:rPr lang="es-ES" sz="2400" dirty="0">
                <a:cs typeface="Times New Roman" pitchFamily="18" charset="0"/>
              </a:rPr>
              <a:t>, suelen considerarse el indicador </a:t>
            </a:r>
            <a:r>
              <a:rPr lang="es-ES" sz="2400" dirty="0" smtClean="0">
                <a:cs typeface="Times New Roman" pitchFamily="18" charset="0"/>
              </a:rPr>
              <a:t>basal (Primero o Prioritario), </a:t>
            </a:r>
            <a:r>
              <a:rPr lang="es-ES" sz="2400" dirty="0">
                <a:cs typeface="Times New Roman" pitchFamily="18" charset="0"/>
              </a:rPr>
              <a:t>del estado de salud del paciente, razón por la cual se les conoce como </a:t>
            </a:r>
            <a:r>
              <a:rPr lang="es-MX" sz="2400" b="1" dirty="0">
                <a:cs typeface="Times New Roman" pitchFamily="18" charset="0"/>
              </a:rPr>
              <a:t>S</a:t>
            </a:r>
            <a:r>
              <a:rPr lang="es-ES" sz="2400" b="1" dirty="0" err="1">
                <a:cs typeface="Times New Roman" pitchFamily="18" charset="0"/>
              </a:rPr>
              <a:t>ignos</a:t>
            </a:r>
            <a:r>
              <a:rPr lang="es-ES" sz="2400" b="1" dirty="0">
                <a:cs typeface="Times New Roman" pitchFamily="18" charset="0"/>
              </a:rPr>
              <a:t> </a:t>
            </a:r>
            <a:r>
              <a:rPr lang="es-MX" sz="2400" b="1" dirty="0">
                <a:cs typeface="Times New Roman" pitchFamily="18" charset="0"/>
              </a:rPr>
              <a:t>V</a:t>
            </a:r>
            <a:r>
              <a:rPr lang="es-ES" sz="2400" b="1" dirty="0" err="1">
                <a:cs typeface="Times New Roman" pitchFamily="18" charset="0"/>
              </a:rPr>
              <a:t>itales</a:t>
            </a:r>
            <a:r>
              <a:rPr lang="es-ES" sz="2400" dirty="0">
                <a:cs typeface="Times New Roman" pitchFamily="18" charset="0"/>
              </a:rPr>
              <a:t>. </a:t>
            </a:r>
            <a:endParaRPr lang="es-ES" sz="2400" dirty="0" smtClean="0">
              <a:cs typeface="Times New Roman" pitchFamily="18" charset="0"/>
            </a:endParaRPr>
          </a:p>
          <a:p>
            <a:pPr indent="0" algn="just">
              <a:lnSpc>
                <a:spcPct val="90000"/>
              </a:lnSpc>
              <a:buNone/>
            </a:pPr>
            <a:endParaRPr lang="es-ES" sz="2400" dirty="0" smtClean="0">
              <a:cs typeface="Times New Roman" pitchFamily="18"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93186"/>
                                        </p:tgtEl>
                                        <p:attrNameLst>
                                          <p:attrName>style.visibility</p:attrName>
                                        </p:attrNameLst>
                                      </p:cBhvr>
                                      <p:to>
                                        <p:strVal val="visible"/>
                                      </p:to>
                                    </p:set>
                                    <p:anim calcmode="lin" valueType="num">
                                      <p:cBhvr>
                                        <p:cTn id="7" dur="500" fill="hold"/>
                                        <p:tgtEl>
                                          <p:spTgt spid="93186"/>
                                        </p:tgtEl>
                                        <p:attrNameLst>
                                          <p:attrName>ppt_w</p:attrName>
                                        </p:attrNameLst>
                                      </p:cBhvr>
                                      <p:tavLst>
                                        <p:tav tm="0">
                                          <p:val>
                                            <p:fltVal val="0"/>
                                          </p:val>
                                        </p:tav>
                                        <p:tav tm="100000">
                                          <p:val>
                                            <p:strVal val="#ppt_w"/>
                                          </p:val>
                                        </p:tav>
                                      </p:tavLst>
                                    </p:anim>
                                    <p:anim calcmode="lin" valueType="num">
                                      <p:cBhvr>
                                        <p:cTn id="8" dur="500" fill="hold"/>
                                        <p:tgtEl>
                                          <p:spTgt spid="93186"/>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93187">
                                            <p:txEl>
                                              <p:pRg st="0" end="0"/>
                                            </p:txEl>
                                          </p:spTgt>
                                        </p:tgtEl>
                                        <p:attrNameLst>
                                          <p:attrName>style.visibility</p:attrName>
                                        </p:attrNameLst>
                                      </p:cBhvr>
                                      <p:to>
                                        <p:strVal val="visible"/>
                                      </p:to>
                                    </p:set>
                                    <p:animEffect transition="in" filter="dissolve">
                                      <p:cBhvr>
                                        <p:cTn id="13" dur="500"/>
                                        <p:tgtEl>
                                          <p:spTgt spid="9318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6" grpId="0" autoUpdateAnimBg="0"/>
      <p:bldP spid="93187"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0" y="1129308"/>
            <a:ext cx="7380312" cy="952500"/>
          </a:xfrm>
        </p:spPr>
        <p:txBody>
          <a:bodyPr>
            <a:noAutofit/>
          </a:bodyPr>
          <a:lstStyle/>
          <a:p>
            <a:pPr algn="ctr"/>
            <a:r>
              <a:rPr lang="es-MX" b="1" dirty="0" smtClean="0">
                <a:solidFill>
                  <a:schemeClr val="tx2">
                    <a:lumMod val="60000"/>
                    <a:lumOff val="40000"/>
                  </a:schemeClr>
                </a:solidFill>
                <a:effectLst>
                  <a:outerShdw blurRad="38100" dist="38100" dir="2700000" algn="tl">
                    <a:srgbClr val="000000">
                      <a:alpha val="43137"/>
                    </a:srgbClr>
                  </a:outerShdw>
                </a:effectLst>
              </a:rPr>
              <a:t>VALORES NORMALES DEL PULSO</a:t>
            </a:r>
            <a:endParaRPr lang="es-ES" b="1" dirty="0">
              <a:solidFill>
                <a:schemeClr val="tx2">
                  <a:lumMod val="60000"/>
                  <a:lumOff val="40000"/>
                </a:schemeClr>
              </a:solidFill>
              <a:effectLst>
                <a:outerShdw blurRad="38100" dist="38100" dir="2700000" algn="tl">
                  <a:srgbClr val="000000">
                    <a:alpha val="43137"/>
                  </a:srgbClr>
                </a:outerShdw>
              </a:effectLst>
            </a:endParaRPr>
          </a:p>
        </p:txBody>
      </p:sp>
      <p:sp>
        <p:nvSpPr>
          <p:cNvPr id="130054" name="Rectangle 6"/>
          <p:cNvSpPr>
            <a:spLocks noGrp="1" noChangeArrowheads="1"/>
          </p:cNvSpPr>
          <p:nvPr>
            <p:ph idx="1"/>
          </p:nvPr>
        </p:nvSpPr>
        <p:spPr>
          <a:xfrm>
            <a:off x="673957" y="2233660"/>
            <a:ext cx="7676926" cy="3202582"/>
          </a:xfrm>
        </p:spPr>
        <p:txBody>
          <a:bodyPr>
            <a:normAutofit lnSpcReduction="10000"/>
          </a:bodyPr>
          <a:lstStyle/>
          <a:p>
            <a:pPr algn="just">
              <a:lnSpc>
                <a:spcPct val="90000"/>
              </a:lnSpc>
            </a:pPr>
            <a:r>
              <a:rPr lang="es-MX" sz="2400" dirty="0" smtClean="0">
                <a:cs typeface="Times New Roman" pitchFamily="18" charset="0"/>
              </a:rPr>
              <a:t>Valores normales en niños:</a:t>
            </a:r>
            <a:endParaRPr lang="es-MX" sz="2400" dirty="0">
              <a:cs typeface="Times New Roman" pitchFamily="18" charset="0"/>
            </a:endParaRPr>
          </a:p>
          <a:p>
            <a:pPr algn="just">
              <a:lnSpc>
                <a:spcPct val="90000"/>
              </a:lnSpc>
              <a:buFont typeface="Wingdings" pitchFamily="2" charset="2"/>
              <a:buNone/>
            </a:pPr>
            <a:r>
              <a:rPr lang="es-MX" sz="2400" dirty="0">
                <a:cs typeface="Times New Roman" pitchFamily="18" charset="0"/>
              </a:rPr>
              <a:t>	-</a:t>
            </a:r>
            <a:r>
              <a:rPr lang="es-MX" sz="2400" dirty="0">
                <a:latin typeface="Times New Roman" pitchFamily="18" charset="0"/>
                <a:cs typeface="Times New Roman" pitchFamily="18" charset="0"/>
              </a:rPr>
              <a:t> </a:t>
            </a:r>
            <a:r>
              <a:rPr lang="es-MX" sz="2400" dirty="0">
                <a:cs typeface="Times New Roman" pitchFamily="18" charset="0"/>
              </a:rPr>
              <a:t>D</a:t>
            </a:r>
            <a:r>
              <a:rPr lang="es-MX" sz="2400" dirty="0" smtClean="0">
                <a:cs typeface="Times New Roman" pitchFamily="18" charset="0"/>
              </a:rPr>
              <a:t>e </a:t>
            </a:r>
            <a:r>
              <a:rPr lang="es-MX" sz="2400" dirty="0">
                <a:cs typeface="Times New Roman" pitchFamily="18" charset="0"/>
              </a:rPr>
              <a:t>0 a 2 años, 120-140 </a:t>
            </a:r>
            <a:r>
              <a:rPr lang="es-MX" sz="2400" dirty="0" smtClean="0">
                <a:cs typeface="Times New Roman" pitchFamily="18" charset="0"/>
              </a:rPr>
              <a:t>lpm</a:t>
            </a:r>
            <a:endParaRPr lang="es-MX" sz="2400" dirty="0">
              <a:cs typeface="Times New Roman" pitchFamily="18" charset="0"/>
            </a:endParaRPr>
          </a:p>
          <a:p>
            <a:pPr algn="just">
              <a:lnSpc>
                <a:spcPct val="90000"/>
              </a:lnSpc>
              <a:buFont typeface="Wingdings" pitchFamily="2" charset="2"/>
              <a:buNone/>
            </a:pPr>
            <a:r>
              <a:rPr lang="es-MX" sz="2400" dirty="0">
                <a:cs typeface="Times New Roman" pitchFamily="18" charset="0"/>
              </a:rPr>
              <a:t>	-</a:t>
            </a:r>
            <a:r>
              <a:rPr lang="es-MX" sz="2400" dirty="0">
                <a:latin typeface="Times New Roman" pitchFamily="18" charset="0"/>
                <a:cs typeface="Times New Roman" pitchFamily="18" charset="0"/>
              </a:rPr>
              <a:t> </a:t>
            </a:r>
            <a:r>
              <a:rPr lang="es-MX" sz="2400" dirty="0">
                <a:cs typeface="Times New Roman" pitchFamily="18" charset="0"/>
              </a:rPr>
              <a:t>D</a:t>
            </a:r>
            <a:r>
              <a:rPr lang="es-MX" sz="2400" dirty="0" smtClean="0">
                <a:cs typeface="Times New Roman" pitchFamily="18" charset="0"/>
              </a:rPr>
              <a:t>e </a:t>
            </a:r>
            <a:r>
              <a:rPr lang="es-MX" sz="2400" dirty="0">
                <a:cs typeface="Times New Roman" pitchFamily="18" charset="0"/>
              </a:rPr>
              <a:t>2 a 6 años, 110 </a:t>
            </a:r>
            <a:r>
              <a:rPr lang="es-MX" sz="2400" dirty="0" smtClean="0">
                <a:cs typeface="Times New Roman" pitchFamily="18" charset="0"/>
              </a:rPr>
              <a:t>lpm</a:t>
            </a:r>
            <a:endParaRPr lang="es-ES" sz="2400" dirty="0">
              <a:cs typeface="Times New Roman" pitchFamily="18" charset="0"/>
            </a:endParaRPr>
          </a:p>
          <a:p>
            <a:pPr algn="just">
              <a:lnSpc>
                <a:spcPct val="90000"/>
              </a:lnSpc>
              <a:buFont typeface="Wingdings" pitchFamily="2" charset="2"/>
              <a:buNone/>
            </a:pPr>
            <a:r>
              <a:rPr lang="es-MX" sz="2400" dirty="0">
                <a:cs typeface="Times New Roman" pitchFamily="18" charset="0"/>
              </a:rPr>
              <a:t>	-</a:t>
            </a:r>
            <a:r>
              <a:rPr lang="es-MX" sz="2400" dirty="0">
                <a:latin typeface="Times New Roman" pitchFamily="18" charset="0"/>
                <a:cs typeface="Times New Roman" pitchFamily="18" charset="0"/>
              </a:rPr>
              <a:t> </a:t>
            </a:r>
            <a:r>
              <a:rPr lang="es-MX" sz="2400" dirty="0">
                <a:cs typeface="Times New Roman" pitchFamily="18" charset="0"/>
              </a:rPr>
              <a:t>D</a:t>
            </a:r>
            <a:r>
              <a:rPr lang="es-MX" sz="2400" dirty="0" smtClean="0">
                <a:cs typeface="Times New Roman" pitchFamily="18" charset="0"/>
              </a:rPr>
              <a:t>e </a:t>
            </a:r>
            <a:r>
              <a:rPr lang="es-MX" sz="2400" dirty="0">
                <a:cs typeface="Times New Roman" pitchFamily="18" charset="0"/>
              </a:rPr>
              <a:t>6 a 10 años 100 </a:t>
            </a:r>
            <a:r>
              <a:rPr lang="es-MX" sz="2400" dirty="0" smtClean="0">
                <a:cs typeface="Times New Roman" pitchFamily="18" charset="0"/>
              </a:rPr>
              <a:t>lpm</a:t>
            </a:r>
            <a:endParaRPr lang="es-ES" sz="2400" dirty="0">
              <a:cs typeface="Times New Roman" pitchFamily="18" charset="0"/>
            </a:endParaRPr>
          </a:p>
          <a:p>
            <a:pPr algn="just">
              <a:lnSpc>
                <a:spcPct val="90000"/>
              </a:lnSpc>
              <a:buFont typeface="Wingdings" pitchFamily="2" charset="2"/>
              <a:buNone/>
            </a:pPr>
            <a:r>
              <a:rPr lang="es-MX" sz="2400" dirty="0">
                <a:cs typeface="Times New Roman" pitchFamily="18" charset="0"/>
              </a:rPr>
              <a:t>	-</a:t>
            </a:r>
            <a:r>
              <a:rPr lang="es-MX" sz="2400" dirty="0">
                <a:latin typeface="Times New Roman" pitchFamily="18" charset="0"/>
                <a:cs typeface="Times New Roman" pitchFamily="18" charset="0"/>
              </a:rPr>
              <a:t> </a:t>
            </a:r>
            <a:r>
              <a:rPr lang="es-MX" sz="2400" dirty="0" smtClean="0">
                <a:cs typeface="Times New Roman" pitchFamily="18" charset="0"/>
              </a:rPr>
              <a:t>A partir </a:t>
            </a:r>
            <a:r>
              <a:rPr lang="es-MX" sz="2400" dirty="0">
                <a:cs typeface="Times New Roman" pitchFamily="18" charset="0"/>
              </a:rPr>
              <a:t>de los 10 años </a:t>
            </a:r>
            <a:r>
              <a:rPr lang="es-MX" sz="2400" dirty="0" smtClean="0">
                <a:cs typeface="Times New Roman" pitchFamily="18" charset="0"/>
              </a:rPr>
              <a:t>90 lpm</a:t>
            </a:r>
          </a:p>
          <a:p>
            <a:pPr algn="just">
              <a:lnSpc>
                <a:spcPct val="90000"/>
              </a:lnSpc>
              <a:buFont typeface="Wingdings" pitchFamily="2" charset="2"/>
              <a:buNone/>
            </a:pPr>
            <a:endParaRPr lang="es-ES" sz="2400" dirty="0">
              <a:cs typeface="Times New Roman" pitchFamily="18" charset="0"/>
            </a:endParaRPr>
          </a:p>
          <a:p>
            <a:pPr algn="just">
              <a:lnSpc>
                <a:spcPct val="90000"/>
              </a:lnSpc>
            </a:pPr>
            <a:r>
              <a:rPr lang="es-MX" sz="2400" dirty="0" smtClean="0">
                <a:cs typeface="Times New Roman" pitchFamily="18" charset="0"/>
              </a:rPr>
              <a:t>Valores </a:t>
            </a:r>
            <a:r>
              <a:rPr lang="es-MX" sz="2400" dirty="0">
                <a:cs typeface="Times New Roman" pitchFamily="18" charset="0"/>
              </a:rPr>
              <a:t>normales en adultos:</a:t>
            </a:r>
            <a:endParaRPr lang="es-ES" sz="2400" dirty="0">
              <a:cs typeface="Times New Roman" pitchFamily="18" charset="0"/>
            </a:endParaRPr>
          </a:p>
          <a:p>
            <a:pPr algn="just">
              <a:lnSpc>
                <a:spcPct val="90000"/>
              </a:lnSpc>
              <a:buFont typeface="Wingdings" pitchFamily="2" charset="2"/>
              <a:buNone/>
            </a:pPr>
            <a:r>
              <a:rPr lang="es-MX" sz="2400" dirty="0">
                <a:cs typeface="Times New Roman" pitchFamily="18" charset="0"/>
              </a:rPr>
              <a:t>	-</a:t>
            </a:r>
            <a:r>
              <a:rPr lang="es-MX" sz="2400" dirty="0">
                <a:latin typeface="Times New Roman" pitchFamily="18" charset="0"/>
                <a:cs typeface="Times New Roman" pitchFamily="18" charset="0"/>
              </a:rPr>
              <a:t> </a:t>
            </a:r>
            <a:r>
              <a:rPr lang="es-CO" sz="2400" dirty="0" smtClean="0">
                <a:cs typeface="Times New Roman" pitchFamily="18" charset="0"/>
              </a:rPr>
              <a:t>Entre </a:t>
            </a:r>
            <a:r>
              <a:rPr lang="es-MX" sz="2400" dirty="0" smtClean="0">
                <a:cs typeface="Times New Roman" pitchFamily="18" charset="0"/>
              </a:rPr>
              <a:t>60 </a:t>
            </a:r>
            <a:r>
              <a:rPr lang="es-MX" sz="2400" dirty="0">
                <a:cs typeface="Times New Roman" pitchFamily="18" charset="0"/>
              </a:rPr>
              <a:t>y 100 </a:t>
            </a:r>
            <a:r>
              <a:rPr lang="es-MX" sz="2400" dirty="0" smtClean="0">
                <a:cs typeface="Times New Roman" pitchFamily="18" charset="0"/>
              </a:rPr>
              <a:t>lpm</a:t>
            </a:r>
            <a:endParaRPr lang="es-ES" sz="2400" dirty="0">
              <a:cs typeface="Times New Roman" pitchFamily="18" charset="0"/>
            </a:endParaRPr>
          </a:p>
        </p:txBody>
      </p:sp>
      <p:pic>
        <p:nvPicPr>
          <p:cNvPr id="7" name="Picture 4"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5296634" y="1856224"/>
            <a:ext cx="5715020" cy="19797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30050"/>
                                        </p:tgtEl>
                                        <p:attrNameLst>
                                          <p:attrName>style.visibility</p:attrName>
                                        </p:attrNameLst>
                                      </p:cBhvr>
                                      <p:to>
                                        <p:strVal val="visible"/>
                                      </p:to>
                                    </p:set>
                                    <p:anim calcmode="lin" valueType="num">
                                      <p:cBhvr>
                                        <p:cTn id="7" dur="500" fill="hold"/>
                                        <p:tgtEl>
                                          <p:spTgt spid="130050"/>
                                        </p:tgtEl>
                                        <p:attrNameLst>
                                          <p:attrName>ppt_w</p:attrName>
                                        </p:attrNameLst>
                                      </p:cBhvr>
                                      <p:tavLst>
                                        <p:tav tm="0">
                                          <p:val>
                                            <p:fltVal val="0"/>
                                          </p:val>
                                        </p:tav>
                                        <p:tav tm="100000">
                                          <p:val>
                                            <p:strVal val="#ppt_w"/>
                                          </p:val>
                                        </p:tav>
                                      </p:tavLst>
                                    </p:anim>
                                    <p:anim calcmode="lin" valueType="num">
                                      <p:cBhvr>
                                        <p:cTn id="8" dur="500" fill="hold"/>
                                        <p:tgtEl>
                                          <p:spTgt spid="130050"/>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130054">
                                            <p:txEl>
                                              <p:pRg st="0" end="0"/>
                                            </p:txEl>
                                          </p:spTgt>
                                        </p:tgtEl>
                                        <p:attrNameLst>
                                          <p:attrName>style.visibility</p:attrName>
                                        </p:attrNameLst>
                                      </p:cBhvr>
                                      <p:to>
                                        <p:strVal val="visible"/>
                                      </p:to>
                                    </p:set>
                                    <p:animEffect transition="in" filter="dissolve">
                                      <p:cBhvr>
                                        <p:cTn id="13" dur="500"/>
                                        <p:tgtEl>
                                          <p:spTgt spid="130054">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130054">
                                            <p:txEl>
                                              <p:pRg st="1" end="1"/>
                                            </p:txEl>
                                          </p:spTgt>
                                        </p:tgtEl>
                                        <p:attrNameLst>
                                          <p:attrName>style.visibility</p:attrName>
                                        </p:attrNameLst>
                                      </p:cBhvr>
                                      <p:to>
                                        <p:strVal val="visible"/>
                                      </p:to>
                                    </p:set>
                                    <p:animEffect transition="in" filter="dissolve">
                                      <p:cBhvr>
                                        <p:cTn id="18" dur="500"/>
                                        <p:tgtEl>
                                          <p:spTgt spid="130054">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130054">
                                            <p:txEl>
                                              <p:pRg st="2" end="2"/>
                                            </p:txEl>
                                          </p:spTgt>
                                        </p:tgtEl>
                                        <p:attrNameLst>
                                          <p:attrName>style.visibility</p:attrName>
                                        </p:attrNameLst>
                                      </p:cBhvr>
                                      <p:to>
                                        <p:strVal val="visible"/>
                                      </p:to>
                                    </p:set>
                                    <p:animEffect transition="in" filter="dissolve">
                                      <p:cBhvr>
                                        <p:cTn id="23" dur="500"/>
                                        <p:tgtEl>
                                          <p:spTgt spid="13005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130054">
                                            <p:txEl>
                                              <p:pRg st="3" end="3"/>
                                            </p:txEl>
                                          </p:spTgt>
                                        </p:tgtEl>
                                        <p:attrNameLst>
                                          <p:attrName>style.visibility</p:attrName>
                                        </p:attrNameLst>
                                      </p:cBhvr>
                                      <p:to>
                                        <p:strVal val="visible"/>
                                      </p:to>
                                    </p:set>
                                    <p:animEffect transition="in" filter="dissolve">
                                      <p:cBhvr>
                                        <p:cTn id="28" dur="500"/>
                                        <p:tgtEl>
                                          <p:spTgt spid="130054">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130054">
                                            <p:txEl>
                                              <p:pRg st="4" end="4"/>
                                            </p:txEl>
                                          </p:spTgt>
                                        </p:tgtEl>
                                        <p:attrNameLst>
                                          <p:attrName>style.visibility</p:attrName>
                                        </p:attrNameLst>
                                      </p:cBhvr>
                                      <p:to>
                                        <p:strVal val="visible"/>
                                      </p:to>
                                    </p:set>
                                    <p:animEffect transition="in" filter="dissolve">
                                      <p:cBhvr>
                                        <p:cTn id="33" dur="500"/>
                                        <p:tgtEl>
                                          <p:spTgt spid="130054">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130054">
                                            <p:txEl>
                                              <p:pRg st="6" end="6"/>
                                            </p:txEl>
                                          </p:spTgt>
                                        </p:tgtEl>
                                        <p:attrNameLst>
                                          <p:attrName>style.visibility</p:attrName>
                                        </p:attrNameLst>
                                      </p:cBhvr>
                                      <p:to>
                                        <p:strVal val="visible"/>
                                      </p:to>
                                    </p:set>
                                    <p:animEffect transition="in" filter="dissolve">
                                      <p:cBhvr>
                                        <p:cTn id="38" dur="500"/>
                                        <p:tgtEl>
                                          <p:spTgt spid="130054">
                                            <p:txEl>
                                              <p:pRg st="6" end="6"/>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130054">
                                            <p:txEl>
                                              <p:pRg st="7" end="7"/>
                                            </p:txEl>
                                          </p:spTgt>
                                        </p:tgtEl>
                                        <p:attrNameLst>
                                          <p:attrName>style.visibility</p:attrName>
                                        </p:attrNameLst>
                                      </p:cBhvr>
                                      <p:to>
                                        <p:strVal val="visible"/>
                                      </p:to>
                                    </p:set>
                                    <p:animEffect transition="in" filter="dissolve">
                                      <p:cBhvr>
                                        <p:cTn id="43" dur="500"/>
                                        <p:tgtEl>
                                          <p:spTgt spid="13005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0" grpId="0" autoUpdateAnimBg="0"/>
      <p:bldP spid="130054"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612576" y="697260"/>
            <a:ext cx="6552728" cy="2554545"/>
          </a:xfrm>
          <a:prstGeom prst="rect">
            <a:avLst/>
          </a:prstGeom>
        </p:spPr>
        <p:txBody>
          <a:bodyPr wrap="square">
            <a:spAutoFit/>
          </a:bodyPr>
          <a:lstStyle/>
          <a:p>
            <a:pPr algn="ctr">
              <a:buNone/>
            </a:pPr>
            <a:r>
              <a:rPr lang="es-CO" sz="8000" b="1" dirty="0" smtClean="0">
                <a:ln w="18415" cmpd="sng">
                  <a:solidFill>
                    <a:srgbClr val="FFFFFF"/>
                  </a:solidFill>
                  <a:prstDash val="solid"/>
                </a:ln>
                <a:solidFill>
                  <a:schemeClr val="tx2">
                    <a:lumMod val="60000"/>
                    <a:lumOff val="40000"/>
                  </a:schemeClr>
                </a:solidFill>
                <a:effectLst>
                  <a:glow rad="101600">
                    <a:schemeClr val="accent1">
                      <a:satMod val="175000"/>
                      <a:alpha val="40000"/>
                    </a:schemeClr>
                  </a:glow>
                  <a:outerShdw blurRad="63500" dir="3600000" algn="tl" rotWithShape="0">
                    <a:srgbClr val="000000">
                      <a:alpha val="70000"/>
                    </a:srgbClr>
                  </a:outerShdw>
                  <a:reflection blurRad="6350" stA="60000" endA="900" endPos="60000" dist="60007" dir="5400000" sy="-100000" algn="bl" rotWithShape="0"/>
                </a:effectLst>
                <a:latin typeface="+mn-lt"/>
                <a:cs typeface="Aharoni" pitchFamily="2" charset="-79"/>
              </a:rPr>
              <a:t>PRESIÓN ARTERIAL</a:t>
            </a:r>
            <a:endParaRPr lang="es-CO" sz="8000" b="1" dirty="0">
              <a:ln w="18415" cmpd="sng">
                <a:solidFill>
                  <a:srgbClr val="FFFFFF"/>
                </a:solidFill>
                <a:prstDash val="solid"/>
              </a:ln>
              <a:solidFill>
                <a:schemeClr val="tx2">
                  <a:lumMod val="60000"/>
                  <a:lumOff val="40000"/>
                </a:schemeClr>
              </a:solidFill>
              <a:effectLst>
                <a:glow rad="101600">
                  <a:schemeClr val="accent1">
                    <a:satMod val="175000"/>
                    <a:alpha val="40000"/>
                  </a:schemeClr>
                </a:glow>
                <a:outerShdw blurRad="63500" dir="3600000" algn="tl" rotWithShape="0">
                  <a:srgbClr val="000000">
                    <a:alpha val="70000"/>
                  </a:srgbClr>
                </a:outerShdw>
                <a:reflection blurRad="6350" stA="60000" endA="900" endPos="60000" dist="60007" dir="5400000" sy="-100000" algn="bl" rotWithShape="0"/>
              </a:effectLst>
              <a:latin typeface="+mn-lt"/>
              <a:cs typeface="Aharoni" pitchFamily="2" charset="-79"/>
            </a:endParaRPr>
          </a:p>
        </p:txBody>
      </p:sp>
      <p:pic>
        <p:nvPicPr>
          <p:cNvPr id="3074" name="Picture 2" descr="Resultado de imagen para PRESION ARTERIAL"/>
          <p:cNvPicPr>
            <a:picLocks noChangeAspect="1" noChangeArrowheads="1"/>
          </p:cNvPicPr>
          <p:nvPr/>
        </p:nvPicPr>
        <p:blipFill rotWithShape="1">
          <a:blip r:embed="rId2">
            <a:extLst>
              <a:ext uri="{28A0092B-C50C-407E-A947-70E740481C1C}">
                <a14:useLocalDpi xmlns:a14="http://schemas.microsoft.com/office/drawing/2010/main" val="0"/>
              </a:ext>
            </a:extLst>
          </a:blip>
          <a:srcRect l="3144" t="4484" r="2555" b="3585"/>
          <a:stretch/>
        </p:blipFill>
        <p:spPr bwMode="auto">
          <a:xfrm>
            <a:off x="5209553" y="3050703"/>
            <a:ext cx="3898971" cy="266429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Resultado de imagen para PRESION ARTERIAL"/>
          <p:cNvPicPr>
            <a:picLocks noChangeAspect="1" noChangeArrowheads="1"/>
          </p:cNvPicPr>
          <p:nvPr/>
        </p:nvPicPr>
        <p:blipFill rotWithShape="1">
          <a:blip r:embed="rId3">
            <a:extLst>
              <a:ext uri="{28A0092B-C50C-407E-A947-70E740481C1C}">
                <a14:useLocalDpi xmlns:a14="http://schemas.microsoft.com/office/drawing/2010/main" val="0"/>
              </a:ext>
            </a:extLst>
          </a:blip>
          <a:srcRect l="2953" t="3375" r="2549" b="3815"/>
          <a:stretch/>
        </p:blipFill>
        <p:spPr bwMode="auto">
          <a:xfrm>
            <a:off x="107504" y="3784406"/>
            <a:ext cx="5102049" cy="19305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8077388"/>
      </p:ext>
    </p:extLst>
  </p:cSld>
  <p:clrMapOvr>
    <a:masterClrMapping/>
  </p:clrMapOvr>
  <p:transition>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3203848" y="481236"/>
            <a:ext cx="5148064" cy="952500"/>
          </a:xfrm>
        </p:spPr>
        <p:txBody>
          <a:bodyPr/>
          <a:lstStyle/>
          <a:p>
            <a:pPr algn="r"/>
            <a:r>
              <a:rPr lang="es-ES_tradnl" b="1" dirty="0" smtClean="0">
                <a:solidFill>
                  <a:schemeClr val="tx2">
                    <a:lumMod val="60000"/>
                    <a:lumOff val="40000"/>
                  </a:schemeClr>
                </a:solidFill>
                <a:effectLst>
                  <a:outerShdw blurRad="38100" dist="38100" dir="2700000" algn="tl">
                    <a:srgbClr val="000000">
                      <a:alpha val="43137"/>
                    </a:srgbClr>
                  </a:outerShdw>
                </a:effectLst>
              </a:rPr>
              <a:t>PRESIÓN ARTERIAL</a:t>
            </a:r>
            <a:endParaRPr lang="es-ES_tradnl" b="1" dirty="0">
              <a:solidFill>
                <a:schemeClr val="tx2">
                  <a:lumMod val="60000"/>
                  <a:lumOff val="40000"/>
                </a:schemeClr>
              </a:solidFill>
              <a:effectLst>
                <a:outerShdw blurRad="38100" dist="38100" dir="2700000" algn="tl">
                  <a:srgbClr val="000000">
                    <a:alpha val="43137"/>
                  </a:srgbClr>
                </a:outerShdw>
              </a:effectLst>
            </a:endParaRPr>
          </a:p>
        </p:txBody>
      </p:sp>
      <p:sp>
        <p:nvSpPr>
          <p:cNvPr id="68611" name="Rectangle 3"/>
          <p:cNvSpPr>
            <a:spLocks noGrp="1" noChangeArrowheads="1"/>
          </p:cNvSpPr>
          <p:nvPr>
            <p:ph idx="1"/>
          </p:nvPr>
        </p:nvSpPr>
        <p:spPr>
          <a:xfrm>
            <a:off x="1033316" y="1433736"/>
            <a:ext cx="7318596" cy="3429000"/>
          </a:xfrm>
        </p:spPr>
        <p:txBody>
          <a:bodyPr/>
          <a:lstStyle/>
          <a:p>
            <a:pPr algn="just"/>
            <a:r>
              <a:rPr lang="es-ES" sz="2400" dirty="0" smtClean="0">
                <a:cs typeface="Times New Roman" pitchFamily="18" charset="0"/>
              </a:rPr>
              <a:t>Representa </a:t>
            </a:r>
            <a:r>
              <a:rPr lang="es-ES" sz="2400" dirty="0">
                <a:cs typeface="Times New Roman" pitchFamily="18" charset="0"/>
              </a:rPr>
              <a:t>la presión de la sangre dentro de las arterias. </a:t>
            </a:r>
            <a:endParaRPr lang="es-ES" sz="2400" dirty="0"/>
          </a:p>
        </p:txBody>
      </p:sp>
      <p:pic>
        <p:nvPicPr>
          <p:cNvPr id="4098"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5210" y="2281436"/>
            <a:ext cx="4806702" cy="321612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68610"/>
                                        </p:tgtEl>
                                        <p:attrNameLst>
                                          <p:attrName>style.visibility</p:attrName>
                                        </p:attrNameLst>
                                      </p:cBhvr>
                                      <p:to>
                                        <p:strVal val="visible"/>
                                      </p:to>
                                    </p:set>
                                    <p:anim calcmode="lin" valueType="num">
                                      <p:cBhvr>
                                        <p:cTn id="7" dur="500" fill="hold"/>
                                        <p:tgtEl>
                                          <p:spTgt spid="68610"/>
                                        </p:tgtEl>
                                        <p:attrNameLst>
                                          <p:attrName>ppt_w</p:attrName>
                                        </p:attrNameLst>
                                      </p:cBhvr>
                                      <p:tavLst>
                                        <p:tav tm="0">
                                          <p:val>
                                            <p:fltVal val="0"/>
                                          </p:val>
                                        </p:tav>
                                        <p:tav tm="100000">
                                          <p:val>
                                            <p:strVal val="#ppt_w"/>
                                          </p:val>
                                        </p:tav>
                                      </p:tavLst>
                                    </p:anim>
                                    <p:anim calcmode="lin" valueType="num">
                                      <p:cBhvr>
                                        <p:cTn id="8" dur="500" fill="hold"/>
                                        <p:tgtEl>
                                          <p:spTgt spid="68610"/>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68611">
                                            <p:txEl>
                                              <p:pRg st="0" end="0"/>
                                            </p:txEl>
                                          </p:spTgt>
                                        </p:tgtEl>
                                        <p:attrNameLst>
                                          <p:attrName>style.visibility</p:attrName>
                                        </p:attrNameLst>
                                      </p:cBhvr>
                                      <p:to>
                                        <p:strVal val="visible"/>
                                      </p:to>
                                    </p:set>
                                    <p:animEffect transition="in" filter="dissolve">
                                      <p:cBhvr>
                                        <p:cTn id="13" dur="500"/>
                                        <p:tgtEl>
                                          <p:spTgt spid="68611">
                                            <p:txEl>
                                              <p:pRg st="0" end="0"/>
                                            </p:txEl>
                                          </p:spTgt>
                                        </p:tgtEl>
                                      </p:cBhvr>
                                    </p:animEffect>
                                  </p:childTnLst>
                                  <p:subTnLst>
                                    <p:cmd type="evt" cmd="onstopaudio">
                                      <p:cBhvr>
                                        <p:cTn display="0" masterRel="sameClick">
                                          <p:stCondLst>
                                            <p:cond evt="begin" delay="0">
                                              <p:tn val="11"/>
                                            </p:cond>
                                          </p:stCondLst>
                                        </p:cTn>
                                        <p:tgtEl>
                                          <p:sldTgt/>
                                        </p:tgtEl>
                                      </p:cBhvr>
                                    </p:cmd>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0" grpId="0" autoUpdateAnimBg="0"/>
      <p:bldP spid="68611"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1158207" y="553244"/>
            <a:ext cx="7164288" cy="1460500"/>
          </a:xfrm>
        </p:spPr>
        <p:txBody>
          <a:bodyPr>
            <a:normAutofit fontScale="90000"/>
          </a:bodyPr>
          <a:lstStyle/>
          <a:p>
            <a:pPr algn="ctr"/>
            <a:r>
              <a:rPr lang="es-ES_tradnl" b="1" dirty="0" smtClean="0">
                <a:solidFill>
                  <a:schemeClr val="tx2">
                    <a:lumMod val="60000"/>
                    <a:lumOff val="40000"/>
                  </a:schemeClr>
                </a:solidFill>
                <a:effectLst>
                  <a:outerShdw blurRad="38100" dist="38100" dir="2700000" algn="tl">
                    <a:srgbClr val="000000">
                      <a:alpha val="43137"/>
                    </a:srgbClr>
                  </a:outerShdw>
                </a:effectLst>
              </a:rPr>
              <a:t>¿CÓMO SE TOMA LA PRESIÓN ARTERIAL?</a:t>
            </a:r>
            <a:endParaRPr lang="es-ES_tradnl" b="1" dirty="0">
              <a:solidFill>
                <a:schemeClr val="tx2">
                  <a:lumMod val="60000"/>
                  <a:lumOff val="40000"/>
                </a:schemeClr>
              </a:solidFill>
              <a:effectLst>
                <a:outerShdw blurRad="38100" dist="38100" dir="2700000" algn="tl">
                  <a:srgbClr val="000000">
                    <a:alpha val="43137"/>
                  </a:srgbClr>
                </a:outerShdw>
              </a:effectLst>
            </a:endParaRPr>
          </a:p>
        </p:txBody>
      </p:sp>
      <p:sp>
        <p:nvSpPr>
          <p:cNvPr id="70659" name="Rectangle 3"/>
          <p:cNvSpPr>
            <a:spLocks noGrp="1" noChangeArrowheads="1"/>
          </p:cNvSpPr>
          <p:nvPr>
            <p:ph idx="1"/>
          </p:nvPr>
        </p:nvSpPr>
        <p:spPr>
          <a:xfrm>
            <a:off x="821505" y="2286000"/>
            <a:ext cx="7500990" cy="1867644"/>
          </a:xfrm>
        </p:spPr>
        <p:txBody>
          <a:bodyPr>
            <a:normAutofit/>
          </a:bodyPr>
          <a:lstStyle/>
          <a:p>
            <a:pPr algn="just">
              <a:lnSpc>
                <a:spcPct val="90000"/>
              </a:lnSpc>
            </a:pPr>
            <a:r>
              <a:rPr lang="es-ES" sz="2400" dirty="0" smtClean="0">
                <a:cs typeface="Times New Roman" pitchFamily="18" charset="0"/>
              </a:rPr>
              <a:t>Se suele </a:t>
            </a:r>
            <a:r>
              <a:rPr lang="es-ES" sz="2400" dirty="0">
                <a:cs typeface="Times New Roman" pitchFamily="18" charset="0"/>
              </a:rPr>
              <a:t>medir en el brazo del paciente</a:t>
            </a:r>
            <a:r>
              <a:rPr lang="es-MX" sz="2400" dirty="0">
                <a:cs typeface="Times New Roman" pitchFamily="18" charset="0"/>
              </a:rPr>
              <a:t>. </a:t>
            </a:r>
            <a:r>
              <a:rPr lang="es-ES" sz="2400" dirty="0">
                <a:cs typeface="Times New Roman" pitchFamily="18" charset="0"/>
              </a:rPr>
              <a:t>El enfermo se coloca en decúbito dorsal sobre la cama o sentado con el brazo algo flexionado, a la altura aproximada del corazón. Se vigila que el brazo este desnudo y que las ropas no compriman la </a:t>
            </a:r>
            <a:r>
              <a:rPr lang="es-ES" sz="2400" dirty="0" smtClean="0">
                <a:cs typeface="Times New Roman" pitchFamily="18" charset="0"/>
              </a:rPr>
              <a:t>extremidad.. </a:t>
            </a:r>
            <a:endParaRPr lang="es-ES" sz="2400" dirty="0">
              <a:cs typeface="Times New Roman" pitchFamily="18" charset="0"/>
            </a:endParaRPr>
          </a:p>
          <a:p>
            <a:pPr algn="just">
              <a:lnSpc>
                <a:spcPct val="90000"/>
              </a:lnSpc>
            </a:pPr>
            <a:endParaRPr lang="es-ES" sz="2400" dirty="0">
              <a:cs typeface="Times New Roman" pitchFamily="18" charset="0"/>
            </a:endParaRPr>
          </a:p>
        </p:txBody>
      </p:sp>
      <p:pic>
        <p:nvPicPr>
          <p:cNvPr id="4"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6216" y="3913268"/>
            <a:ext cx="2475443" cy="165629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70658"/>
                                        </p:tgtEl>
                                        <p:attrNameLst>
                                          <p:attrName>style.visibility</p:attrName>
                                        </p:attrNameLst>
                                      </p:cBhvr>
                                      <p:to>
                                        <p:strVal val="visible"/>
                                      </p:to>
                                    </p:set>
                                    <p:anim calcmode="lin" valueType="num">
                                      <p:cBhvr>
                                        <p:cTn id="7" dur="500" fill="hold"/>
                                        <p:tgtEl>
                                          <p:spTgt spid="70658"/>
                                        </p:tgtEl>
                                        <p:attrNameLst>
                                          <p:attrName>ppt_w</p:attrName>
                                        </p:attrNameLst>
                                      </p:cBhvr>
                                      <p:tavLst>
                                        <p:tav tm="0">
                                          <p:val>
                                            <p:fltVal val="0"/>
                                          </p:val>
                                        </p:tav>
                                        <p:tav tm="100000">
                                          <p:val>
                                            <p:strVal val="#ppt_w"/>
                                          </p:val>
                                        </p:tav>
                                      </p:tavLst>
                                    </p:anim>
                                    <p:anim calcmode="lin" valueType="num">
                                      <p:cBhvr>
                                        <p:cTn id="8" dur="500" fill="hold"/>
                                        <p:tgtEl>
                                          <p:spTgt spid="70658"/>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70659">
                                            <p:txEl>
                                              <p:pRg st="0" end="0"/>
                                            </p:txEl>
                                          </p:spTgt>
                                        </p:tgtEl>
                                        <p:attrNameLst>
                                          <p:attrName>style.visibility</p:attrName>
                                        </p:attrNameLst>
                                      </p:cBhvr>
                                      <p:to>
                                        <p:strVal val="visible"/>
                                      </p:to>
                                    </p:set>
                                    <p:animEffect transition="in" filter="dissolve">
                                      <p:cBhvr>
                                        <p:cTn id="13" dur="500"/>
                                        <p:tgtEl>
                                          <p:spTgt spid="7065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8" grpId="0" autoUpdateAnimBg="0"/>
      <p:bldP spid="70659"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a:xfrm>
            <a:off x="3203848" y="4194733"/>
            <a:ext cx="5831632" cy="1357982"/>
          </a:xfrm>
        </p:spPr>
        <p:txBody>
          <a:bodyPr>
            <a:noAutofit/>
          </a:bodyPr>
          <a:lstStyle/>
          <a:p>
            <a:pPr algn="r"/>
            <a:r>
              <a:rPr lang="es-ES_tradnl" b="1" dirty="0" smtClean="0">
                <a:solidFill>
                  <a:schemeClr val="tx2">
                    <a:lumMod val="60000"/>
                    <a:lumOff val="40000"/>
                  </a:schemeClr>
                </a:solidFill>
                <a:effectLst>
                  <a:outerShdw blurRad="38100" dist="38100" dir="2700000" algn="tl">
                    <a:srgbClr val="000000">
                      <a:alpha val="43137"/>
                    </a:srgbClr>
                  </a:outerShdw>
                </a:effectLst>
              </a:rPr>
              <a:t>VALORES NORMALES DE LA PRESIÓN ARTERIAL</a:t>
            </a:r>
            <a:endParaRPr lang="es-ES" b="1" dirty="0">
              <a:solidFill>
                <a:schemeClr val="tx2">
                  <a:lumMod val="60000"/>
                  <a:lumOff val="40000"/>
                </a:schemeClr>
              </a:solidFill>
              <a:effectLst>
                <a:outerShdw blurRad="38100" dist="38100" dir="2700000" algn="tl">
                  <a:srgbClr val="000000">
                    <a:alpha val="43137"/>
                  </a:srgbClr>
                </a:outerShdw>
              </a:effectLst>
            </a:endParaRPr>
          </a:p>
        </p:txBody>
      </p:sp>
      <p:pic>
        <p:nvPicPr>
          <p:cNvPr id="5122" name="Picture 2" descr="Resultado de imagen para presion arterial valores normales om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9872" y="-2"/>
            <a:ext cx="5724128" cy="230425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Resultado de imagen para signos vitales oms 2019"/>
          <p:cNvPicPr>
            <a:picLocks noChangeAspect="1" noChangeArrowheads="1"/>
          </p:cNvPicPr>
          <p:nvPr/>
        </p:nvPicPr>
        <p:blipFill rotWithShape="1">
          <a:blip r:embed="rId3">
            <a:extLst>
              <a:ext uri="{28A0092B-C50C-407E-A947-70E740481C1C}">
                <a14:useLocalDpi xmlns:a14="http://schemas.microsoft.com/office/drawing/2010/main" val="0"/>
              </a:ext>
            </a:extLst>
          </a:blip>
          <a:srcRect l="67888" t="14088" r="683" b="32670"/>
          <a:stretch/>
        </p:blipFill>
        <p:spPr bwMode="auto">
          <a:xfrm>
            <a:off x="-1" y="-1"/>
            <a:ext cx="3358147" cy="555271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55650"/>
                                        </p:tgtEl>
                                        <p:attrNameLst>
                                          <p:attrName>style.visibility</p:attrName>
                                        </p:attrNameLst>
                                      </p:cBhvr>
                                      <p:to>
                                        <p:strVal val="visible"/>
                                      </p:to>
                                    </p:set>
                                    <p:anim calcmode="lin" valueType="num">
                                      <p:cBhvr>
                                        <p:cTn id="7" dur="500" fill="hold"/>
                                        <p:tgtEl>
                                          <p:spTgt spid="155650"/>
                                        </p:tgtEl>
                                        <p:attrNameLst>
                                          <p:attrName>ppt_w</p:attrName>
                                        </p:attrNameLst>
                                      </p:cBhvr>
                                      <p:tavLst>
                                        <p:tav tm="0">
                                          <p:val>
                                            <p:fltVal val="0"/>
                                          </p:val>
                                        </p:tav>
                                        <p:tav tm="100000">
                                          <p:val>
                                            <p:strVal val="#ppt_w"/>
                                          </p:val>
                                        </p:tav>
                                      </p:tavLst>
                                    </p:anim>
                                    <p:anim calcmode="lin" valueType="num">
                                      <p:cBhvr>
                                        <p:cTn id="8" dur="500" fill="hold"/>
                                        <p:tgtEl>
                                          <p:spTgt spid="15565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650"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7701" name="Picture 5" descr="542-SC-027-V7345"/>
          <p:cNvPicPr>
            <a:picLocks noChangeAspect="1" noChangeArrowheads="1"/>
          </p:cNvPicPr>
          <p:nvPr/>
        </p:nvPicPr>
        <p:blipFill>
          <a:blip r:embed="rId3" cstate="print"/>
          <a:srcRect/>
          <a:stretch>
            <a:fillRect/>
          </a:stretch>
        </p:blipFill>
        <p:spPr bwMode="auto">
          <a:xfrm>
            <a:off x="0" y="0"/>
            <a:ext cx="9144000" cy="5715000"/>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57701"/>
                                        </p:tgtEl>
                                        <p:attrNameLst>
                                          <p:attrName>style.visibility</p:attrName>
                                        </p:attrNameLst>
                                      </p:cBhvr>
                                      <p:to>
                                        <p:strVal val="visible"/>
                                      </p:to>
                                    </p:set>
                                    <p:anim calcmode="lin" valueType="num">
                                      <p:cBhvr>
                                        <p:cTn id="7" dur="500" fill="hold"/>
                                        <p:tgtEl>
                                          <p:spTgt spid="157701"/>
                                        </p:tgtEl>
                                        <p:attrNameLst>
                                          <p:attrName>ppt_w</p:attrName>
                                        </p:attrNameLst>
                                      </p:cBhvr>
                                      <p:tavLst>
                                        <p:tav tm="0">
                                          <p:val>
                                            <p:fltVal val="0"/>
                                          </p:val>
                                        </p:tav>
                                        <p:tav tm="100000">
                                          <p:val>
                                            <p:strVal val="#ppt_w"/>
                                          </p:val>
                                        </p:tav>
                                      </p:tavLst>
                                    </p:anim>
                                    <p:anim calcmode="lin" valueType="num">
                                      <p:cBhvr>
                                        <p:cTn id="8" dur="500" fill="hold"/>
                                        <p:tgtEl>
                                          <p:spTgt spid="157701"/>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CLIC.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6" name="Picture 8" descr="bauma"/>
          <p:cNvPicPr>
            <a:picLocks noChangeAspect="1" noChangeArrowheads="1"/>
          </p:cNvPicPr>
          <p:nvPr/>
        </p:nvPicPr>
        <p:blipFill>
          <a:blip r:embed="rId3" cstate="print"/>
          <a:srcRect/>
          <a:stretch>
            <a:fillRect/>
          </a:stretch>
        </p:blipFill>
        <p:spPr bwMode="auto">
          <a:xfrm>
            <a:off x="0" y="0"/>
            <a:ext cx="4572000" cy="5715000"/>
          </a:xfrm>
          <a:prstGeom prst="rect">
            <a:avLst/>
          </a:prstGeom>
          <a:noFill/>
        </p:spPr>
      </p:pic>
      <p:pic>
        <p:nvPicPr>
          <p:cNvPr id="73737" name="Picture 9" descr="CB023762"/>
          <p:cNvPicPr>
            <a:picLocks noChangeAspect="1" noChangeArrowheads="1"/>
          </p:cNvPicPr>
          <p:nvPr/>
        </p:nvPicPr>
        <p:blipFill>
          <a:blip r:embed="rId4" cstate="print"/>
          <a:srcRect/>
          <a:stretch>
            <a:fillRect/>
          </a:stretch>
        </p:blipFill>
        <p:spPr bwMode="auto">
          <a:xfrm>
            <a:off x="4572000" y="0"/>
            <a:ext cx="4572000" cy="5715000"/>
          </a:xfrm>
          <a:prstGeom prst="rect">
            <a:avLst/>
          </a:prstGeom>
          <a:noFill/>
        </p:spPr>
      </p:pic>
      <p:sp>
        <p:nvSpPr>
          <p:cNvPr id="73738" name="AutoShape 10">
            <a:hlinkClick r:id="rId5" action="ppaction://hlinksldjump" highlightClick="1"/>
          </p:cNvPr>
          <p:cNvSpPr>
            <a:spLocks noChangeArrowheads="1"/>
          </p:cNvSpPr>
          <p:nvPr/>
        </p:nvSpPr>
        <p:spPr bwMode="auto">
          <a:xfrm>
            <a:off x="1371600" y="5270500"/>
            <a:ext cx="304800" cy="190500"/>
          </a:xfrm>
          <a:prstGeom prst="actionButtonBackPrevious">
            <a:avLst/>
          </a:prstGeom>
          <a:solidFill>
            <a:schemeClr val="accent1"/>
          </a:solidFill>
          <a:ln w="9525">
            <a:solidFill>
              <a:schemeClr val="tx1"/>
            </a:solidFill>
            <a:miter lim="800000"/>
            <a:headEnd/>
            <a:tailEnd/>
          </a:ln>
          <a:effectLst/>
        </p:spPr>
        <p:txBody>
          <a:bodyPr wrap="none" anchor="ctr"/>
          <a:lstStyle/>
          <a:p>
            <a:endParaRPr lang="es-CO"/>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73736"/>
                                        </p:tgtEl>
                                        <p:attrNameLst>
                                          <p:attrName>style.visibility</p:attrName>
                                        </p:attrNameLst>
                                      </p:cBhvr>
                                      <p:to>
                                        <p:strVal val="visible"/>
                                      </p:to>
                                    </p:set>
                                    <p:anim calcmode="lin" valueType="num">
                                      <p:cBhvr>
                                        <p:cTn id="7" dur="500" fill="hold"/>
                                        <p:tgtEl>
                                          <p:spTgt spid="73736"/>
                                        </p:tgtEl>
                                        <p:attrNameLst>
                                          <p:attrName>ppt_w</p:attrName>
                                        </p:attrNameLst>
                                      </p:cBhvr>
                                      <p:tavLst>
                                        <p:tav tm="0">
                                          <p:val>
                                            <p:fltVal val="0"/>
                                          </p:val>
                                        </p:tav>
                                        <p:tav tm="100000">
                                          <p:val>
                                            <p:strVal val="#ppt_w"/>
                                          </p:val>
                                        </p:tav>
                                      </p:tavLst>
                                    </p:anim>
                                    <p:anim calcmode="lin" valueType="num">
                                      <p:cBhvr>
                                        <p:cTn id="8" dur="500" fill="hold"/>
                                        <p:tgtEl>
                                          <p:spTgt spid="73736"/>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CLIC.WAV"/>
                                        </p:tgtEl>
                                      </p:cMediaNode>
                                    </p:audio>
                                  </p:sub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73737"/>
                                        </p:tgtEl>
                                        <p:attrNameLst>
                                          <p:attrName>style.visibility</p:attrName>
                                        </p:attrNameLst>
                                      </p:cBhvr>
                                      <p:to>
                                        <p:strVal val="visible"/>
                                      </p:to>
                                    </p:set>
                                    <p:anim calcmode="lin" valueType="num">
                                      <p:cBhvr>
                                        <p:cTn id="13" dur="500" fill="hold"/>
                                        <p:tgtEl>
                                          <p:spTgt spid="73737"/>
                                        </p:tgtEl>
                                        <p:attrNameLst>
                                          <p:attrName>ppt_w</p:attrName>
                                        </p:attrNameLst>
                                      </p:cBhvr>
                                      <p:tavLst>
                                        <p:tav tm="0">
                                          <p:val>
                                            <p:fltVal val="0"/>
                                          </p:val>
                                        </p:tav>
                                        <p:tav tm="100000">
                                          <p:val>
                                            <p:strVal val="#ppt_w"/>
                                          </p:val>
                                        </p:tav>
                                      </p:tavLst>
                                    </p:anim>
                                    <p:anim calcmode="lin" valueType="num">
                                      <p:cBhvr>
                                        <p:cTn id="14" dur="500" fill="hold"/>
                                        <p:tgtEl>
                                          <p:spTgt spid="73737"/>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1"/>
                                            </p:cond>
                                          </p:stCondLst>
                                          <p:endCondLst>
                                            <p:cond evt="onStopAudio" delay="0">
                                              <p:tgtEl>
                                                <p:sldTgt/>
                                              </p:tgtEl>
                                            </p:cond>
                                          </p:endCondLst>
                                        </p:cTn>
                                        <p:tgtEl>
                                          <p:sndTgt r:embed="rId2" name="CLIC.WAV"/>
                                        </p:tgtEl>
                                      </p:cMediaNode>
                                    </p:audio>
                                  </p:sub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73738"/>
                                        </p:tgtEl>
                                        <p:attrNameLst>
                                          <p:attrName>style.visibility</p:attrName>
                                        </p:attrNameLst>
                                      </p:cBhvr>
                                      <p:to>
                                        <p:strVal val="visible"/>
                                      </p:to>
                                    </p:set>
                                    <p:animEffect transition="in" filter="dissolve">
                                      <p:cBhvr>
                                        <p:cTn id="19" dur="500"/>
                                        <p:tgtEl>
                                          <p:spTgt spid="737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611560" y="3145532"/>
            <a:ext cx="8064896" cy="2308324"/>
          </a:xfrm>
          <a:prstGeom prst="rect">
            <a:avLst/>
          </a:prstGeom>
        </p:spPr>
        <p:txBody>
          <a:bodyPr wrap="square">
            <a:spAutoFit/>
          </a:bodyPr>
          <a:lstStyle/>
          <a:p>
            <a:pPr algn="ctr">
              <a:buNone/>
            </a:pPr>
            <a:r>
              <a:rPr lang="es-CO" sz="7200" b="1" dirty="0" smtClean="0">
                <a:ln w="18415" cmpd="sng">
                  <a:solidFill>
                    <a:srgbClr val="FFFFFF"/>
                  </a:solidFill>
                  <a:prstDash val="solid"/>
                </a:ln>
                <a:solidFill>
                  <a:schemeClr val="tx2">
                    <a:lumMod val="60000"/>
                    <a:lumOff val="40000"/>
                  </a:schemeClr>
                </a:solidFill>
                <a:effectLst>
                  <a:glow rad="101600">
                    <a:schemeClr val="accent1">
                      <a:satMod val="175000"/>
                      <a:alpha val="40000"/>
                    </a:schemeClr>
                  </a:glow>
                  <a:outerShdw blurRad="63500" dir="3600000" algn="tl" rotWithShape="0">
                    <a:srgbClr val="000000">
                      <a:alpha val="70000"/>
                    </a:srgbClr>
                  </a:outerShdw>
                  <a:reflection blurRad="6350" stA="60000" endA="900" endPos="60000" dist="60007" dir="5400000" sy="-100000" algn="bl" rotWithShape="0"/>
                </a:effectLst>
                <a:latin typeface="+mn-lt"/>
                <a:cs typeface="Aharoni" pitchFamily="2" charset="-79"/>
              </a:rPr>
              <a:t>TEMPERATURA CORPORAL</a:t>
            </a:r>
            <a:endParaRPr lang="es-CO" sz="7200" b="1" dirty="0">
              <a:ln w="18415" cmpd="sng">
                <a:solidFill>
                  <a:srgbClr val="FFFFFF"/>
                </a:solidFill>
                <a:prstDash val="solid"/>
              </a:ln>
              <a:solidFill>
                <a:schemeClr val="tx2">
                  <a:lumMod val="60000"/>
                  <a:lumOff val="40000"/>
                </a:schemeClr>
              </a:solidFill>
              <a:effectLst>
                <a:glow rad="101600">
                  <a:schemeClr val="accent1">
                    <a:satMod val="175000"/>
                    <a:alpha val="40000"/>
                  </a:schemeClr>
                </a:glow>
                <a:outerShdw blurRad="63500" dir="3600000" algn="tl" rotWithShape="0">
                  <a:srgbClr val="000000">
                    <a:alpha val="70000"/>
                  </a:srgbClr>
                </a:outerShdw>
                <a:reflection blurRad="6350" stA="60000" endA="900" endPos="60000" dist="60007" dir="5400000" sy="-100000" algn="bl" rotWithShape="0"/>
              </a:effectLst>
              <a:latin typeface="+mn-lt"/>
              <a:cs typeface="Aharoni" pitchFamily="2" charset="-79"/>
            </a:endParaRPr>
          </a:p>
        </p:txBody>
      </p:sp>
      <p:pic>
        <p:nvPicPr>
          <p:cNvPr id="2" name="Imagen 1"/>
          <p:cNvPicPr>
            <a:picLocks noChangeAspect="1"/>
          </p:cNvPicPr>
          <p:nvPr/>
        </p:nvPicPr>
        <p:blipFill>
          <a:blip r:embed="rId2"/>
          <a:stretch>
            <a:fillRect/>
          </a:stretch>
        </p:blipFill>
        <p:spPr>
          <a:xfrm>
            <a:off x="1043608" y="685222"/>
            <a:ext cx="2808312" cy="2581854"/>
          </a:xfrm>
          <a:prstGeom prst="rect">
            <a:avLst/>
          </a:prstGeom>
        </p:spPr>
      </p:pic>
      <p:pic>
        <p:nvPicPr>
          <p:cNvPr id="3" name="Imagen 2"/>
          <p:cNvPicPr>
            <a:picLocks noChangeAspect="1"/>
          </p:cNvPicPr>
          <p:nvPr/>
        </p:nvPicPr>
        <p:blipFill rotWithShape="1">
          <a:blip r:embed="rId3"/>
          <a:srcRect t="6248" b="4568"/>
          <a:stretch/>
        </p:blipFill>
        <p:spPr>
          <a:xfrm>
            <a:off x="5076056" y="641644"/>
            <a:ext cx="2906688" cy="2592288"/>
          </a:xfrm>
          <a:prstGeom prst="rect">
            <a:avLst/>
          </a:prstGeom>
        </p:spPr>
      </p:pic>
    </p:spTree>
    <p:extLst>
      <p:ext uri="{BB962C8B-B14F-4D97-AF65-F5344CB8AC3E}">
        <p14:creationId xmlns:p14="http://schemas.microsoft.com/office/powerpoint/2010/main" val="1835225581"/>
      </p:ext>
    </p:extLst>
  </p:cSld>
  <p:clrMapOvr>
    <a:masterClrMapping/>
  </p:clrMapOvr>
  <p:transition>
    <p:dissolv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0" y="415150"/>
            <a:ext cx="9144000" cy="952500"/>
          </a:xfrm>
        </p:spPr>
        <p:txBody>
          <a:bodyPr/>
          <a:lstStyle/>
          <a:p>
            <a:pPr algn="ctr"/>
            <a:r>
              <a:rPr lang="es-ES_tradnl" b="1" dirty="0" smtClean="0">
                <a:solidFill>
                  <a:schemeClr val="tx2">
                    <a:lumMod val="60000"/>
                    <a:lumOff val="40000"/>
                  </a:schemeClr>
                </a:solidFill>
                <a:effectLst>
                  <a:outerShdw blurRad="38100" dist="38100" dir="2700000" algn="tl">
                    <a:srgbClr val="000000">
                      <a:alpha val="43137"/>
                    </a:srgbClr>
                  </a:outerShdw>
                </a:effectLst>
              </a:rPr>
              <a:t>TEMPERATURA CORPORAL</a:t>
            </a:r>
            <a:endParaRPr lang="es-ES_tradnl" b="1" dirty="0">
              <a:solidFill>
                <a:schemeClr val="tx2">
                  <a:lumMod val="60000"/>
                  <a:lumOff val="40000"/>
                </a:schemeClr>
              </a:solidFill>
              <a:effectLst>
                <a:outerShdw blurRad="38100" dist="38100" dir="2700000" algn="tl">
                  <a:srgbClr val="000000">
                    <a:alpha val="43137"/>
                  </a:srgbClr>
                </a:outerShdw>
              </a:effectLst>
            </a:endParaRPr>
          </a:p>
        </p:txBody>
      </p:sp>
      <p:sp>
        <p:nvSpPr>
          <p:cNvPr id="78851" name="Rectangle 3"/>
          <p:cNvSpPr>
            <a:spLocks noGrp="1" noChangeArrowheads="1"/>
          </p:cNvSpPr>
          <p:nvPr>
            <p:ph idx="1"/>
          </p:nvPr>
        </p:nvSpPr>
        <p:spPr>
          <a:xfrm>
            <a:off x="821505" y="1777380"/>
            <a:ext cx="7500990" cy="3429000"/>
          </a:xfrm>
        </p:spPr>
        <p:txBody>
          <a:bodyPr>
            <a:normAutofit/>
          </a:bodyPr>
          <a:lstStyle/>
          <a:p>
            <a:pPr algn="just">
              <a:lnSpc>
                <a:spcPct val="90000"/>
              </a:lnSpc>
            </a:pPr>
            <a:r>
              <a:rPr lang="es-MX" sz="2400" dirty="0">
                <a:cs typeface="Times New Roman" pitchFamily="18" charset="0"/>
              </a:rPr>
              <a:t>La determinación de la temperatura corporal proporciona </a:t>
            </a:r>
            <a:r>
              <a:rPr lang="es-MX" sz="2400" dirty="0" smtClean="0">
                <a:cs typeface="Times New Roman" pitchFamily="18" charset="0"/>
              </a:rPr>
              <a:t>una </a:t>
            </a:r>
            <a:r>
              <a:rPr lang="es-MX" sz="2400" dirty="0">
                <a:cs typeface="Times New Roman" pitchFamily="18" charset="0"/>
              </a:rPr>
              <a:t>indicación </a:t>
            </a:r>
            <a:r>
              <a:rPr lang="es-MX" sz="2400" dirty="0" smtClean="0">
                <a:cs typeface="Times New Roman" pitchFamily="18" charset="0"/>
              </a:rPr>
              <a:t>de la </a:t>
            </a:r>
            <a:r>
              <a:rPr lang="es-MX" sz="2400" dirty="0">
                <a:cs typeface="Times New Roman" pitchFamily="18" charset="0"/>
              </a:rPr>
              <a:t>gravedad de la </a:t>
            </a:r>
            <a:r>
              <a:rPr lang="es-MX" sz="2400" dirty="0" smtClean="0">
                <a:cs typeface="Times New Roman" pitchFamily="18" charset="0"/>
              </a:rPr>
              <a:t>patología </a:t>
            </a:r>
            <a:r>
              <a:rPr lang="es-MX" sz="2400" dirty="0">
                <a:cs typeface="Times New Roman" pitchFamily="18" charset="0"/>
              </a:rPr>
              <a:t>del paciente. </a:t>
            </a:r>
            <a:endParaRPr lang="es-MX" sz="2400" dirty="0" smtClean="0">
              <a:cs typeface="Times New Roman" pitchFamily="18" charset="0"/>
            </a:endParaRPr>
          </a:p>
          <a:p>
            <a:pPr algn="just">
              <a:lnSpc>
                <a:spcPct val="90000"/>
              </a:lnSpc>
            </a:pPr>
            <a:r>
              <a:rPr lang="es-ES" sz="2400" dirty="0" smtClean="0">
                <a:cs typeface="Times New Roman" pitchFamily="18" charset="0"/>
              </a:rPr>
              <a:t>La </a:t>
            </a:r>
            <a:r>
              <a:rPr lang="es-ES" sz="2400" dirty="0">
                <a:cs typeface="Times New Roman" pitchFamily="18" charset="0"/>
              </a:rPr>
              <a:t>temperatura normal del cuerpo de una persona varía dependiendo de su género, su actividad reciente, el consumo de alimentos y líquidos, la hora del día </a:t>
            </a:r>
            <a:r>
              <a:rPr lang="es-ES" sz="2400" dirty="0" smtClean="0">
                <a:cs typeface="Times New Roman" pitchFamily="18" charset="0"/>
              </a:rPr>
              <a:t>y </a:t>
            </a:r>
            <a:r>
              <a:rPr lang="es-ES" sz="2400" dirty="0">
                <a:cs typeface="Times New Roman" pitchFamily="18" charset="0"/>
              </a:rPr>
              <a:t>en las mujeres, de la fase del ciclo menstrual en la que se encuentren. </a:t>
            </a:r>
            <a:endParaRPr lang="es-ES" sz="2400" dirty="0">
              <a:latin typeface="Bookman Old Style" pitchFamily="18" charset="0"/>
              <a:cs typeface="Times New Roman" pitchFamily="18"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78850"/>
                                        </p:tgtEl>
                                        <p:attrNameLst>
                                          <p:attrName>style.visibility</p:attrName>
                                        </p:attrNameLst>
                                      </p:cBhvr>
                                      <p:to>
                                        <p:strVal val="visible"/>
                                      </p:to>
                                    </p:set>
                                    <p:anim calcmode="lin" valueType="num">
                                      <p:cBhvr>
                                        <p:cTn id="7" dur="500" fill="hold"/>
                                        <p:tgtEl>
                                          <p:spTgt spid="78850"/>
                                        </p:tgtEl>
                                        <p:attrNameLst>
                                          <p:attrName>ppt_w</p:attrName>
                                        </p:attrNameLst>
                                      </p:cBhvr>
                                      <p:tavLst>
                                        <p:tav tm="0">
                                          <p:val>
                                            <p:fltVal val="0"/>
                                          </p:val>
                                        </p:tav>
                                        <p:tav tm="100000">
                                          <p:val>
                                            <p:strVal val="#ppt_w"/>
                                          </p:val>
                                        </p:tav>
                                      </p:tavLst>
                                    </p:anim>
                                    <p:anim calcmode="lin" valueType="num">
                                      <p:cBhvr>
                                        <p:cTn id="8" dur="500" fill="hold"/>
                                        <p:tgtEl>
                                          <p:spTgt spid="78850"/>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78851">
                                            <p:txEl>
                                              <p:pRg st="0" end="0"/>
                                            </p:txEl>
                                          </p:spTgt>
                                        </p:tgtEl>
                                        <p:attrNameLst>
                                          <p:attrName>style.visibility</p:attrName>
                                        </p:attrNameLst>
                                      </p:cBhvr>
                                      <p:to>
                                        <p:strVal val="visible"/>
                                      </p:to>
                                    </p:set>
                                    <p:animEffect transition="in" filter="dissolve">
                                      <p:cBhvr>
                                        <p:cTn id="13" dur="500"/>
                                        <p:tgtEl>
                                          <p:spTgt spid="78851">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78851">
                                            <p:txEl>
                                              <p:pRg st="1" end="1"/>
                                            </p:txEl>
                                          </p:spTgt>
                                        </p:tgtEl>
                                        <p:attrNameLst>
                                          <p:attrName>style.visibility</p:attrName>
                                        </p:attrNameLst>
                                      </p:cBhvr>
                                      <p:to>
                                        <p:strVal val="visible"/>
                                      </p:to>
                                    </p:set>
                                    <p:animEffect transition="in" filter="dissolve">
                                      <p:cBhvr>
                                        <p:cTn id="18" dur="500"/>
                                        <p:tgtEl>
                                          <p:spTgt spid="7885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0" grpId="0" autoUpdateAnimBg="0"/>
      <p:bldP spid="78851"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0" y="508000"/>
            <a:ext cx="9144000" cy="952500"/>
          </a:xfrm>
        </p:spPr>
        <p:txBody>
          <a:bodyPr>
            <a:normAutofit fontScale="90000"/>
          </a:bodyPr>
          <a:lstStyle/>
          <a:p>
            <a:pPr algn="ctr"/>
            <a:r>
              <a:rPr lang="es-ES_tradnl" b="1" dirty="0" smtClean="0">
                <a:solidFill>
                  <a:schemeClr val="tx2">
                    <a:lumMod val="60000"/>
                    <a:lumOff val="40000"/>
                  </a:schemeClr>
                </a:solidFill>
                <a:effectLst>
                  <a:outerShdw blurRad="38100" dist="38100" dir="2700000" algn="tl">
                    <a:srgbClr val="000000">
                      <a:alpha val="43137"/>
                    </a:srgbClr>
                  </a:outerShdw>
                </a:effectLst>
              </a:rPr>
              <a:t>¿CÓMO SE MIDE LA TEMPERATURA?</a:t>
            </a:r>
            <a:endParaRPr lang="es-ES_tradnl" b="1" dirty="0">
              <a:solidFill>
                <a:schemeClr val="tx2">
                  <a:lumMod val="60000"/>
                  <a:lumOff val="40000"/>
                </a:schemeClr>
              </a:solidFill>
              <a:effectLst>
                <a:outerShdw blurRad="38100" dist="38100" dir="2700000" algn="tl">
                  <a:srgbClr val="000000">
                    <a:alpha val="43137"/>
                  </a:srgbClr>
                </a:outerShdw>
              </a:effectLst>
            </a:endParaRPr>
          </a:p>
        </p:txBody>
      </p:sp>
      <p:sp>
        <p:nvSpPr>
          <p:cNvPr id="80899" name="Rectangle 3"/>
          <p:cNvSpPr>
            <a:spLocks noGrp="1" noChangeArrowheads="1"/>
          </p:cNvSpPr>
          <p:nvPr>
            <p:ph idx="1"/>
          </p:nvPr>
        </p:nvSpPr>
        <p:spPr>
          <a:xfrm>
            <a:off x="928662" y="1651000"/>
            <a:ext cx="7143800" cy="3429000"/>
          </a:xfrm>
        </p:spPr>
        <p:txBody>
          <a:bodyPr>
            <a:normAutofit/>
          </a:bodyPr>
          <a:lstStyle/>
          <a:p>
            <a:pPr algn="just"/>
            <a:r>
              <a:rPr lang="es-MX" sz="2400" dirty="0"/>
              <a:t>Se verifica con un aparato inventado por Galileo, llamado </a:t>
            </a:r>
            <a:r>
              <a:rPr lang="es-MX" sz="2400" b="1" dirty="0"/>
              <a:t>termómetro</a:t>
            </a:r>
            <a:r>
              <a:rPr lang="es-MX" sz="2400" dirty="0"/>
              <a:t>. El termómetro más usado consta de un tubo capilar cerrado, de vidrio, ensanchado en la parte inferior a modo de pequeño deposito, que contiene un liquido, por lo común mercurio, el cual dilatándose o contrayéndose por el aumento o disminución del calor, señala los grados de temperatura en una escala grabada sobre el tubo.</a:t>
            </a:r>
            <a:endParaRPr lang="es-ES" sz="2400"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80898"/>
                                        </p:tgtEl>
                                        <p:attrNameLst>
                                          <p:attrName>style.visibility</p:attrName>
                                        </p:attrNameLst>
                                      </p:cBhvr>
                                      <p:to>
                                        <p:strVal val="visible"/>
                                      </p:to>
                                    </p:set>
                                    <p:anim calcmode="lin" valueType="num">
                                      <p:cBhvr>
                                        <p:cTn id="7" dur="500" fill="hold"/>
                                        <p:tgtEl>
                                          <p:spTgt spid="80898"/>
                                        </p:tgtEl>
                                        <p:attrNameLst>
                                          <p:attrName>ppt_w</p:attrName>
                                        </p:attrNameLst>
                                      </p:cBhvr>
                                      <p:tavLst>
                                        <p:tav tm="0">
                                          <p:val>
                                            <p:fltVal val="0"/>
                                          </p:val>
                                        </p:tav>
                                        <p:tav tm="100000">
                                          <p:val>
                                            <p:strVal val="#ppt_w"/>
                                          </p:val>
                                        </p:tav>
                                      </p:tavLst>
                                    </p:anim>
                                    <p:anim calcmode="lin" valueType="num">
                                      <p:cBhvr>
                                        <p:cTn id="8" dur="500" fill="hold"/>
                                        <p:tgtEl>
                                          <p:spTgt spid="80898"/>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80899">
                                            <p:txEl>
                                              <p:pRg st="0" end="0"/>
                                            </p:txEl>
                                          </p:spTgt>
                                        </p:tgtEl>
                                        <p:attrNameLst>
                                          <p:attrName>style.visibility</p:attrName>
                                        </p:attrNameLst>
                                      </p:cBhvr>
                                      <p:to>
                                        <p:strVal val="visible"/>
                                      </p:to>
                                    </p:set>
                                    <p:animEffect transition="in" filter="dissolve">
                                      <p:cBhvr>
                                        <p:cTn id="13" dur="500"/>
                                        <p:tgtEl>
                                          <p:spTgt spid="8089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8" grpId="0" autoUpdateAnimBg="0"/>
      <p:bldP spid="80899"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1619672" y="1057300"/>
            <a:ext cx="6552728" cy="1569660"/>
          </a:xfrm>
          <a:prstGeom prst="rect">
            <a:avLst/>
          </a:prstGeom>
        </p:spPr>
        <p:txBody>
          <a:bodyPr wrap="square">
            <a:spAutoFit/>
          </a:bodyPr>
          <a:lstStyle/>
          <a:p>
            <a:pPr algn="ctr">
              <a:buNone/>
            </a:pPr>
            <a:r>
              <a:rPr lang="es-CO" sz="9600" b="1" dirty="0" smtClean="0">
                <a:ln w="18415" cmpd="sng">
                  <a:solidFill>
                    <a:srgbClr val="FFFFFF"/>
                  </a:solidFill>
                  <a:prstDash val="solid"/>
                </a:ln>
                <a:solidFill>
                  <a:schemeClr val="tx2">
                    <a:lumMod val="60000"/>
                    <a:lumOff val="40000"/>
                  </a:schemeClr>
                </a:solidFill>
                <a:effectLst>
                  <a:glow rad="101600">
                    <a:schemeClr val="accent1">
                      <a:satMod val="175000"/>
                      <a:alpha val="40000"/>
                    </a:schemeClr>
                  </a:glow>
                  <a:outerShdw blurRad="63500" dir="3600000" algn="tl" rotWithShape="0">
                    <a:srgbClr val="000000">
                      <a:alpha val="70000"/>
                    </a:srgbClr>
                  </a:outerShdw>
                  <a:reflection blurRad="6350" stA="60000" endA="900" endPos="60000" dist="60007" dir="5400000" sy="-100000" algn="bl" rotWithShape="0"/>
                </a:effectLst>
                <a:latin typeface="+mn-lt"/>
                <a:cs typeface="Aharoni" pitchFamily="2" charset="-79"/>
              </a:rPr>
              <a:t>PULSO</a:t>
            </a:r>
            <a:endParaRPr lang="es-CO" sz="9600" b="1" dirty="0">
              <a:ln w="18415" cmpd="sng">
                <a:solidFill>
                  <a:srgbClr val="FFFFFF"/>
                </a:solidFill>
                <a:prstDash val="solid"/>
              </a:ln>
              <a:solidFill>
                <a:schemeClr val="tx2">
                  <a:lumMod val="60000"/>
                  <a:lumOff val="40000"/>
                </a:schemeClr>
              </a:solidFill>
              <a:effectLst>
                <a:glow rad="101600">
                  <a:schemeClr val="accent1">
                    <a:satMod val="175000"/>
                    <a:alpha val="40000"/>
                  </a:schemeClr>
                </a:glow>
                <a:outerShdw blurRad="63500" dir="3600000" algn="tl" rotWithShape="0">
                  <a:srgbClr val="000000">
                    <a:alpha val="70000"/>
                  </a:srgbClr>
                </a:outerShdw>
                <a:reflection blurRad="6350" stA="60000" endA="900" endPos="60000" dist="60007" dir="5400000" sy="-100000" algn="bl" rotWithShape="0"/>
              </a:effectLst>
              <a:latin typeface="+mn-lt"/>
              <a:cs typeface="Aharoni" pitchFamily="2" charset="-79"/>
            </a:endParaRPr>
          </a:p>
        </p:txBody>
      </p:sp>
      <p:pic>
        <p:nvPicPr>
          <p:cNvPr id="2050" name="Picture 2" descr="Resultado de imagen para pulso"/>
          <p:cNvPicPr>
            <a:picLocks noChangeAspect="1" noChangeArrowheads="1"/>
          </p:cNvPicPr>
          <p:nvPr/>
        </p:nvPicPr>
        <p:blipFill rotWithShape="1">
          <a:blip r:embed="rId2">
            <a:extLst>
              <a:ext uri="{28A0092B-C50C-407E-A947-70E740481C1C}">
                <a14:useLocalDpi xmlns:a14="http://schemas.microsoft.com/office/drawing/2010/main" val="0"/>
              </a:ext>
            </a:extLst>
          </a:blip>
          <a:srcRect l="18136" t="14366" r="15782" b="19552"/>
          <a:stretch/>
        </p:blipFill>
        <p:spPr bwMode="auto">
          <a:xfrm rot="676133">
            <a:off x="589860" y="3379357"/>
            <a:ext cx="1858325" cy="185832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n relaciona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9833" y="4009628"/>
            <a:ext cx="6084168" cy="15862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910285"/>
      </p:ext>
    </p:extLst>
  </p:cSld>
  <p:clrMapOvr>
    <a:masterClrMapping/>
  </p:clrMapOvr>
  <p:transition>
    <p:dissolv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2819" name="Rectangle 3"/>
          <p:cNvSpPr>
            <a:spLocks noGrp="1" noChangeArrowheads="1"/>
          </p:cNvSpPr>
          <p:nvPr>
            <p:ph idx="1"/>
          </p:nvPr>
        </p:nvSpPr>
        <p:spPr>
          <a:xfrm>
            <a:off x="755576" y="1633364"/>
            <a:ext cx="7715304" cy="3816424"/>
          </a:xfrm>
        </p:spPr>
        <p:txBody>
          <a:bodyPr>
            <a:normAutofit/>
          </a:bodyPr>
          <a:lstStyle/>
          <a:p>
            <a:pPr algn="just">
              <a:lnSpc>
                <a:spcPct val="90000"/>
              </a:lnSpc>
            </a:pPr>
            <a:r>
              <a:rPr lang="es-MX" sz="2400" dirty="0"/>
              <a:t>Se comienza limpiando el </a:t>
            </a:r>
            <a:r>
              <a:rPr lang="es-MX" sz="2400" dirty="0" smtClean="0"/>
              <a:t>termómetro, sobre </a:t>
            </a:r>
            <a:r>
              <a:rPr lang="es-MX" sz="2400" dirty="0"/>
              <a:t>todo cuando vamos a ponerlo en la boca. </a:t>
            </a:r>
            <a:r>
              <a:rPr lang="es-MX" sz="2400" dirty="0" smtClean="0"/>
              <a:t>Se </a:t>
            </a:r>
            <a:r>
              <a:rPr lang="es-MX" sz="2400" dirty="0"/>
              <a:t>observa si la columna de mercurio está cerca del deposito, de no ser así, se la hace sacudiendo el aparato. </a:t>
            </a:r>
            <a:endParaRPr lang="es-MX" sz="2400" dirty="0" smtClean="0"/>
          </a:p>
          <a:p>
            <a:pPr algn="just">
              <a:lnSpc>
                <a:spcPct val="90000"/>
              </a:lnSpc>
            </a:pPr>
            <a:r>
              <a:rPr lang="es-MX" sz="2400" dirty="0" smtClean="0"/>
              <a:t>Es </a:t>
            </a:r>
            <a:r>
              <a:rPr lang="es-MX" sz="2400" dirty="0"/>
              <a:t>conveniente tomar la temperatura en los orificios naturales internos, en lugar de superficies cutáneas, que es más variable. Se </a:t>
            </a:r>
            <a:r>
              <a:rPr lang="es-MX" sz="2400" dirty="0" smtClean="0"/>
              <a:t>aconseja boca, recto, </a:t>
            </a:r>
            <a:r>
              <a:rPr lang="es-MX" sz="2400" dirty="0"/>
              <a:t>vagina, conducto auditivo externo y </a:t>
            </a:r>
            <a:r>
              <a:rPr lang="es-MX" sz="2400" dirty="0" smtClean="0"/>
              <a:t>axilas </a:t>
            </a:r>
            <a:r>
              <a:rPr lang="es-MX" sz="2400" dirty="0"/>
              <a:t>o pliegue inguinal. </a:t>
            </a:r>
            <a:r>
              <a:rPr lang="es-ES" sz="2400" dirty="0">
                <a:cs typeface="Times New Roman" pitchFamily="18" charset="0"/>
              </a:rPr>
              <a:t>Luego se coloca en el paciente de forma tal que se produzca un buen contacto entre la punta del instrumento y la piel o las mucosas, según sea el caso</a:t>
            </a:r>
            <a:r>
              <a:rPr lang="es-ES" sz="2400" dirty="0" smtClean="0">
                <a:cs typeface="Times New Roman" pitchFamily="18" charset="0"/>
              </a:rPr>
              <a:t>.</a:t>
            </a:r>
            <a:endParaRPr lang="es-ES" sz="2400" dirty="0"/>
          </a:p>
        </p:txBody>
      </p:sp>
      <p:sp>
        <p:nvSpPr>
          <p:cNvPr id="3" name="Rectangle 2"/>
          <p:cNvSpPr>
            <a:spLocks noGrp="1" noChangeArrowheads="1"/>
          </p:cNvSpPr>
          <p:nvPr>
            <p:ph type="title"/>
          </p:nvPr>
        </p:nvSpPr>
        <p:spPr>
          <a:xfrm>
            <a:off x="0" y="508000"/>
            <a:ext cx="9144000" cy="952500"/>
          </a:xfrm>
        </p:spPr>
        <p:txBody>
          <a:bodyPr>
            <a:normAutofit fontScale="90000"/>
          </a:bodyPr>
          <a:lstStyle/>
          <a:p>
            <a:pPr algn="ctr"/>
            <a:r>
              <a:rPr lang="es-ES_tradnl" b="1" dirty="0" smtClean="0">
                <a:solidFill>
                  <a:schemeClr val="tx2">
                    <a:lumMod val="60000"/>
                    <a:lumOff val="40000"/>
                  </a:schemeClr>
                </a:solidFill>
                <a:effectLst>
                  <a:outerShdw blurRad="38100" dist="38100" dir="2700000" algn="tl">
                    <a:srgbClr val="000000">
                      <a:alpha val="43137"/>
                    </a:srgbClr>
                  </a:outerShdw>
                </a:effectLst>
              </a:rPr>
              <a:t>¿CÓMO SE MIDE LA TEMPERATURA?</a:t>
            </a:r>
            <a:endParaRPr lang="es-ES_tradnl" b="1" dirty="0">
              <a:solidFill>
                <a:schemeClr val="tx2">
                  <a:lumMod val="60000"/>
                  <a:lumOff val="40000"/>
                </a:schemeClr>
              </a:solidFill>
              <a:effectLst>
                <a:outerShdw blurRad="38100" dist="38100" dir="2700000" algn="tl">
                  <a:srgbClr val="000000">
                    <a:alpha val="43137"/>
                  </a:srgbClr>
                </a:outerShdw>
              </a:effectLst>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62819">
                                            <p:txEl>
                                              <p:pRg st="0" end="0"/>
                                            </p:txEl>
                                          </p:spTgt>
                                        </p:tgtEl>
                                        <p:attrNameLst>
                                          <p:attrName>style.visibility</p:attrName>
                                        </p:attrNameLst>
                                      </p:cBhvr>
                                      <p:to>
                                        <p:strVal val="visible"/>
                                      </p:to>
                                    </p:set>
                                    <p:animEffect transition="in" filter="dissolve">
                                      <p:cBhvr>
                                        <p:cTn id="7" dur="500"/>
                                        <p:tgtEl>
                                          <p:spTgt spid="1628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62819">
                                            <p:txEl>
                                              <p:pRg st="1" end="1"/>
                                            </p:txEl>
                                          </p:spTgt>
                                        </p:tgtEl>
                                        <p:attrNameLst>
                                          <p:attrName>style.visibility</p:attrName>
                                        </p:attrNameLst>
                                      </p:cBhvr>
                                      <p:to>
                                        <p:strVal val="visible"/>
                                      </p:to>
                                    </p:set>
                                    <p:animEffect transition="in" filter="dissolve">
                                      <p:cBhvr>
                                        <p:cTn id="12" dur="500"/>
                                        <p:tgtEl>
                                          <p:spTgt spid="162819">
                                            <p:txEl>
                                              <p:pRg st="1" end="1"/>
                                            </p:txEl>
                                          </p:spTgt>
                                        </p:tgtEl>
                                      </p:cBhvr>
                                    </p:animEffect>
                                  </p:childTnLst>
                                </p:cTn>
                              </p:par>
                            </p:childTnLst>
                          </p:cTn>
                        </p:par>
                        <p:par>
                          <p:cTn id="13" fill="hold">
                            <p:stCondLst>
                              <p:cond delay="500"/>
                            </p:stCondLst>
                            <p:childTnLst>
                              <p:par>
                                <p:cTn id="14" presetID="2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819" grpId="0" build="p" autoUpdateAnimBg="0"/>
      <p:bldP spid="3"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1011" name="Rectangle 3"/>
          <p:cNvSpPr>
            <a:spLocks noGrp="1" noChangeArrowheads="1"/>
          </p:cNvSpPr>
          <p:nvPr>
            <p:ph idx="1"/>
          </p:nvPr>
        </p:nvSpPr>
        <p:spPr>
          <a:xfrm>
            <a:off x="323528" y="160338"/>
            <a:ext cx="8496944" cy="3429000"/>
          </a:xfrm>
        </p:spPr>
        <p:txBody>
          <a:bodyPr/>
          <a:lstStyle/>
          <a:p>
            <a:pPr algn="just"/>
            <a:r>
              <a:rPr lang="es-ES" sz="2400" dirty="0">
                <a:cs typeface="Times New Roman" pitchFamily="18" charset="0"/>
              </a:rPr>
              <a:t>En la</a:t>
            </a:r>
            <a:r>
              <a:rPr lang="es-MX" sz="2400" dirty="0">
                <a:cs typeface="Times New Roman" pitchFamily="18" charset="0"/>
              </a:rPr>
              <a:t> toma </a:t>
            </a:r>
            <a:r>
              <a:rPr lang="es-MX" sz="2400" dirty="0" smtClean="0">
                <a:cs typeface="Times New Roman" pitchFamily="18" charset="0"/>
              </a:rPr>
              <a:t>oral</a:t>
            </a:r>
            <a:r>
              <a:rPr lang="es-MX" sz="2400" dirty="0">
                <a:cs typeface="Times New Roman" pitchFamily="18" charset="0"/>
              </a:rPr>
              <a:t>,</a:t>
            </a:r>
            <a:r>
              <a:rPr lang="es-ES" sz="2400" dirty="0" smtClean="0">
                <a:cs typeface="Times New Roman" pitchFamily="18" charset="0"/>
              </a:rPr>
              <a:t> </a:t>
            </a:r>
            <a:r>
              <a:rPr lang="es-ES" sz="2400" dirty="0">
                <a:cs typeface="Times New Roman" pitchFamily="18" charset="0"/>
              </a:rPr>
              <a:t>el bulbo del termómetro se coloca </a:t>
            </a:r>
            <a:r>
              <a:rPr lang="es-MX" sz="2400" dirty="0">
                <a:cs typeface="Times New Roman" pitchFamily="18" charset="0"/>
              </a:rPr>
              <a:t>en la boca, </a:t>
            </a:r>
            <a:r>
              <a:rPr lang="es-ES" sz="2400" dirty="0">
                <a:cs typeface="Times New Roman" pitchFamily="18" charset="0"/>
              </a:rPr>
              <a:t>debajo de la lengua. Los labios se mantienen cerrados y el paciente debe respirar por la </a:t>
            </a:r>
            <a:r>
              <a:rPr lang="es-ES" sz="2400" dirty="0" smtClean="0">
                <a:cs typeface="Times New Roman" pitchFamily="18" charset="0"/>
              </a:rPr>
              <a:t>nariz. Se </a:t>
            </a:r>
            <a:r>
              <a:rPr lang="es-ES" sz="2400" dirty="0">
                <a:cs typeface="Times New Roman" pitchFamily="18" charset="0"/>
              </a:rPr>
              <a:t>debe dejar el termómetro en la boca por el tiempo necesario para un registro confiable el cual varía entre 3 y 8 minutos</a:t>
            </a:r>
            <a:r>
              <a:rPr lang="es-ES" sz="2400" dirty="0" smtClean="0">
                <a:cs typeface="Times New Roman" pitchFamily="18" charset="0"/>
              </a:rPr>
              <a:t>.</a:t>
            </a:r>
            <a:endParaRPr lang="es-ES" sz="2400" dirty="0"/>
          </a:p>
        </p:txBody>
      </p:sp>
      <p:sp>
        <p:nvSpPr>
          <p:cNvPr id="4" name="Rectangle 2"/>
          <p:cNvSpPr>
            <a:spLocks noGrp="1" noChangeArrowheads="1"/>
          </p:cNvSpPr>
          <p:nvPr>
            <p:ph type="title"/>
          </p:nvPr>
        </p:nvSpPr>
        <p:spPr>
          <a:xfrm>
            <a:off x="0" y="4603269"/>
            <a:ext cx="9144000" cy="952500"/>
          </a:xfrm>
        </p:spPr>
        <p:txBody>
          <a:bodyPr>
            <a:normAutofit fontScale="90000"/>
          </a:bodyPr>
          <a:lstStyle/>
          <a:p>
            <a:pPr algn="ctr"/>
            <a:r>
              <a:rPr lang="es-ES_tradnl" b="1" dirty="0" smtClean="0">
                <a:solidFill>
                  <a:schemeClr val="tx2">
                    <a:lumMod val="60000"/>
                    <a:lumOff val="40000"/>
                  </a:schemeClr>
                </a:solidFill>
                <a:effectLst>
                  <a:outerShdw blurRad="38100" dist="38100" dir="2700000" algn="tl">
                    <a:srgbClr val="000000">
                      <a:alpha val="43137"/>
                    </a:srgbClr>
                  </a:outerShdw>
                </a:effectLst>
              </a:rPr>
              <a:t>¿CÓMO SE MIDE LA TEMPERATURA?</a:t>
            </a:r>
            <a:endParaRPr lang="es-ES_tradnl" b="1" dirty="0">
              <a:solidFill>
                <a:schemeClr val="tx2">
                  <a:lumMod val="60000"/>
                  <a:lumOff val="40000"/>
                </a:schemeClr>
              </a:solidFill>
              <a:effectLst>
                <a:outerShdw blurRad="38100" dist="38100" dir="2700000" algn="tl">
                  <a:srgbClr val="000000">
                    <a:alpha val="43137"/>
                  </a:srgbClr>
                </a:outerShdw>
              </a:effectLst>
            </a:endParaRPr>
          </a:p>
        </p:txBody>
      </p:sp>
      <p:sp>
        <p:nvSpPr>
          <p:cNvPr id="2" name="AutoShape 2" descr="Resultado de imagen para temperatura corporal boc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pic>
        <p:nvPicPr>
          <p:cNvPr id="3" name="Imagen 2"/>
          <p:cNvPicPr>
            <a:picLocks noChangeAspect="1"/>
          </p:cNvPicPr>
          <p:nvPr/>
        </p:nvPicPr>
        <p:blipFill rotWithShape="1">
          <a:blip r:embed="rId2"/>
          <a:srcRect r="3452"/>
          <a:stretch/>
        </p:blipFill>
        <p:spPr>
          <a:xfrm>
            <a:off x="2483768" y="2209428"/>
            <a:ext cx="4541894" cy="2592288"/>
          </a:xfrm>
          <a:prstGeom prst="rect">
            <a:avLst/>
          </a:prstGeom>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71011">
                                            <p:txEl>
                                              <p:pRg st="0" end="0"/>
                                            </p:txEl>
                                          </p:spTgt>
                                        </p:tgtEl>
                                        <p:attrNameLst>
                                          <p:attrName>style.visibility</p:attrName>
                                        </p:attrNameLst>
                                      </p:cBhvr>
                                      <p:to>
                                        <p:strVal val="visible"/>
                                      </p:to>
                                    </p:set>
                                    <p:animEffect transition="in" filter="dissolve">
                                      <p:cBhvr>
                                        <p:cTn id="7" dur="500"/>
                                        <p:tgtEl>
                                          <p:spTgt spid="171011">
                                            <p:txEl>
                                              <p:pRg st="0" end="0"/>
                                            </p:txEl>
                                          </p:spTgt>
                                        </p:tgtEl>
                                      </p:cBhvr>
                                    </p:animEffect>
                                  </p:childTnLst>
                                </p:cTn>
                              </p:par>
                            </p:childTnLst>
                          </p:cTn>
                        </p:par>
                        <p:par>
                          <p:cTn id="8" fill="hold">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011" grpId="0" build="p" autoUpdateAnimBg="0"/>
      <p:bldP spid="4"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6131" name="Rectangle 3"/>
          <p:cNvSpPr>
            <a:spLocks noGrp="1" noChangeArrowheads="1"/>
          </p:cNvSpPr>
          <p:nvPr>
            <p:ph idx="1"/>
          </p:nvPr>
        </p:nvSpPr>
        <p:spPr>
          <a:xfrm>
            <a:off x="249800" y="3073524"/>
            <a:ext cx="8640960" cy="2088232"/>
          </a:xfrm>
        </p:spPr>
        <p:txBody>
          <a:bodyPr>
            <a:normAutofit/>
          </a:bodyPr>
          <a:lstStyle/>
          <a:p>
            <a:pPr algn="just">
              <a:lnSpc>
                <a:spcPct val="90000"/>
              </a:lnSpc>
            </a:pPr>
            <a:r>
              <a:rPr lang="es-ES" sz="2400" dirty="0" smtClean="0">
                <a:cs typeface="Times New Roman" pitchFamily="18" charset="0"/>
              </a:rPr>
              <a:t>Se </a:t>
            </a:r>
            <a:r>
              <a:rPr lang="es-ES" sz="2400" dirty="0">
                <a:cs typeface="Times New Roman" pitchFamily="18" charset="0"/>
              </a:rPr>
              <a:t>considera que una persona tiene fiebre cuando la temperatura registrada en la axila o la ingle supera los 37ºC; si es en la boca, sobre 37,3ºC y en el recto, sobre 37,6ºC.</a:t>
            </a:r>
            <a:r>
              <a:rPr lang="es-MX" sz="2400" dirty="0">
                <a:cs typeface="Times New Roman" pitchFamily="18" charset="0"/>
              </a:rPr>
              <a:t> </a:t>
            </a:r>
            <a:endParaRPr lang="es-MX" sz="2400" dirty="0" smtClean="0">
              <a:cs typeface="Times New Roman" pitchFamily="18" charset="0"/>
            </a:endParaRPr>
          </a:p>
          <a:p>
            <a:pPr algn="just">
              <a:lnSpc>
                <a:spcPct val="90000"/>
              </a:lnSpc>
            </a:pPr>
            <a:r>
              <a:rPr lang="es-MX" sz="2400" dirty="0" smtClean="0">
                <a:cs typeface="Times New Roman" pitchFamily="18" charset="0"/>
              </a:rPr>
              <a:t>El </a:t>
            </a:r>
            <a:r>
              <a:rPr lang="es-MX" sz="2400" dirty="0">
                <a:cs typeface="Times New Roman" pitchFamily="18" charset="0"/>
              </a:rPr>
              <a:t>pulso sube 10 a 15 latidos por minuto por cada grado de fiebre sobre los 37°C; la respiración también se acelera.</a:t>
            </a:r>
            <a:r>
              <a:rPr lang="es-ES" sz="2400" dirty="0">
                <a:cs typeface="Times New Roman" pitchFamily="18" charset="0"/>
              </a:rPr>
              <a:t> </a:t>
            </a:r>
          </a:p>
          <a:p>
            <a:pPr>
              <a:lnSpc>
                <a:spcPct val="90000"/>
              </a:lnSpc>
            </a:pPr>
            <a:endParaRPr lang="es-ES" sz="2400" dirty="0"/>
          </a:p>
          <a:p>
            <a:pPr>
              <a:lnSpc>
                <a:spcPct val="90000"/>
              </a:lnSpc>
            </a:pPr>
            <a:endParaRPr lang="es-ES" sz="2400" dirty="0"/>
          </a:p>
        </p:txBody>
      </p:sp>
      <p:sp>
        <p:nvSpPr>
          <p:cNvPr id="4" name="Rectangle 2"/>
          <p:cNvSpPr>
            <a:spLocks noGrp="1" noChangeArrowheads="1"/>
          </p:cNvSpPr>
          <p:nvPr>
            <p:ph type="title"/>
          </p:nvPr>
        </p:nvSpPr>
        <p:spPr>
          <a:xfrm>
            <a:off x="0" y="1560806"/>
            <a:ext cx="9124598" cy="1357982"/>
          </a:xfrm>
        </p:spPr>
        <p:txBody>
          <a:bodyPr>
            <a:noAutofit/>
          </a:bodyPr>
          <a:lstStyle/>
          <a:p>
            <a:pPr algn="ctr"/>
            <a:r>
              <a:rPr lang="es-ES_tradnl" sz="4800" b="1" dirty="0" smtClean="0">
                <a:solidFill>
                  <a:schemeClr val="tx2">
                    <a:lumMod val="60000"/>
                    <a:lumOff val="40000"/>
                  </a:schemeClr>
                </a:solidFill>
                <a:effectLst>
                  <a:outerShdw blurRad="38100" dist="38100" dir="2700000" algn="tl">
                    <a:srgbClr val="000000">
                      <a:alpha val="43137"/>
                    </a:srgbClr>
                  </a:outerShdw>
                </a:effectLst>
              </a:rPr>
              <a:t>VALORES NORMALES DE LA TEMPERATURA CORPORAL</a:t>
            </a:r>
            <a:endParaRPr lang="es-ES" sz="4800" b="1" dirty="0">
              <a:solidFill>
                <a:schemeClr val="tx2">
                  <a:lumMod val="60000"/>
                  <a:lumOff val="40000"/>
                </a:schemeClr>
              </a:solidFill>
              <a:effectLst>
                <a:outerShdw blurRad="38100" dist="38100" dir="2700000" algn="tl">
                  <a:srgbClr val="000000">
                    <a:alpha val="43137"/>
                  </a:srgbClr>
                </a:outerShdw>
              </a:effectLst>
            </a:endParaRPr>
          </a:p>
        </p:txBody>
      </p:sp>
      <p:pic>
        <p:nvPicPr>
          <p:cNvPr id="5" name="Picture 2" descr="Resultado de imagen para signos vitales oms 2019"/>
          <p:cNvPicPr>
            <a:picLocks noChangeAspect="1" noChangeArrowheads="1"/>
          </p:cNvPicPr>
          <p:nvPr/>
        </p:nvPicPr>
        <p:blipFill rotWithShape="1">
          <a:blip r:embed="rId2">
            <a:extLst>
              <a:ext uri="{28A0092B-C50C-407E-A947-70E740481C1C}">
                <a14:useLocalDpi xmlns:a14="http://schemas.microsoft.com/office/drawing/2010/main" val="0"/>
              </a:ext>
            </a:extLst>
          </a:blip>
          <a:srcRect l="6300" t="80711" r="3927"/>
          <a:stretch/>
        </p:blipFill>
        <p:spPr bwMode="auto">
          <a:xfrm>
            <a:off x="411961" y="-94828"/>
            <a:ext cx="8316639" cy="150077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76131">
                                            <p:txEl>
                                              <p:pRg st="0" end="0"/>
                                            </p:txEl>
                                          </p:spTgt>
                                        </p:tgtEl>
                                        <p:attrNameLst>
                                          <p:attrName>style.visibility</p:attrName>
                                        </p:attrNameLst>
                                      </p:cBhvr>
                                      <p:to>
                                        <p:strVal val="visible"/>
                                      </p:to>
                                    </p:set>
                                    <p:animEffect transition="in" filter="dissolve">
                                      <p:cBhvr>
                                        <p:cTn id="7" dur="500"/>
                                        <p:tgtEl>
                                          <p:spTgt spid="1761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76131">
                                            <p:txEl>
                                              <p:pRg st="1" end="1"/>
                                            </p:txEl>
                                          </p:spTgt>
                                        </p:tgtEl>
                                        <p:attrNameLst>
                                          <p:attrName>style.visibility</p:attrName>
                                        </p:attrNameLst>
                                      </p:cBhvr>
                                      <p:to>
                                        <p:strVal val="visible"/>
                                      </p:to>
                                    </p:set>
                                    <p:animEffect transition="in" filter="dissolve">
                                      <p:cBhvr>
                                        <p:cTn id="12" dur="500"/>
                                        <p:tgtEl>
                                          <p:spTgt spid="17613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131" grpId="0" build="p" autoUpdateAnimBg="0"/>
      <p:bldP spid="4"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Resultado de imagen para temperatura corpor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5445629"/>
      </p:ext>
    </p:extLst>
  </p:cSld>
  <p:clrMapOvr>
    <a:masterClrMapping/>
  </p:clrMapOvr>
  <p:transition>
    <p:dissolv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28610" y="4730130"/>
            <a:ext cx="6479704" cy="952500"/>
          </a:xfrm>
        </p:spPr>
        <p:txBody>
          <a:bodyPr/>
          <a:lstStyle/>
          <a:p>
            <a:r>
              <a:rPr lang="es-ES_tradnl" b="1" dirty="0" smtClean="0">
                <a:solidFill>
                  <a:schemeClr val="tx2">
                    <a:lumMod val="60000"/>
                    <a:lumOff val="40000"/>
                  </a:schemeClr>
                </a:solidFill>
                <a:effectLst>
                  <a:outerShdw blurRad="38100" dist="38100" dir="2700000" algn="tl">
                    <a:srgbClr val="000000">
                      <a:alpha val="43137"/>
                    </a:srgbClr>
                  </a:outerShdw>
                </a:effectLst>
              </a:rPr>
              <a:t>NOMENCLATURA</a:t>
            </a:r>
            <a:endParaRPr lang="es-ES_tradnl" b="1" dirty="0">
              <a:solidFill>
                <a:schemeClr val="tx2">
                  <a:lumMod val="60000"/>
                  <a:lumOff val="40000"/>
                </a:schemeClr>
              </a:solidFill>
              <a:effectLst>
                <a:outerShdw blurRad="38100" dist="38100" dir="2700000" algn="tl">
                  <a:srgbClr val="000000">
                    <a:alpha val="43137"/>
                  </a:srgbClr>
                </a:outerShdw>
              </a:effectLst>
            </a:endParaRPr>
          </a:p>
        </p:txBody>
      </p:sp>
      <p:sp>
        <p:nvSpPr>
          <p:cNvPr id="79875" name="Rectangle 3"/>
          <p:cNvSpPr>
            <a:spLocks noGrp="1" noChangeArrowheads="1"/>
          </p:cNvSpPr>
          <p:nvPr>
            <p:ph idx="1"/>
          </p:nvPr>
        </p:nvSpPr>
        <p:spPr>
          <a:xfrm>
            <a:off x="179512" y="206685"/>
            <a:ext cx="8640960" cy="3429000"/>
          </a:xfrm>
        </p:spPr>
        <p:txBody>
          <a:bodyPr>
            <a:normAutofit/>
          </a:bodyPr>
          <a:lstStyle/>
          <a:p>
            <a:pPr algn="just">
              <a:lnSpc>
                <a:spcPct val="90000"/>
              </a:lnSpc>
            </a:pPr>
            <a:r>
              <a:rPr lang="es-ES" sz="2400" b="1" dirty="0" smtClean="0">
                <a:cs typeface="Times New Roman" pitchFamily="18" charset="0"/>
              </a:rPr>
              <a:t>Hipertermia</a:t>
            </a:r>
            <a:r>
              <a:rPr lang="es-ES" sz="2400" dirty="0">
                <a:cs typeface="Times New Roman" pitchFamily="18" charset="0"/>
              </a:rPr>
              <a:t>: </a:t>
            </a:r>
            <a:r>
              <a:rPr lang="es-ES" sz="2400" dirty="0" smtClean="0">
                <a:cs typeface="Times New Roman" pitchFamily="18" charset="0"/>
              </a:rPr>
              <a:t>Es </a:t>
            </a:r>
            <a:r>
              <a:rPr lang="es-ES" sz="2400" dirty="0">
                <a:cs typeface="Times New Roman" pitchFamily="18" charset="0"/>
              </a:rPr>
              <a:t>el aumento súbito e intenso de </a:t>
            </a:r>
            <a:r>
              <a:rPr lang="es-ES" sz="2400" dirty="0" smtClean="0">
                <a:cs typeface="Times New Roman" pitchFamily="18" charset="0"/>
              </a:rPr>
              <a:t>la temperatura </a:t>
            </a:r>
            <a:r>
              <a:rPr lang="es-ES" sz="2400" dirty="0">
                <a:cs typeface="Times New Roman" pitchFamily="18" charset="0"/>
              </a:rPr>
              <a:t>corporal </a:t>
            </a:r>
            <a:r>
              <a:rPr lang="es-ES" sz="2400" dirty="0">
                <a:latin typeface="Times New Roman" pitchFamily="18" charset="0"/>
                <a:cs typeface="Times New Roman" pitchFamily="18" charset="0"/>
                <a:sym typeface="Symbol" pitchFamily="18" charset="2"/>
              </a:rPr>
              <a:t></a:t>
            </a:r>
            <a:r>
              <a:rPr lang="es-ES" sz="2400" dirty="0" smtClean="0">
                <a:cs typeface="Times New Roman" pitchFamily="18" charset="0"/>
              </a:rPr>
              <a:t>41°.</a:t>
            </a:r>
          </a:p>
          <a:p>
            <a:pPr algn="just">
              <a:lnSpc>
                <a:spcPct val="90000"/>
              </a:lnSpc>
            </a:pPr>
            <a:r>
              <a:rPr lang="es-ES" sz="2400" b="1" dirty="0" smtClean="0">
                <a:cs typeface="Times New Roman" pitchFamily="18" charset="0"/>
              </a:rPr>
              <a:t>Febrícula</a:t>
            </a:r>
            <a:r>
              <a:rPr lang="es-ES" sz="2400" dirty="0" smtClean="0">
                <a:cs typeface="Times New Roman" pitchFamily="18" charset="0"/>
              </a:rPr>
              <a:t> Se </a:t>
            </a:r>
            <a:r>
              <a:rPr lang="es-ES" sz="2400" dirty="0">
                <a:cs typeface="Times New Roman" pitchFamily="18" charset="0"/>
              </a:rPr>
              <a:t>caracteriza por fiebre moderada entre 37° y 38°, </a:t>
            </a:r>
            <a:r>
              <a:rPr lang="es-ES" sz="2400" dirty="0" smtClean="0">
                <a:cs typeface="Times New Roman" pitchFamily="18" charset="0"/>
              </a:rPr>
              <a:t>a causa de infeccion u órganos lesionados. </a:t>
            </a:r>
          </a:p>
          <a:p>
            <a:pPr algn="just">
              <a:lnSpc>
                <a:spcPct val="90000"/>
              </a:lnSpc>
            </a:pPr>
            <a:r>
              <a:rPr lang="es-ES" sz="2400" b="1" dirty="0" smtClean="0">
                <a:cs typeface="Times New Roman" pitchFamily="18" charset="0"/>
              </a:rPr>
              <a:t>Fiebre</a:t>
            </a:r>
            <a:r>
              <a:rPr lang="es-ES" sz="2400" dirty="0">
                <a:cs typeface="Times New Roman" pitchFamily="18" charset="0"/>
              </a:rPr>
              <a:t>: </a:t>
            </a:r>
            <a:r>
              <a:rPr lang="es-ES" sz="2400" dirty="0" smtClean="0">
                <a:cs typeface="Times New Roman" pitchFamily="18" charset="0"/>
              </a:rPr>
              <a:t>Elevación </a:t>
            </a:r>
            <a:r>
              <a:rPr lang="es-ES" sz="2400" dirty="0">
                <a:cs typeface="Times New Roman" pitchFamily="18" charset="0"/>
              </a:rPr>
              <a:t>de la temperatura </a:t>
            </a:r>
            <a:r>
              <a:rPr lang="es-ES" sz="2400" dirty="0" smtClean="0">
                <a:cs typeface="Times New Roman" pitchFamily="18" charset="0"/>
              </a:rPr>
              <a:t>por </a:t>
            </a:r>
            <a:r>
              <a:rPr lang="es-ES" sz="2400" dirty="0">
                <a:cs typeface="Times New Roman" pitchFamily="18" charset="0"/>
              </a:rPr>
              <a:t>arriba de los 38.5° C. </a:t>
            </a:r>
            <a:endParaRPr lang="es-ES" sz="2400" dirty="0"/>
          </a:p>
        </p:txBody>
      </p:sp>
      <p:pic>
        <p:nvPicPr>
          <p:cNvPr id="14338" name="Picture 2" descr="Resultado de imagen para temperatura corporal"/>
          <p:cNvPicPr>
            <a:picLocks noChangeAspect="1" noChangeArrowheads="1"/>
          </p:cNvPicPr>
          <p:nvPr/>
        </p:nvPicPr>
        <p:blipFill rotWithShape="1">
          <a:blip r:embed="rId2">
            <a:extLst>
              <a:ext uri="{28A0092B-C50C-407E-A947-70E740481C1C}">
                <a14:useLocalDpi xmlns:a14="http://schemas.microsoft.com/office/drawing/2010/main" val="0"/>
              </a:ext>
            </a:extLst>
          </a:blip>
          <a:srcRect l="5040" t="22680" r="5501" b="8020"/>
          <a:stretch/>
        </p:blipFill>
        <p:spPr bwMode="auto">
          <a:xfrm>
            <a:off x="4716016" y="2137420"/>
            <a:ext cx="4183008" cy="331236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79874"/>
                                        </p:tgtEl>
                                        <p:attrNameLst>
                                          <p:attrName>style.visibility</p:attrName>
                                        </p:attrNameLst>
                                      </p:cBhvr>
                                      <p:to>
                                        <p:strVal val="visible"/>
                                      </p:to>
                                    </p:set>
                                    <p:anim calcmode="lin" valueType="num">
                                      <p:cBhvr>
                                        <p:cTn id="7" dur="500" fill="hold"/>
                                        <p:tgtEl>
                                          <p:spTgt spid="79874"/>
                                        </p:tgtEl>
                                        <p:attrNameLst>
                                          <p:attrName>ppt_w</p:attrName>
                                        </p:attrNameLst>
                                      </p:cBhvr>
                                      <p:tavLst>
                                        <p:tav tm="0">
                                          <p:val>
                                            <p:fltVal val="0"/>
                                          </p:val>
                                        </p:tav>
                                        <p:tav tm="100000">
                                          <p:val>
                                            <p:strVal val="#ppt_w"/>
                                          </p:val>
                                        </p:tav>
                                      </p:tavLst>
                                    </p:anim>
                                    <p:anim calcmode="lin" valueType="num">
                                      <p:cBhvr>
                                        <p:cTn id="8" dur="500" fill="hold"/>
                                        <p:tgtEl>
                                          <p:spTgt spid="7987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79875">
                                            <p:txEl>
                                              <p:pRg st="0" end="0"/>
                                            </p:txEl>
                                          </p:spTgt>
                                        </p:tgtEl>
                                        <p:attrNameLst>
                                          <p:attrName>style.visibility</p:attrName>
                                        </p:attrNameLst>
                                      </p:cBhvr>
                                      <p:to>
                                        <p:strVal val="visible"/>
                                      </p:to>
                                    </p:set>
                                    <p:animEffect transition="in" filter="dissolve">
                                      <p:cBhvr>
                                        <p:cTn id="13" dur="500"/>
                                        <p:tgtEl>
                                          <p:spTgt spid="7987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79875">
                                            <p:txEl>
                                              <p:pRg st="1" end="1"/>
                                            </p:txEl>
                                          </p:spTgt>
                                        </p:tgtEl>
                                        <p:attrNameLst>
                                          <p:attrName>style.visibility</p:attrName>
                                        </p:attrNameLst>
                                      </p:cBhvr>
                                      <p:to>
                                        <p:strVal val="visible"/>
                                      </p:to>
                                    </p:set>
                                    <p:animEffect transition="in" filter="dissolve">
                                      <p:cBhvr>
                                        <p:cTn id="18" dur="500"/>
                                        <p:tgtEl>
                                          <p:spTgt spid="79875">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79875">
                                            <p:txEl>
                                              <p:pRg st="2" end="2"/>
                                            </p:txEl>
                                          </p:spTgt>
                                        </p:tgtEl>
                                        <p:attrNameLst>
                                          <p:attrName>style.visibility</p:attrName>
                                        </p:attrNameLst>
                                      </p:cBhvr>
                                      <p:to>
                                        <p:strVal val="visible"/>
                                      </p:to>
                                    </p:set>
                                    <p:animEffect transition="in" filter="dissolve">
                                      <p:cBhvr>
                                        <p:cTn id="23" dur="500"/>
                                        <p:tgtEl>
                                          <p:spTgt spid="7987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4" grpId="0" autoUpdateAnimBg="0"/>
      <p:bldP spid="79875" grpId="0" build="p"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8180" name="Picture 4" descr="http://escuela.med.puc.cl/paginas/Cursos/tercero/IntegradoTercero/ApSemiologia/Fotos/0132.jpg"/>
          <p:cNvPicPr>
            <a:picLocks noChangeAspect="1" noChangeArrowheads="1"/>
          </p:cNvPicPr>
          <p:nvPr/>
        </p:nvPicPr>
        <p:blipFill>
          <a:blip r:embed="rId3" r:link="rId4" cstate="print"/>
          <a:srcRect/>
          <a:stretch>
            <a:fillRect/>
          </a:stretch>
        </p:blipFill>
        <p:spPr bwMode="auto">
          <a:xfrm>
            <a:off x="0" y="0"/>
            <a:ext cx="9144000" cy="5715000"/>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78180"/>
                                        </p:tgtEl>
                                        <p:attrNameLst>
                                          <p:attrName>style.visibility</p:attrName>
                                        </p:attrNameLst>
                                      </p:cBhvr>
                                      <p:to>
                                        <p:strVal val="visible"/>
                                      </p:to>
                                    </p:set>
                                    <p:anim calcmode="lin" valueType="num">
                                      <p:cBhvr>
                                        <p:cTn id="7" dur="500" fill="hold"/>
                                        <p:tgtEl>
                                          <p:spTgt spid="178180"/>
                                        </p:tgtEl>
                                        <p:attrNameLst>
                                          <p:attrName>ppt_w</p:attrName>
                                        </p:attrNameLst>
                                      </p:cBhvr>
                                      <p:tavLst>
                                        <p:tav tm="0">
                                          <p:val>
                                            <p:fltVal val="0"/>
                                          </p:val>
                                        </p:tav>
                                        <p:tav tm="100000">
                                          <p:val>
                                            <p:strVal val="#ppt_w"/>
                                          </p:val>
                                        </p:tav>
                                      </p:tavLst>
                                    </p:anim>
                                    <p:anim calcmode="lin" valueType="num">
                                      <p:cBhvr>
                                        <p:cTn id="8" dur="500" fill="hold"/>
                                        <p:tgtEl>
                                          <p:spTgt spid="178180"/>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CLIC.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7156" name="Picture 4" descr="9961"/>
          <p:cNvPicPr>
            <a:picLocks noChangeAspect="1" noChangeArrowheads="1"/>
          </p:cNvPicPr>
          <p:nvPr/>
        </p:nvPicPr>
        <p:blipFill>
          <a:blip r:embed="rId3" cstate="print"/>
          <a:srcRect/>
          <a:stretch>
            <a:fillRect/>
          </a:stretch>
        </p:blipFill>
        <p:spPr bwMode="auto">
          <a:xfrm>
            <a:off x="0" y="0"/>
            <a:ext cx="9144000" cy="5715000"/>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77156"/>
                                        </p:tgtEl>
                                        <p:attrNameLst>
                                          <p:attrName>style.visibility</p:attrName>
                                        </p:attrNameLst>
                                      </p:cBhvr>
                                      <p:to>
                                        <p:strVal val="visible"/>
                                      </p:to>
                                    </p:set>
                                    <p:anim calcmode="lin" valueType="num">
                                      <p:cBhvr>
                                        <p:cTn id="7" dur="500" fill="hold"/>
                                        <p:tgtEl>
                                          <p:spTgt spid="177156"/>
                                        </p:tgtEl>
                                        <p:attrNameLst>
                                          <p:attrName>ppt_w</p:attrName>
                                        </p:attrNameLst>
                                      </p:cBhvr>
                                      <p:tavLst>
                                        <p:tav tm="0">
                                          <p:val>
                                            <p:fltVal val="0"/>
                                          </p:val>
                                        </p:tav>
                                        <p:tav tm="100000">
                                          <p:val>
                                            <p:strVal val="#ppt_w"/>
                                          </p:val>
                                        </p:tav>
                                      </p:tavLst>
                                    </p:anim>
                                    <p:anim calcmode="lin" valueType="num">
                                      <p:cBhvr>
                                        <p:cTn id="8" dur="500" fill="hold"/>
                                        <p:tgtEl>
                                          <p:spTgt spid="177156"/>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CLIC.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Resultado de imagen para temperatura corpora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pic>
        <p:nvPicPr>
          <p:cNvPr id="3" name="Imagen 2"/>
          <p:cNvPicPr>
            <a:picLocks noChangeAspect="1"/>
          </p:cNvPicPr>
          <p:nvPr/>
        </p:nvPicPr>
        <p:blipFill>
          <a:blip r:embed="rId2"/>
          <a:stretch>
            <a:fillRect/>
          </a:stretch>
        </p:blipFill>
        <p:spPr>
          <a:xfrm>
            <a:off x="0" y="-4544"/>
            <a:ext cx="9144000" cy="5719544"/>
          </a:xfrm>
          <a:prstGeom prst="rect">
            <a:avLst/>
          </a:prstGeom>
        </p:spPr>
      </p:pic>
    </p:spTree>
  </p:cSld>
  <p:clrMapOvr>
    <a:masterClrMapping/>
  </p:clrMapOvr>
  <p:transition>
    <p:dissolv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611560" y="3145532"/>
            <a:ext cx="8064896" cy="2308324"/>
          </a:xfrm>
          <a:prstGeom prst="rect">
            <a:avLst/>
          </a:prstGeom>
        </p:spPr>
        <p:txBody>
          <a:bodyPr wrap="square">
            <a:spAutoFit/>
          </a:bodyPr>
          <a:lstStyle/>
          <a:p>
            <a:pPr algn="ctr">
              <a:buNone/>
            </a:pPr>
            <a:r>
              <a:rPr lang="es-CO" sz="7200" b="1" dirty="0" smtClean="0">
                <a:ln w="18415" cmpd="sng">
                  <a:solidFill>
                    <a:srgbClr val="FFFFFF"/>
                  </a:solidFill>
                  <a:prstDash val="solid"/>
                </a:ln>
                <a:solidFill>
                  <a:schemeClr val="tx2">
                    <a:lumMod val="60000"/>
                    <a:lumOff val="40000"/>
                  </a:schemeClr>
                </a:solidFill>
                <a:effectLst>
                  <a:glow rad="101600">
                    <a:schemeClr val="accent1">
                      <a:satMod val="175000"/>
                      <a:alpha val="40000"/>
                    </a:schemeClr>
                  </a:glow>
                  <a:outerShdw blurRad="63500" dir="3600000" algn="tl" rotWithShape="0">
                    <a:srgbClr val="000000">
                      <a:alpha val="70000"/>
                    </a:srgbClr>
                  </a:outerShdw>
                  <a:reflection blurRad="6350" stA="60000" endA="900" endPos="60000" dist="60007" dir="5400000" sy="-100000" algn="bl" rotWithShape="0"/>
                </a:effectLst>
                <a:latin typeface="+mn-lt"/>
                <a:cs typeface="Aharoni" pitchFamily="2" charset="-79"/>
              </a:rPr>
              <a:t>FRECUENCIA RESPIRATORIA</a:t>
            </a:r>
            <a:endParaRPr lang="es-CO" sz="7200" b="1" dirty="0">
              <a:ln w="18415" cmpd="sng">
                <a:solidFill>
                  <a:srgbClr val="FFFFFF"/>
                </a:solidFill>
                <a:prstDash val="solid"/>
              </a:ln>
              <a:solidFill>
                <a:schemeClr val="tx2">
                  <a:lumMod val="60000"/>
                  <a:lumOff val="40000"/>
                </a:schemeClr>
              </a:solidFill>
              <a:effectLst>
                <a:glow rad="101600">
                  <a:schemeClr val="accent1">
                    <a:satMod val="175000"/>
                    <a:alpha val="40000"/>
                  </a:schemeClr>
                </a:glow>
                <a:outerShdw blurRad="63500" dir="3600000" algn="tl" rotWithShape="0">
                  <a:srgbClr val="000000">
                    <a:alpha val="70000"/>
                  </a:srgbClr>
                </a:outerShdw>
                <a:reflection blurRad="6350" stA="60000" endA="900" endPos="60000" dist="60007" dir="5400000" sy="-100000" algn="bl" rotWithShape="0"/>
              </a:effectLst>
              <a:latin typeface="+mn-lt"/>
              <a:cs typeface="Aharoni" pitchFamily="2" charset="-79"/>
            </a:endParaRPr>
          </a:p>
        </p:txBody>
      </p:sp>
      <p:pic>
        <p:nvPicPr>
          <p:cNvPr id="4" name="Imagen 3"/>
          <p:cNvPicPr>
            <a:picLocks noChangeAspect="1"/>
          </p:cNvPicPr>
          <p:nvPr/>
        </p:nvPicPr>
        <p:blipFill>
          <a:blip r:embed="rId2"/>
          <a:stretch>
            <a:fillRect/>
          </a:stretch>
        </p:blipFill>
        <p:spPr>
          <a:xfrm>
            <a:off x="2423901" y="0"/>
            <a:ext cx="4440214" cy="3269455"/>
          </a:xfrm>
          <a:prstGeom prst="rect">
            <a:avLst/>
          </a:prstGeom>
        </p:spPr>
      </p:pic>
    </p:spTree>
    <p:extLst>
      <p:ext uri="{BB962C8B-B14F-4D97-AF65-F5344CB8AC3E}">
        <p14:creationId xmlns:p14="http://schemas.microsoft.com/office/powerpoint/2010/main" val="563749816"/>
      </p:ext>
    </p:extLst>
  </p:cSld>
  <p:clrMapOvr>
    <a:masterClrMapping/>
  </p:clrMapOvr>
  <p:transition>
    <p:dissolv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3970" name="Rectangle 1026"/>
          <p:cNvSpPr>
            <a:spLocks noGrp="1" noChangeArrowheads="1"/>
          </p:cNvSpPr>
          <p:nvPr>
            <p:ph type="title"/>
          </p:nvPr>
        </p:nvSpPr>
        <p:spPr>
          <a:xfrm>
            <a:off x="-108520" y="409228"/>
            <a:ext cx="9144000" cy="952500"/>
          </a:xfrm>
        </p:spPr>
        <p:txBody>
          <a:bodyPr/>
          <a:lstStyle/>
          <a:p>
            <a:pPr algn="r"/>
            <a:r>
              <a:rPr lang="es-ES_tradnl" b="1" dirty="0" smtClean="0">
                <a:solidFill>
                  <a:schemeClr val="tx2">
                    <a:lumMod val="60000"/>
                    <a:lumOff val="40000"/>
                  </a:schemeClr>
                </a:solidFill>
                <a:effectLst>
                  <a:outerShdw blurRad="38100" dist="38100" dir="2700000" algn="tl">
                    <a:srgbClr val="000000">
                      <a:alpha val="43137"/>
                    </a:srgbClr>
                  </a:outerShdw>
                </a:effectLst>
              </a:rPr>
              <a:t>FRECUENCIA RESPIRACIÓN</a:t>
            </a:r>
            <a:endParaRPr lang="es-ES_tradnl" b="1" dirty="0">
              <a:solidFill>
                <a:schemeClr val="tx2">
                  <a:lumMod val="60000"/>
                  <a:lumOff val="40000"/>
                </a:schemeClr>
              </a:solidFill>
              <a:effectLst>
                <a:outerShdw blurRad="38100" dist="38100" dir="2700000" algn="tl">
                  <a:srgbClr val="000000">
                    <a:alpha val="43137"/>
                  </a:srgbClr>
                </a:outerShdw>
              </a:effectLst>
            </a:endParaRPr>
          </a:p>
        </p:txBody>
      </p:sp>
      <p:sp>
        <p:nvSpPr>
          <p:cNvPr id="83971" name="Rectangle 1027"/>
          <p:cNvSpPr>
            <a:spLocks noGrp="1" noChangeArrowheads="1"/>
          </p:cNvSpPr>
          <p:nvPr>
            <p:ph idx="1"/>
          </p:nvPr>
        </p:nvSpPr>
        <p:spPr>
          <a:xfrm>
            <a:off x="3707904" y="1715676"/>
            <a:ext cx="5159896" cy="2981325"/>
          </a:xfrm>
        </p:spPr>
        <p:txBody>
          <a:bodyPr>
            <a:normAutofit fontScale="92500" lnSpcReduction="20000"/>
          </a:bodyPr>
          <a:lstStyle/>
          <a:p>
            <a:pPr algn="just"/>
            <a:r>
              <a:rPr lang="es-ES" sz="2400" dirty="0" smtClean="0">
                <a:cs typeface="Times New Roman" pitchFamily="18" charset="0"/>
              </a:rPr>
              <a:t>Consiste </a:t>
            </a:r>
            <a:r>
              <a:rPr lang="es-ES" sz="2400" dirty="0">
                <a:cs typeface="Times New Roman" pitchFamily="18" charset="0"/>
              </a:rPr>
              <a:t>en la sucesión rítmica y fluida de los movimientos de expansión (inspiración) y de retracción (espiración torácica) sin que </a:t>
            </a:r>
            <a:r>
              <a:rPr lang="es-ES" sz="2400" dirty="0" smtClean="0">
                <a:cs typeface="Times New Roman" pitchFamily="18" charset="0"/>
              </a:rPr>
              <a:t>se observe ningún </a:t>
            </a:r>
            <a:r>
              <a:rPr lang="es-ES" sz="2400" dirty="0">
                <a:cs typeface="Times New Roman" pitchFamily="18" charset="0"/>
              </a:rPr>
              <a:t>intervalo entre el final del uno y el comienzo del otro. Al inspirar y espirar realizamos ligeros movimientos que hacen que los pulmones se expandan y el aire entre en ellos mediante el tracto respiratorio.</a:t>
            </a:r>
          </a:p>
          <a:p>
            <a:endParaRPr lang="es-ES" sz="2400" dirty="0"/>
          </a:p>
        </p:txBody>
      </p:sp>
      <p:pic>
        <p:nvPicPr>
          <p:cNvPr id="2" name="Imagen 1"/>
          <p:cNvPicPr>
            <a:picLocks noChangeAspect="1"/>
          </p:cNvPicPr>
          <p:nvPr/>
        </p:nvPicPr>
        <p:blipFill>
          <a:blip r:embed="rId2"/>
          <a:stretch>
            <a:fillRect/>
          </a:stretch>
        </p:blipFill>
        <p:spPr>
          <a:xfrm>
            <a:off x="467544" y="1715676"/>
            <a:ext cx="3096344" cy="3512155"/>
          </a:xfrm>
          <a:prstGeom prst="rect">
            <a:avLst/>
          </a:prstGeom>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83970"/>
                                        </p:tgtEl>
                                        <p:attrNameLst>
                                          <p:attrName>style.visibility</p:attrName>
                                        </p:attrNameLst>
                                      </p:cBhvr>
                                      <p:to>
                                        <p:strVal val="visible"/>
                                      </p:to>
                                    </p:set>
                                    <p:anim calcmode="lin" valueType="num">
                                      <p:cBhvr>
                                        <p:cTn id="7" dur="500" fill="hold"/>
                                        <p:tgtEl>
                                          <p:spTgt spid="83970"/>
                                        </p:tgtEl>
                                        <p:attrNameLst>
                                          <p:attrName>ppt_w</p:attrName>
                                        </p:attrNameLst>
                                      </p:cBhvr>
                                      <p:tavLst>
                                        <p:tav tm="0">
                                          <p:val>
                                            <p:fltVal val="0"/>
                                          </p:val>
                                        </p:tav>
                                        <p:tav tm="100000">
                                          <p:val>
                                            <p:strVal val="#ppt_w"/>
                                          </p:val>
                                        </p:tav>
                                      </p:tavLst>
                                    </p:anim>
                                    <p:anim calcmode="lin" valueType="num">
                                      <p:cBhvr>
                                        <p:cTn id="8" dur="500" fill="hold"/>
                                        <p:tgtEl>
                                          <p:spTgt spid="83970"/>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83971">
                                            <p:txEl>
                                              <p:pRg st="0" end="0"/>
                                            </p:txEl>
                                          </p:spTgt>
                                        </p:tgtEl>
                                        <p:attrNameLst>
                                          <p:attrName>style.visibility</p:attrName>
                                        </p:attrNameLst>
                                      </p:cBhvr>
                                      <p:to>
                                        <p:strVal val="visible"/>
                                      </p:to>
                                    </p:set>
                                    <p:animEffect transition="in" filter="dissolve">
                                      <p:cBhvr>
                                        <p:cTn id="13" dur="500"/>
                                        <p:tgtEl>
                                          <p:spTgt spid="8397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0" grpId="0" autoUpdateAnimBg="0"/>
      <p:bldP spid="83971"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1403648" y="985292"/>
            <a:ext cx="5436096" cy="889000"/>
          </a:xfrm>
        </p:spPr>
        <p:txBody>
          <a:bodyPr/>
          <a:lstStyle/>
          <a:p>
            <a:pPr algn="r"/>
            <a:r>
              <a:rPr lang="es-MX" b="1" dirty="0" smtClean="0">
                <a:solidFill>
                  <a:schemeClr val="tx2">
                    <a:lumMod val="60000"/>
                    <a:lumOff val="40000"/>
                  </a:schemeClr>
                </a:solidFill>
                <a:effectLst>
                  <a:outerShdw blurRad="38100" dist="38100" dir="2700000" algn="tl">
                    <a:srgbClr val="000000">
                      <a:alpha val="43137"/>
                    </a:srgbClr>
                  </a:outerShdw>
                </a:effectLst>
              </a:rPr>
              <a:t>PULSO</a:t>
            </a:r>
            <a:endParaRPr lang="es-MX" b="1" dirty="0">
              <a:solidFill>
                <a:schemeClr val="tx2">
                  <a:lumMod val="60000"/>
                  <a:lumOff val="40000"/>
                </a:schemeClr>
              </a:solidFill>
              <a:effectLst>
                <a:outerShdw blurRad="38100" dist="38100" dir="2700000" algn="tl">
                  <a:srgbClr val="000000">
                    <a:alpha val="43137"/>
                  </a:srgbClr>
                </a:outerShdw>
              </a:effectLst>
            </a:endParaRPr>
          </a:p>
        </p:txBody>
      </p:sp>
      <p:pic>
        <p:nvPicPr>
          <p:cNvPr id="1026" name="Picture 2" descr="Resultado de imagen para pulso"/>
          <p:cNvPicPr>
            <a:picLocks noChangeAspect="1" noChangeArrowheads="1"/>
          </p:cNvPicPr>
          <p:nvPr/>
        </p:nvPicPr>
        <p:blipFill rotWithShape="1">
          <a:blip r:embed="rId2">
            <a:extLst>
              <a:ext uri="{28A0092B-C50C-407E-A947-70E740481C1C}">
                <a14:useLocalDpi xmlns:a14="http://schemas.microsoft.com/office/drawing/2010/main" val="0"/>
              </a:ext>
            </a:extLst>
          </a:blip>
          <a:srcRect t="22769" r="3084" b="34947"/>
          <a:stretch/>
        </p:blipFill>
        <p:spPr bwMode="auto">
          <a:xfrm rot="5400000">
            <a:off x="5668060" y="2175231"/>
            <a:ext cx="5079670" cy="1872209"/>
          </a:xfrm>
          <a:prstGeom prst="rect">
            <a:avLst/>
          </a:prstGeom>
          <a:noFill/>
          <a:extLst>
            <a:ext uri="{909E8E84-426E-40DD-AFC4-6F175D3DCCD1}">
              <a14:hiddenFill xmlns:a14="http://schemas.microsoft.com/office/drawing/2010/main">
                <a:solidFill>
                  <a:srgbClr val="FFFFFF"/>
                </a:solidFill>
              </a14:hiddenFill>
            </a:ext>
          </a:extLst>
        </p:spPr>
      </p:pic>
      <p:sp>
        <p:nvSpPr>
          <p:cNvPr id="61443" name="Rectangle 3"/>
          <p:cNvSpPr>
            <a:spLocks noGrp="1" noChangeArrowheads="1"/>
          </p:cNvSpPr>
          <p:nvPr>
            <p:ph idx="1"/>
          </p:nvPr>
        </p:nvSpPr>
        <p:spPr>
          <a:xfrm>
            <a:off x="539552" y="2353444"/>
            <a:ext cx="6448230" cy="2070596"/>
          </a:xfrm>
        </p:spPr>
        <p:txBody>
          <a:bodyPr>
            <a:normAutofit lnSpcReduction="10000"/>
          </a:bodyPr>
          <a:lstStyle/>
          <a:p>
            <a:pPr algn="just"/>
            <a:r>
              <a:rPr lang="es-ES" sz="2400" dirty="0" smtClean="0">
                <a:cs typeface="Times New Roman" pitchFamily="18" charset="0"/>
              </a:rPr>
              <a:t>Es </a:t>
            </a:r>
            <a:r>
              <a:rPr lang="es-ES" sz="2400" dirty="0">
                <a:cs typeface="Times New Roman" pitchFamily="18" charset="0"/>
              </a:rPr>
              <a:t>el resultado de la contracción del ventrículo izquierdo y la consiguiente expulsión de un volumen adecuado de sangre hacia la aorta central, fenómeno que da lugar a la transmisión de la onda pulsátil hacia todas las arterias periféricas. </a:t>
            </a:r>
            <a:endParaRPr lang="es-ES" sz="2400"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61442"/>
                                        </p:tgtEl>
                                        <p:attrNameLst>
                                          <p:attrName>style.visibility</p:attrName>
                                        </p:attrNameLst>
                                      </p:cBhvr>
                                      <p:to>
                                        <p:strVal val="visible"/>
                                      </p:to>
                                    </p:set>
                                    <p:anim calcmode="lin" valueType="num">
                                      <p:cBhvr>
                                        <p:cTn id="7" dur="500" fill="hold"/>
                                        <p:tgtEl>
                                          <p:spTgt spid="61442"/>
                                        </p:tgtEl>
                                        <p:attrNameLst>
                                          <p:attrName>ppt_w</p:attrName>
                                        </p:attrNameLst>
                                      </p:cBhvr>
                                      <p:tavLst>
                                        <p:tav tm="0">
                                          <p:val>
                                            <p:fltVal val="0"/>
                                          </p:val>
                                        </p:tav>
                                        <p:tav tm="100000">
                                          <p:val>
                                            <p:strVal val="#ppt_w"/>
                                          </p:val>
                                        </p:tav>
                                      </p:tavLst>
                                    </p:anim>
                                    <p:anim calcmode="lin" valueType="num">
                                      <p:cBhvr>
                                        <p:cTn id="8" dur="500" fill="hold"/>
                                        <p:tgtEl>
                                          <p:spTgt spid="6144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61443">
                                            <p:txEl>
                                              <p:pRg st="0" end="0"/>
                                            </p:txEl>
                                          </p:spTgt>
                                        </p:tgtEl>
                                        <p:attrNameLst>
                                          <p:attrName>style.visibility</p:attrName>
                                        </p:attrNameLst>
                                      </p:cBhvr>
                                      <p:to>
                                        <p:strVal val="visible"/>
                                      </p:to>
                                    </p:set>
                                    <p:animEffect transition="in" filter="dissolve">
                                      <p:cBhvr>
                                        <p:cTn id="13" dur="500"/>
                                        <p:tgtEl>
                                          <p:spTgt spid="6144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2" grpId="0" autoUpdateAnimBg="0"/>
      <p:bldP spid="61443" grpId="0" build="p"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19452" y="4513684"/>
            <a:ext cx="9144000" cy="952500"/>
          </a:xfrm>
        </p:spPr>
        <p:txBody>
          <a:bodyPr>
            <a:noAutofit/>
          </a:bodyPr>
          <a:lstStyle/>
          <a:p>
            <a:pPr algn="ctr"/>
            <a:r>
              <a:rPr lang="es-ES_tradnl" b="1" dirty="0" smtClean="0">
                <a:solidFill>
                  <a:schemeClr val="tx2">
                    <a:lumMod val="60000"/>
                    <a:lumOff val="40000"/>
                  </a:schemeClr>
                </a:solidFill>
                <a:effectLst>
                  <a:outerShdw blurRad="38100" dist="38100" dir="2700000" algn="tl">
                    <a:srgbClr val="000000">
                      <a:alpha val="43137"/>
                    </a:srgbClr>
                  </a:outerShdw>
                </a:effectLst>
              </a:rPr>
              <a:t>¿CÓMO SE MIDE LA FRECUENCIA RESPIRATORIA?</a:t>
            </a:r>
            <a:endParaRPr lang="es-ES_tradnl" b="1" dirty="0">
              <a:solidFill>
                <a:schemeClr val="tx2">
                  <a:lumMod val="60000"/>
                  <a:lumOff val="40000"/>
                </a:schemeClr>
              </a:solidFill>
              <a:effectLst>
                <a:outerShdw blurRad="38100" dist="38100" dir="2700000" algn="tl">
                  <a:srgbClr val="000000">
                    <a:alpha val="43137"/>
                  </a:srgbClr>
                </a:outerShdw>
              </a:effectLst>
            </a:endParaRPr>
          </a:p>
        </p:txBody>
      </p:sp>
      <p:sp>
        <p:nvSpPr>
          <p:cNvPr id="84995" name="Rectangle 3"/>
          <p:cNvSpPr>
            <a:spLocks noGrp="1" noChangeArrowheads="1"/>
          </p:cNvSpPr>
          <p:nvPr>
            <p:ph idx="1"/>
          </p:nvPr>
        </p:nvSpPr>
        <p:spPr>
          <a:xfrm>
            <a:off x="909210" y="625252"/>
            <a:ext cx="7286676" cy="3429000"/>
          </a:xfrm>
        </p:spPr>
        <p:txBody>
          <a:bodyPr>
            <a:normAutofit lnSpcReduction="10000"/>
          </a:bodyPr>
          <a:lstStyle/>
          <a:p>
            <a:pPr algn="just">
              <a:lnSpc>
                <a:spcPct val="90000"/>
              </a:lnSpc>
            </a:pPr>
            <a:r>
              <a:rPr lang="es-ES" sz="2400" dirty="0">
                <a:cs typeface="Times New Roman" pitchFamily="18" charset="0"/>
              </a:rPr>
              <a:t>Cuando se cuenta la frecuencia respiratoria, conviene que la persona no se de cuenta. Para esto se simula estar tomando el pulso, pero en realidad se está observando la respiración. El examinador observa los movimientos respiratorios sin pretender intervenir en su ritmo, si una persona sabe que se están contando sus respiraciones, generalmente le es difícil mantener la función normal. También en </a:t>
            </a:r>
            <a:r>
              <a:rPr lang="es-ES" sz="2400" dirty="0" smtClean="0">
                <a:cs typeface="Times New Roman" pitchFamily="18" charset="0"/>
              </a:rPr>
              <a:t>este </a:t>
            </a:r>
            <a:r>
              <a:rPr lang="es-ES" sz="2400" dirty="0">
                <a:cs typeface="Times New Roman" pitchFamily="18" charset="0"/>
              </a:rPr>
              <a:t>caso se puede contar el número de movimientos durante medio minuto y luego multiplicar por dos. </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84994"/>
                                        </p:tgtEl>
                                        <p:attrNameLst>
                                          <p:attrName>style.visibility</p:attrName>
                                        </p:attrNameLst>
                                      </p:cBhvr>
                                      <p:to>
                                        <p:strVal val="visible"/>
                                      </p:to>
                                    </p:set>
                                    <p:anim calcmode="lin" valueType="num">
                                      <p:cBhvr>
                                        <p:cTn id="7" dur="500" fill="hold"/>
                                        <p:tgtEl>
                                          <p:spTgt spid="84994"/>
                                        </p:tgtEl>
                                        <p:attrNameLst>
                                          <p:attrName>ppt_w</p:attrName>
                                        </p:attrNameLst>
                                      </p:cBhvr>
                                      <p:tavLst>
                                        <p:tav tm="0">
                                          <p:val>
                                            <p:fltVal val="0"/>
                                          </p:val>
                                        </p:tav>
                                        <p:tav tm="100000">
                                          <p:val>
                                            <p:strVal val="#ppt_w"/>
                                          </p:val>
                                        </p:tav>
                                      </p:tavLst>
                                    </p:anim>
                                    <p:anim calcmode="lin" valueType="num">
                                      <p:cBhvr>
                                        <p:cTn id="8" dur="500" fill="hold"/>
                                        <p:tgtEl>
                                          <p:spTgt spid="8499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84995">
                                            <p:txEl>
                                              <p:pRg st="0" end="0"/>
                                            </p:txEl>
                                          </p:spTgt>
                                        </p:tgtEl>
                                        <p:attrNameLst>
                                          <p:attrName>style.visibility</p:attrName>
                                        </p:attrNameLst>
                                      </p:cBhvr>
                                      <p:to>
                                        <p:strVal val="visible"/>
                                      </p:to>
                                    </p:set>
                                    <p:animEffect transition="in" filter="dissolve">
                                      <p:cBhvr>
                                        <p:cTn id="13" dur="500"/>
                                        <p:tgtEl>
                                          <p:spTgt spid="8499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4" grpId="0" autoUpdateAnimBg="0"/>
      <p:bldP spid="84995" grpId="0" build="p"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7395" name="Rectangle 3"/>
          <p:cNvSpPr>
            <a:spLocks noGrp="1" noChangeArrowheads="1"/>
          </p:cNvSpPr>
          <p:nvPr>
            <p:ph idx="1"/>
          </p:nvPr>
        </p:nvSpPr>
        <p:spPr>
          <a:xfrm>
            <a:off x="700120" y="841276"/>
            <a:ext cx="7704856" cy="3024336"/>
          </a:xfrm>
        </p:spPr>
        <p:txBody>
          <a:bodyPr>
            <a:normAutofit/>
          </a:bodyPr>
          <a:lstStyle/>
          <a:p>
            <a:pPr algn="just">
              <a:lnSpc>
                <a:spcPct val="90000"/>
              </a:lnSpc>
            </a:pPr>
            <a:r>
              <a:rPr lang="es-ES" sz="2400" dirty="0">
                <a:cs typeface="Times New Roman" pitchFamily="18" charset="0"/>
              </a:rPr>
              <a:t>Se cuentan las inspiraciones o las espiraciones, pero no los dos movimientos. Algunas veces es imposible ver los movimientos torácicos de la respiración, o sea que apenas se distingue si el paciente respira. En este caso, la frecuencia respiratoria se explora colocando la mano sobre el pecho del enfermo y contando las respiraciones por minuto. </a:t>
            </a:r>
            <a:endParaRPr lang="es-ES" sz="2400" dirty="0"/>
          </a:p>
        </p:txBody>
      </p:sp>
      <p:sp>
        <p:nvSpPr>
          <p:cNvPr id="4" name="Rectangle 2"/>
          <p:cNvSpPr>
            <a:spLocks noGrp="1" noChangeArrowheads="1"/>
          </p:cNvSpPr>
          <p:nvPr>
            <p:ph type="title"/>
          </p:nvPr>
        </p:nvSpPr>
        <p:spPr>
          <a:xfrm>
            <a:off x="-19452" y="4513684"/>
            <a:ext cx="9144000" cy="952500"/>
          </a:xfrm>
        </p:spPr>
        <p:txBody>
          <a:bodyPr>
            <a:noAutofit/>
          </a:bodyPr>
          <a:lstStyle/>
          <a:p>
            <a:pPr algn="ctr"/>
            <a:r>
              <a:rPr lang="es-ES_tradnl" b="1" dirty="0" smtClean="0">
                <a:solidFill>
                  <a:schemeClr val="tx2">
                    <a:lumMod val="60000"/>
                    <a:lumOff val="40000"/>
                  </a:schemeClr>
                </a:solidFill>
                <a:effectLst>
                  <a:outerShdw blurRad="38100" dist="38100" dir="2700000" algn="tl">
                    <a:srgbClr val="000000">
                      <a:alpha val="43137"/>
                    </a:srgbClr>
                  </a:outerShdw>
                </a:effectLst>
              </a:rPr>
              <a:t>¿CÓMO SE MIDE LA FRECUENCIA RESPIRATORIA?</a:t>
            </a:r>
            <a:endParaRPr lang="es-ES_tradnl" b="1" dirty="0">
              <a:solidFill>
                <a:schemeClr val="tx2">
                  <a:lumMod val="60000"/>
                  <a:lumOff val="40000"/>
                </a:schemeClr>
              </a:solidFill>
              <a:effectLst>
                <a:outerShdw blurRad="38100" dist="38100" dir="2700000" algn="tl">
                  <a:srgbClr val="000000">
                    <a:alpha val="43137"/>
                  </a:srgbClr>
                </a:outerShdw>
              </a:effectLst>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87395">
                                            <p:txEl>
                                              <p:pRg st="0" end="0"/>
                                            </p:txEl>
                                          </p:spTgt>
                                        </p:tgtEl>
                                        <p:attrNameLst>
                                          <p:attrName>style.visibility</p:attrName>
                                        </p:attrNameLst>
                                      </p:cBhvr>
                                      <p:to>
                                        <p:strVal val="visible"/>
                                      </p:to>
                                    </p:set>
                                    <p:animEffect transition="in" filter="dissolve">
                                      <p:cBhvr>
                                        <p:cTn id="7" dur="500"/>
                                        <p:tgtEl>
                                          <p:spTgt spid="187395">
                                            <p:txEl>
                                              <p:pRg st="0" end="0"/>
                                            </p:txEl>
                                          </p:spTgt>
                                        </p:tgtEl>
                                      </p:cBhvr>
                                    </p:animEffect>
                                  </p:childTnLst>
                                </p:cTn>
                              </p:par>
                            </p:childTnLst>
                          </p:cTn>
                        </p:par>
                        <p:par>
                          <p:cTn id="8" fill="hold">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395" grpId="0" build="p" autoUpdateAnimBg="0"/>
      <p:bldP spid="4" grpId="0"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1491" name="Rectangle 3"/>
          <p:cNvSpPr>
            <a:spLocks noGrp="1" noChangeArrowheads="1"/>
          </p:cNvSpPr>
          <p:nvPr>
            <p:ph idx="1"/>
          </p:nvPr>
        </p:nvSpPr>
        <p:spPr>
          <a:xfrm>
            <a:off x="1693811" y="697260"/>
            <a:ext cx="6096000" cy="3429000"/>
          </a:xfrm>
        </p:spPr>
        <p:txBody>
          <a:bodyPr>
            <a:normAutofit fontScale="92500"/>
          </a:bodyPr>
          <a:lstStyle/>
          <a:p>
            <a:pPr algn="just"/>
            <a:r>
              <a:rPr lang="es-ES" sz="2400" dirty="0">
                <a:cs typeface="Times New Roman" pitchFamily="18" charset="0"/>
              </a:rPr>
              <a:t>La frecuencia respiratoria debe ser de 12 a 20 respiraciones por minuto. En adultos, se habla de </a:t>
            </a:r>
            <a:r>
              <a:rPr lang="es-ES" sz="2400" b="1" dirty="0">
                <a:cs typeface="Times New Roman" pitchFamily="18" charset="0"/>
              </a:rPr>
              <a:t>taquipnea</a:t>
            </a:r>
            <a:r>
              <a:rPr lang="es-ES" sz="2400" dirty="0">
                <a:cs typeface="Times New Roman" pitchFamily="18" charset="0"/>
              </a:rPr>
              <a:t> si la frecuencia respiratoria es sostenidamente sobre 20 respiraciones por </a:t>
            </a:r>
            <a:r>
              <a:rPr lang="es-ES" sz="2400" dirty="0" smtClean="0">
                <a:cs typeface="Times New Roman" pitchFamily="18" charset="0"/>
              </a:rPr>
              <a:t>minuto </a:t>
            </a:r>
            <a:r>
              <a:rPr lang="es-ES" sz="2400" dirty="0">
                <a:cs typeface="Times New Roman" pitchFamily="18" charset="0"/>
              </a:rPr>
              <a:t>y de </a:t>
            </a:r>
            <a:r>
              <a:rPr lang="es-ES" sz="2400" b="1" dirty="0">
                <a:cs typeface="Times New Roman" pitchFamily="18" charset="0"/>
              </a:rPr>
              <a:t>bradipnea</a:t>
            </a:r>
            <a:r>
              <a:rPr lang="es-ES" sz="2400" dirty="0">
                <a:cs typeface="Times New Roman" pitchFamily="18" charset="0"/>
              </a:rPr>
              <a:t>, si es menor de 12 respiraciones por minuto</a:t>
            </a:r>
            <a:r>
              <a:rPr lang="es-MX" sz="2400" dirty="0" smtClean="0">
                <a:cs typeface="Times New Roman" pitchFamily="18" charset="0"/>
              </a:rPr>
              <a:t>.</a:t>
            </a:r>
          </a:p>
          <a:p>
            <a:pPr algn="just"/>
            <a:r>
              <a:rPr lang="es-MX" sz="2400" dirty="0" smtClean="0">
                <a:cs typeface="Times New Roman" pitchFamily="18" charset="0"/>
              </a:rPr>
              <a:t> </a:t>
            </a:r>
            <a:r>
              <a:rPr lang="es-ES" sz="2400" dirty="0">
                <a:cs typeface="Times New Roman" pitchFamily="18" charset="0"/>
              </a:rPr>
              <a:t>La </a:t>
            </a:r>
            <a:r>
              <a:rPr lang="es-ES" sz="2400" b="1" dirty="0" err="1">
                <a:cs typeface="Times New Roman" pitchFamily="18" charset="0"/>
              </a:rPr>
              <a:t>dis</a:t>
            </a:r>
            <a:r>
              <a:rPr lang="es-MX" sz="2400" b="1" dirty="0">
                <a:cs typeface="Times New Roman" pitchFamily="18" charset="0"/>
              </a:rPr>
              <a:t>ne</a:t>
            </a:r>
            <a:r>
              <a:rPr lang="es-ES" sz="2400" b="1" dirty="0">
                <a:cs typeface="Times New Roman" pitchFamily="18" charset="0"/>
              </a:rPr>
              <a:t>a</a:t>
            </a:r>
            <a:r>
              <a:rPr lang="es-ES" sz="2400" dirty="0">
                <a:cs typeface="Times New Roman" pitchFamily="18" charset="0"/>
              </a:rPr>
              <a:t> es la respiración trabajosa o difícil, con falta de aliento, se observa con frecuencia e caso de compromisos cardiacos o pulmonares.</a:t>
            </a:r>
          </a:p>
          <a:p>
            <a:endParaRPr lang="es-ES" sz="2400" dirty="0"/>
          </a:p>
        </p:txBody>
      </p:sp>
      <p:sp>
        <p:nvSpPr>
          <p:cNvPr id="4" name="Rectangle 2"/>
          <p:cNvSpPr>
            <a:spLocks noGrp="1" noChangeArrowheads="1"/>
          </p:cNvSpPr>
          <p:nvPr>
            <p:ph type="title"/>
          </p:nvPr>
        </p:nvSpPr>
        <p:spPr>
          <a:xfrm>
            <a:off x="179512" y="4225652"/>
            <a:ext cx="9124598" cy="1357982"/>
          </a:xfrm>
        </p:spPr>
        <p:txBody>
          <a:bodyPr>
            <a:noAutofit/>
          </a:bodyPr>
          <a:lstStyle/>
          <a:p>
            <a:pPr algn="ctr"/>
            <a:r>
              <a:rPr lang="es-ES_tradnl" sz="4800" b="1" dirty="0" smtClean="0">
                <a:solidFill>
                  <a:schemeClr val="tx2">
                    <a:lumMod val="60000"/>
                    <a:lumOff val="40000"/>
                  </a:schemeClr>
                </a:solidFill>
                <a:effectLst>
                  <a:outerShdw blurRad="38100" dist="38100" dir="2700000" algn="tl">
                    <a:srgbClr val="000000">
                      <a:alpha val="43137"/>
                    </a:srgbClr>
                  </a:outerShdw>
                </a:effectLst>
              </a:rPr>
              <a:t>VALORES NORMALES DE LA FRECUENCIA RESPIRATORIA</a:t>
            </a:r>
            <a:endParaRPr lang="es-ES" sz="4800" b="1" dirty="0">
              <a:solidFill>
                <a:schemeClr val="tx2">
                  <a:lumMod val="60000"/>
                  <a:lumOff val="40000"/>
                </a:schemeClr>
              </a:solidFill>
              <a:effectLst>
                <a:outerShdw blurRad="38100" dist="38100" dir="2700000" algn="tl">
                  <a:srgbClr val="000000">
                    <a:alpha val="43137"/>
                  </a:srgbClr>
                </a:outerShdw>
              </a:effectLst>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91491">
                                            <p:txEl>
                                              <p:pRg st="0" end="0"/>
                                            </p:txEl>
                                          </p:spTgt>
                                        </p:tgtEl>
                                        <p:attrNameLst>
                                          <p:attrName>style.visibility</p:attrName>
                                        </p:attrNameLst>
                                      </p:cBhvr>
                                      <p:to>
                                        <p:strVal val="visible"/>
                                      </p:to>
                                    </p:set>
                                    <p:animEffect transition="in" filter="dissolve">
                                      <p:cBhvr>
                                        <p:cTn id="7" dur="500"/>
                                        <p:tgtEl>
                                          <p:spTgt spid="1914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91491">
                                            <p:txEl>
                                              <p:pRg st="1" end="1"/>
                                            </p:txEl>
                                          </p:spTgt>
                                        </p:tgtEl>
                                        <p:attrNameLst>
                                          <p:attrName>style.visibility</p:attrName>
                                        </p:attrNameLst>
                                      </p:cBhvr>
                                      <p:to>
                                        <p:strVal val="visible"/>
                                      </p:to>
                                    </p:set>
                                    <p:animEffect transition="in" filter="dissolve">
                                      <p:cBhvr>
                                        <p:cTn id="12" dur="500"/>
                                        <p:tgtEl>
                                          <p:spTgt spid="19149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491" grpId="0" build="p" autoUpdateAnimBg="0"/>
      <p:bldP spid="4" grpId="0"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7043" name="Rectangle 3"/>
          <p:cNvSpPr>
            <a:spLocks noGrp="1" noChangeArrowheads="1"/>
          </p:cNvSpPr>
          <p:nvPr>
            <p:ph idx="1"/>
          </p:nvPr>
        </p:nvSpPr>
        <p:spPr>
          <a:xfrm>
            <a:off x="179512" y="625252"/>
            <a:ext cx="5602004" cy="3429000"/>
          </a:xfrm>
        </p:spPr>
        <p:txBody>
          <a:bodyPr>
            <a:normAutofit fontScale="85000" lnSpcReduction="10000"/>
          </a:bodyPr>
          <a:lstStyle/>
          <a:p>
            <a:pPr marL="0" indent="0" algn="just">
              <a:lnSpc>
                <a:spcPct val="90000"/>
              </a:lnSpc>
              <a:buNone/>
            </a:pPr>
            <a:r>
              <a:rPr lang="es-ES" sz="2400" dirty="0">
                <a:cs typeface="Times New Roman" pitchFamily="18" charset="0"/>
              </a:rPr>
              <a:t>En condiciones basales los valores normales</a:t>
            </a:r>
            <a:r>
              <a:rPr lang="es-MX" sz="2400" dirty="0">
                <a:cs typeface="Times New Roman" pitchFamily="18" charset="0"/>
              </a:rPr>
              <a:t> </a:t>
            </a:r>
            <a:r>
              <a:rPr lang="es-ES" sz="2400" dirty="0">
                <a:cs typeface="Times New Roman" pitchFamily="18" charset="0"/>
              </a:rPr>
              <a:t>son:</a:t>
            </a:r>
          </a:p>
          <a:p>
            <a:pPr algn="just">
              <a:lnSpc>
                <a:spcPct val="90000"/>
              </a:lnSpc>
              <a:buFont typeface="Wingdings" pitchFamily="2" charset="2"/>
              <a:buNone/>
            </a:pPr>
            <a:r>
              <a:rPr lang="es-MX" sz="2400" dirty="0">
                <a:cs typeface="Times New Roman" pitchFamily="18" charset="0"/>
              </a:rPr>
              <a:t>-	</a:t>
            </a:r>
            <a:r>
              <a:rPr lang="es-ES" sz="2400" dirty="0">
                <a:cs typeface="Times New Roman" pitchFamily="18" charset="0"/>
              </a:rPr>
              <a:t>A</a:t>
            </a:r>
            <a:r>
              <a:rPr lang="es-ES" sz="2400" dirty="0" smtClean="0">
                <a:cs typeface="Times New Roman" pitchFamily="18" charset="0"/>
              </a:rPr>
              <a:t>l </a:t>
            </a:r>
            <a:r>
              <a:rPr lang="es-ES" sz="2400" dirty="0">
                <a:cs typeface="Times New Roman" pitchFamily="18" charset="0"/>
              </a:rPr>
              <a:t>nacer de 44 respiraciones por minuto</a:t>
            </a:r>
          </a:p>
          <a:p>
            <a:pPr algn="just">
              <a:lnSpc>
                <a:spcPct val="90000"/>
              </a:lnSpc>
              <a:buFont typeface="Wingdings" pitchFamily="2" charset="2"/>
              <a:buNone/>
            </a:pPr>
            <a:r>
              <a:rPr lang="es-MX" sz="2400" dirty="0">
                <a:cs typeface="Times New Roman" pitchFamily="18" charset="0"/>
              </a:rPr>
              <a:t>-	</a:t>
            </a:r>
            <a:r>
              <a:rPr lang="es-ES" sz="2400" dirty="0">
                <a:cs typeface="Times New Roman" pitchFamily="18" charset="0"/>
              </a:rPr>
              <a:t>A</a:t>
            </a:r>
            <a:r>
              <a:rPr lang="es-ES" sz="2400" dirty="0" smtClean="0">
                <a:cs typeface="Times New Roman" pitchFamily="18" charset="0"/>
              </a:rPr>
              <a:t> </a:t>
            </a:r>
            <a:r>
              <a:rPr lang="es-ES" sz="2400" dirty="0">
                <a:cs typeface="Times New Roman" pitchFamily="18" charset="0"/>
              </a:rPr>
              <a:t>los 5 años es de 26 respiraciones por minuto</a:t>
            </a:r>
          </a:p>
          <a:p>
            <a:pPr algn="just">
              <a:lnSpc>
                <a:spcPct val="90000"/>
              </a:lnSpc>
              <a:buFont typeface="Wingdings" pitchFamily="2" charset="2"/>
              <a:buNone/>
            </a:pPr>
            <a:r>
              <a:rPr lang="es-MX" sz="2400" dirty="0">
                <a:cs typeface="Times New Roman" pitchFamily="18" charset="0"/>
              </a:rPr>
              <a:t>-	</a:t>
            </a:r>
            <a:r>
              <a:rPr lang="es-ES" sz="2400" dirty="0">
                <a:cs typeface="Times New Roman" pitchFamily="18" charset="0"/>
              </a:rPr>
              <a:t>D</a:t>
            </a:r>
            <a:r>
              <a:rPr lang="es-ES" sz="2400" dirty="0" smtClean="0">
                <a:cs typeface="Times New Roman" pitchFamily="18" charset="0"/>
              </a:rPr>
              <a:t>e </a:t>
            </a:r>
            <a:r>
              <a:rPr lang="es-ES" sz="2400" dirty="0">
                <a:cs typeface="Times New Roman" pitchFamily="18" charset="0"/>
              </a:rPr>
              <a:t>15 a 20 años es de 20 respiraciones por minuto</a:t>
            </a:r>
          </a:p>
          <a:p>
            <a:pPr algn="just">
              <a:lnSpc>
                <a:spcPct val="90000"/>
              </a:lnSpc>
              <a:buFont typeface="Wingdings" pitchFamily="2" charset="2"/>
              <a:buNone/>
            </a:pPr>
            <a:r>
              <a:rPr lang="es-MX" sz="2400" dirty="0">
                <a:cs typeface="Times New Roman" pitchFamily="18" charset="0"/>
              </a:rPr>
              <a:t>-	</a:t>
            </a:r>
            <a:r>
              <a:rPr lang="es-ES" sz="2400" dirty="0">
                <a:cs typeface="Times New Roman" pitchFamily="18" charset="0"/>
              </a:rPr>
              <a:t>D</a:t>
            </a:r>
            <a:r>
              <a:rPr lang="es-ES" sz="2400" dirty="0" smtClean="0">
                <a:cs typeface="Times New Roman" pitchFamily="18" charset="0"/>
              </a:rPr>
              <a:t>e </a:t>
            </a:r>
            <a:r>
              <a:rPr lang="es-ES" sz="2400" dirty="0">
                <a:cs typeface="Times New Roman" pitchFamily="18" charset="0"/>
              </a:rPr>
              <a:t>20 a 25 años es de 18 respiraciones por minuto</a:t>
            </a:r>
          </a:p>
          <a:p>
            <a:pPr algn="just">
              <a:lnSpc>
                <a:spcPct val="90000"/>
              </a:lnSpc>
              <a:buFont typeface="Wingdings" pitchFamily="2" charset="2"/>
              <a:buNone/>
            </a:pPr>
            <a:r>
              <a:rPr lang="es-MX" sz="2400" dirty="0">
                <a:cs typeface="Times New Roman" pitchFamily="18" charset="0"/>
              </a:rPr>
              <a:t>-	</a:t>
            </a:r>
            <a:r>
              <a:rPr lang="es-ES" sz="2400" dirty="0">
                <a:cs typeface="Times New Roman" pitchFamily="18" charset="0"/>
              </a:rPr>
              <a:t>D</a:t>
            </a:r>
            <a:r>
              <a:rPr lang="es-ES" sz="2400" dirty="0" smtClean="0">
                <a:cs typeface="Times New Roman" pitchFamily="18" charset="0"/>
              </a:rPr>
              <a:t>e </a:t>
            </a:r>
            <a:r>
              <a:rPr lang="es-ES" sz="2400" dirty="0">
                <a:cs typeface="Times New Roman" pitchFamily="18" charset="0"/>
              </a:rPr>
              <a:t>25 a 30 años es de 16 respiraciones por minuto</a:t>
            </a:r>
          </a:p>
          <a:p>
            <a:pPr algn="just">
              <a:lnSpc>
                <a:spcPct val="90000"/>
              </a:lnSpc>
              <a:buFont typeface="Wingdings" pitchFamily="2" charset="2"/>
              <a:buNone/>
            </a:pPr>
            <a:r>
              <a:rPr lang="es-MX" sz="2400" dirty="0">
                <a:cs typeface="Times New Roman" pitchFamily="18" charset="0"/>
              </a:rPr>
              <a:t>-	</a:t>
            </a:r>
            <a:r>
              <a:rPr lang="es-ES" sz="2400" dirty="0">
                <a:cs typeface="Times New Roman" pitchFamily="18" charset="0"/>
              </a:rPr>
              <a:t>M</a:t>
            </a:r>
            <a:r>
              <a:rPr lang="es-ES" sz="2400" dirty="0" smtClean="0">
                <a:cs typeface="Times New Roman" pitchFamily="18" charset="0"/>
              </a:rPr>
              <a:t>ayor </a:t>
            </a:r>
            <a:r>
              <a:rPr lang="es-ES" sz="2400" dirty="0">
                <a:cs typeface="Times New Roman" pitchFamily="18" charset="0"/>
              </a:rPr>
              <a:t>de 40 años es de 18 respiraciones por minuto</a:t>
            </a:r>
          </a:p>
          <a:p>
            <a:pPr>
              <a:lnSpc>
                <a:spcPct val="90000"/>
              </a:lnSpc>
            </a:pPr>
            <a:endParaRPr lang="es-ES" sz="2400" dirty="0"/>
          </a:p>
        </p:txBody>
      </p:sp>
      <p:sp>
        <p:nvSpPr>
          <p:cNvPr id="6" name="Rectangle 2"/>
          <p:cNvSpPr>
            <a:spLocks noGrp="1" noChangeArrowheads="1"/>
          </p:cNvSpPr>
          <p:nvPr>
            <p:ph type="title"/>
          </p:nvPr>
        </p:nvSpPr>
        <p:spPr>
          <a:xfrm>
            <a:off x="333736" y="4054252"/>
            <a:ext cx="7036366" cy="1357982"/>
          </a:xfrm>
        </p:spPr>
        <p:txBody>
          <a:bodyPr>
            <a:noAutofit/>
          </a:bodyPr>
          <a:lstStyle/>
          <a:p>
            <a:pPr algn="ctr"/>
            <a:r>
              <a:rPr lang="es-ES_tradnl" sz="4800" b="1" dirty="0" smtClean="0">
                <a:solidFill>
                  <a:schemeClr val="tx2">
                    <a:lumMod val="60000"/>
                    <a:lumOff val="40000"/>
                  </a:schemeClr>
                </a:solidFill>
                <a:effectLst>
                  <a:outerShdw blurRad="38100" dist="38100" dir="2700000" algn="tl">
                    <a:srgbClr val="000000">
                      <a:alpha val="43137"/>
                    </a:srgbClr>
                  </a:outerShdw>
                </a:effectLst>
              </a:rPr>
              <a:t>VALORES NORMALES DE LA FRECUENCIA RESPIRATORIA</a:t>
            </a:r>
            <a:endParaRPr lang="es-ES" sz="4800" b="1" dirty="0">
              <a:solidFill>
                <a:schemeClr val="tx2">
                  <a:lumMod val="60000"/>
                  <a:lumOff val="40000"/>
                </a:schemeClr>
              </a:solidFill>
              <a:effectLst>
                <a:outerShdw blurRad="38100" dist="38100" dir="2700000" algn="tl">
                  <a:srgbClr val="000000">
                    <a:alpha val="43137"/>
                  </a:srgbClr>
                </a:outerShdw>
              </a:effectLst>
            </a:endParaRPr>
          </a:p>
        </p:txBody>
      </p:sp>
      <p:pic>
        <p:nvPicPr>
          <p:cNvPr id="3" name="Imagen 2"/>
          <p:cNvPicPr>
            <a:picLocks noChangeAspect="1"/>
          </p:cNvPicPr>
          <p:nvPr/>
        </p:nvPicPr>
        <p:blipFill rotWithShape="1">
          <a:blip r:embed="rId2"/>
          <a:srcRect l="10916" t="23306" r="3569" b="5320"/>
          <a:stretch/>
        </p:blipFill>
        <p:spPr>
          <a:xfrm>
            <a:off x="5950785" y="985292"/>
            <a:ext cx="3177171" cy="2448272"/>
          </a:xfrm>
          <a:prstGeom prst="rect">
            <a:avLst/>
          </a:prstGeom>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7043">
                                            <p:txEl>
                                              <p:pRg st="0" end="0"/>
                                            </p:txEl>
                                          </p:spTgt>
                                        </p:tgtEl>
                                        <p:attrNameLst>
                                          <p:attrName>style.visibility</p:attrName>
                                        </p:attrNameLst>
                                      </p:cBhvr>
                                      <p:to>
                                        <p:strVal val="visible"/>
                                      </p:to>
                                    </p:set>
                                    <p:animEffect transition="in" filter="dissolve">
                                      <p:cBhvr>
                                        <p:cTn id="7" dur="500"/>
                                        <p:tgtEl>
                                          <p:spTgt spid="870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7043">
                                            <p:txEl>
                                              <p:pRg st="1" end="1"/>
                                            </p:txEl>
                                          </p:spTgt>
                                        </p:tgtEl>
                                        <p:attrNameLst>
                                          <p:attrName>style.visibility</p:attrName>
                                        </p:attrNameLst>
                                      </p:cBhvr>
                                      <p:to>
                                        <p:strVal val="visible"/>
                                      </p:to>
                                    </p:set>
                                    <p:animEffect transition="in" filter="dissolve">
                                      <p:cBhvr>
                                        <p:cTn id="12" dur="500"/>
                                        <p:tgtEl>
                                          <p:spTgt spid="870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7043">
                                            <p:txEl>
                                              <p:pRg st="2" end="2"/>
                                            </p:txEl>
                                          </p:spTgt>
                                        </p:tgtEl>
                                        <p:attrNameLst>
                                          <p:attrName>style.visibility</p:attrName>
                                        </p:attrNameLst>
                                      </p:cBhvr>
                                      <p:to>
                                        <p:strVal val="visible"/>
                                      </p:to>
                                    </p:set>
                                    <p:animEffect transition="in" filter="dissolve">
                                      <p:cBhvr>
                                        <p:cTn id="17" dur="500"/>
                                        <p:tgtEl>
                                          <p:spTgt spid="870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7043">
                                            <p:txEl>
                                              <p:pRg st="3" end="3"/>
                                            </p:txEl>
                                          </p:spTgt>
                                        </p:tgtEl>
                                        <p:attrNameLst>
                                          <p:attrName>style.visibility</p:attrName>
                                        </p:attrNameLst>
                                      </p:cBhvr>
                                      <p:to>
                                        <p:strVal val="visible"/>
                                      </p:to>
                                    </p:set>
                                    <p:animEffect transition="in" filter="dissolve">
                                      <p:cBhvr>
                                        <p:cTn id="22" dur="500"/>
                                        <p:tgtEl>
                                          <p:spTgt spid="8704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87043">
                                            <p:txEl>
                                              <p:pRg st="4" end="4"/>
                                            </p:txEl>
                                          </p:spTgt>
                                        </p:tgtEl>
                                        <p:attrNameLst>
                                          <p:attrName>style.visibility</p:attrName>
                                        </p:attrNameLst>
                                      </p:cBhvr>
                                      <p:to>
                                        <p:strVal val="visible"/>
                                      </p:to>
                                    </p:set>
                                    <p:animEffect transition="in" filter="dissolve">
                                      <p:cBhvr>
                                        <p:cTn id="27" dur="500"/>
                                        <p:tgtEl>
                                          <p:spTgt spid="8704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87043">
                                            <p:txEl>
                                              <p:pRg st="5" end="5"/>
                                            </p:txEl>
                                          </p:spTgt>
                                        </p:tgtEl>
                                        <p:attrNameLst>
                                          <p:attrName>style.visibility</p:attrName>
                                        </p:attrNameLst>
                                      </p:cBhvr>
                                      <p:to>
                                        <p:strVal val="visible"/>
                                      </p:to>
                                    </p:set>
                                    <p:animEffect transition="in" filter="dissolve">
                                      <p:cBhvr>
                                        <p:cTn id="32" dur="500"/>
                                        <p:tgtEl>
                                          <p:spTgt spid="8704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87043">
                                            <p:txEl>
                                              <p:pRg st="6" end="6"/>
                                            </p:txEl>
                                          </p:spTgt>
                                        </p:tgtEl>
                                        <p:attrNameLst>
                                          <p:attrName>style.visibility</p:attrName>
                                        </p:attrNameLst>
                                      </p:cBhvr>
                                      <p:to>
                                        <p:strVal val="visible"/>
                                      </p:to>
                                    </p:set>
                                    <p:animEffect transition="in" filter="dissolve">
                                      <p:cBhvr>
                                        <p:cTn id="37" dur="500"/>
                                        <p:tgtEl>
                                          <p:spTgt spid="8704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3" presetClass="entr" presetSubtype="16"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p:cTn id="42" dur="500" fill="hold"/>
                                        <p:tgtEl>
                                          <p:spTgt spid="6"/>
                                        </p:tgtEl>
                                        <p:attrNameLst>
                                          <p:attrName>ppt_w</p:attrName>
                                        </p:attrNameLst>
                                      </p:cBhvr>
                                      <p:tavLst>
                                        <p:tav tm="0">
                                          <p:val>
                                            <p:fltVal val="0"/>
                                          </p:val>
                                        </p:tav>
                                        <p:tav tm="100000">
                                          <p:val>
                                            <p:strVal val="#ppt_w"/>
                                          </p:val>
                                        </p:tav>
                                      </p:tavLst>
                                    </p:anim>
                                    <p:anim calcmode="lin" valueType="num">
                                      <p:cBhvr>
                                        <p:cTn id="43"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3" grpId="0" build="p" autoUpdateAnimBg="0"/>
      <p:bldP spid="6" grpId="0"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O"/>
          </a:p>
        </p:txBody>
      </p:sp>
      <p:sp>
        <p:nvSpPr>
          <p:cNvPr id="3" name="Marcador de contenido 2"/>
          <p:cNvSpPr>
            <a:spLocks noGrp="1"/>
          </p:cNvSpPr>
          <p:nvPr>
            <p:ph idx="1"/>
          </p:nvPr>
        </p:nvSpPr>
        <p:spPr/>
        <p:txBody>
          <a:bodyPr/>
          <a:lstStyle/>
          <a:p>
            <a:endParaRPr lang="es-CO"/>
          </a:p>
        </p:txBody>
      </p:sp>
      <p:pic>
        <p:nvPicPr>
          <p:cNvPr id="5" name="Imagen 4"/>
          <p:cNvPicPr>
            <a:picLocks noChangeAspect="1"/>
          </p:cNvPicPr>
          <p:nvPr/>
        </p:nvPicPr>
        <p:blipFill>
          <a:blip r:embed="rId2"/>
          <a:stretch>
            <a:fillRect/>
          </a:stretch>
        </p:blipFill>
        <p:spPr>
          <a:xfrm>
            <a:off x="0" y="0"/>
            <a:ext cx="9144000" cy="5521796"/>
          </a:xfrm>
          <a:prstGeom prst="rect">
            <a:avLst/>
          </a:prstGeom>
        </p:spPr>
      </p:pic>
    </p:spTree>
    <p:extLst>
      <p:ext uri="{BB962C8B-B14F-4D97-AF65-F5344CB8AC3E}">
        <p14:creationId xmlns:p14="http://schemas.microsoft.com/office/powerpoint/2010/main" val="65784666"/>
      </p:ext>
    </p:extLst>
  </p:cSld>
  <p:clrMapOvr>
    <a:masterClrMapping/>
  </p:clrMapOvr>
  <p:transition>
    <p:dissolv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O"/>
          </a:p>
        </p:txBody>
      </p:sp>
      <p:sp>
        <p:nvSpPr>
          <p:cNvPr id="3" name="Marcador de contenido 2"/>
          <p:cNvSpPr>
            <a:spLocks noGrp="1"/>
          </p:cNvSpPr>
          <p:nvPr>
            <p:ph idx="1"/>
          </p:nvPr>
        </p:nvSpPr>
        <p:spPr/>
        <p:txBody>
          <a:bodyPr/>
          <a:lstStyle/>
          <a:p>
            <a:endParaRPr lang="es-CO"/>
          </a:p>
        </p:txBody>
      </p:sp>
      <p:pic>
        <p:nvPicPr>
          <p:cNvPr id="5" name="Imagen 4"/>
          <p:cNvPicPr>
            <a:picLocks noChangeAspect="1"/>
          </p:cNvPicPr>
          <p:nvPr/>
        </p:nvPicPr>
        <p:blipFill>
          <a:blip r:embed="rId2"/>
          <a:stretch>
            <a:fillRect/>
          </a:stretch>
        </p:blipFill>
        <p:spPr>
          <a:xfrm>
            <a:off x="0" y="0"/>
            <a:ext cx="9144000" cy="5715000"/>
          </a:xfrm>
          <a:prstGeom prst="rect">
            <a:avLst/>
          </a:prstGeom>
        </p:spPr>
      </p:pic>
    </p:spTree>
    <p:extLst>
      <p:ext uri="{BB962C8B-B14F-4D97-AF65-F5344CB8AC3E}">
        <p14:creationId xmlns:p14="http://schemas.microsoft.com/office/powerpoint/2010/main" val="713669810"/>
      </p:ext>
    </p:extLst>
  </p:cSld>
  <p:clrMapOvr>
    <a:masterClrMapping/>
  </p:clrMapOvr>
  <p:transition>
    <p:dissolv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611560" y="3145532"/>
            <a:ext cx="8064896" cy="2308324"/>
          </a:xfrm>
          <a:prstGeom prst="rect">
            <a:avLst/>
          </a:prstGeom>
        </p:spPr>
        <p:txBody>
          <a:bodyPr wrap="square">
            <a:spAutoFit/>
          </a:bodyPr>
          <a:lstStyle/>
          <a:p>
            <a:pPr algn="ctr">
              <a:buNone/>
            </a:pPr>
            <a:r>
              <a:rPr lang="es-CO" sz="7200" b="1" dirty="0" smtClean="0">
                <a:ln w="18415" cmpd="sng">
                  <a:solidFill>
                    <a:srgbClr val="FFFFFF"/>
                  </a:solidFill>
                  <a:prstDash val="solid"/>
                </a:ln>
                <a:solidFill>
                  <a:schemeClr val="tx2">
                    <a:lumMod val="60000"/>
                    <a:lumOff val="40000"/>
                  </a:schemeClr>
                </a:solidFill>
                <a:effectLst>
                  <a:glow rad="101600">
                    <a:schemeClr val="accent1">
                      <a:satMod val="175000"/>
                      <a:alpha val="40000"/>
                    </a:schemeClr>
                  </a:glow>
                  <a:outerShdw blurRad="63500" dir="3600000" algn="tl" rotWithShape="0">
                    <a:srgbClr val="000000">
                      <a:alpha val="70000"/>
                    </a:srgbClr>
                  </a:outerShdw>
                  <a:reflection blurRad="6350" stA="60000" endA="900" endPos="60000" dist="60007" dir="5400000" sy="-100000" algn="bl" rotWithShape="0"/>
                </a:effectLst>
                <a:latin typeface="+mn-lt"/>
                <a:cs typeface="Aharoni" pitchFamily="2" charset="-79"/>
              </a:rPr>
              <a:t>SATURACIÓN DE OXIGENO</a:t>
            </a:r>
            <a:endParaRPr lang="es-CO" sz="7200" b="1" dirty="0">
              <a:ln w="18415" cmpd="sng">
                <a:solidFill>
                  <a:srgbClr val="FFFFFF"/>
                </a:solidFill>
                <a:prstDash val="solid"/>
              </a:ln>
              <a:solidFill>
                <a:schemeClr val="tx2">
                  <a:lumMod val="60000"/>
                  <a:lumOff val="40000"/>
                </a:schemeClr>
              </a:solidFill>
              <a:effectLst>
                <a:glow rad="101600">
                  <a:schemeClr val="accent1">
                    <a:satMod val="175000"/>
                    <a:alpha val="40000"/>
                  </a:schemeClr>
                </a:glow>
                <a:outerShdw blurRad="63500" dir="3600000" algn="tl" rotWithShape="0">
                  <a:srgbClr val="000000">
                    <a:alpha val="70000"/>
                  </a:srgbClr>
                </a:outerShdw>
                <a:reflection blurRad="6350" stA="60000" endA="900" endPos="60000" dist="60007" dir="5400000" sy="-100000" algn="bl" rotWithShape="0"/>
              </a:effectLst>
              <a:latin typeface="+mn-lt"/>
              <a:cs typeface="Aharoni" pitchFamily="2" charset="-79"/>
            </a:endParaRPr>
          </a:p>
        </p:txBody>
      </p:sp>
      <p:pic>
        <p:nvPicPr>
          <p:cNvPr id="2" name="Imagen 1"/>
          <p:cNvPicPr>
            <a:picLocks noChangeAspect="1"/>
          </p:cNvPicPr>
          <p:nvPr/>
        </p:nvPicPr>
        <p:blipFill>
          <a:blip r:embed="rId2"/>
          <a:stretch>
            <a:fillRect/>
          </a:stretch>
        </p:blipFill>
        <p:spPr>
          <a:xfrm>
            <a:off x="2546986" y="0"/>
            <a:ext cx="4194043" cy="3145532"/>
          </a:xfrm>
          <a:prstGeom prst="rect">
            <a:avLst/>
          </a:prstGeom>
        </p:spPr>
      </p:pic>
    </p:spTree>
    <p:extLst>
      <p:ext uri="{BB962C8B-B14F-4D97-AF65-F5344CB8AC3E}">
        <p14:creationId xmlns:p14="http://schemas.microsoft.com/office/powerpoint/2010/main" val="998390066"/>
      </p:ext>
    </p:extLst>
  </p:cSld>
  <p:clrMapOvr>
    <a:masterClrMapping/>
  </p:clrMapOvr>
  <p:transition>
    <p:dissolv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r"/>
            <a:r>
              <a:rPr lang="es-CO" b="1" dirty="0" smtClean="0">
                <a:solidFill>
                  <a:schemeClr val="tx2">
                    <a:lumMod val="60000"/>
                    <a:lumOff val="40000"/>
                  </a:schemeClr>
                </a:solidFill>
                <a:effectLst>
                  <a:outerShdw blurRad="38100" dist="38100" dir="2700000" algn="tl">
                    <a:srgbClr val="000000">
                      <a:alpha val="43137"/>
                    </a:srgbClr>
                  </a:outerShdw>
                </a:effectLst>
              </a:rPr>
              <a:t>SATURACIÓN DE OXIGENO (SpO2) </a:t>
            </a:r>
            <a:endParaRPr lang="es-CO" b="1" dirty="0">
              <a:solidFill>
                <a:schemeClr val="tx2">
                  <a:lumMod val="60000"/>
                  <a:lumOff val="40000"/>
                </a:schemeClr>
              </a:solidFill>
              <a:effectLst>
                <a:outerShdw blurRad="38100" dist="38100" dir="2700000" algn="tl">
                  <a:srgbClr val="000000">
                    <a:alpha val="43137"/>
                  </a:srgbClr>
                </a:outerShdw>
              </a:effectLst>
            </a:endParaRPr>
          </a:p>
        </p:txBody>
      </p:sp>
      <p:sp>
        <p:nvSpPr>
          <p:cNvPr id="3" name="Marcador de contenido 2"/>
          <p:cNvSpPr>
            <a:spLocks noGrp="1"/>
          </p:cNvSpPr>
          <p:nvPr>
            <p:ph idx="1"/>
          </p:nvPr>
        </p:nvSpPr>
        <p:spPr/>
        <p:txBody>
          <a:bodyPr/>
          <a:lstStyle/>
          <a:p>
            <a:r>
              <a:rPr lang="es-CO" sz="2400" dirty="0"/>
              <a:t>La</a:t>
            </a:r>
            <a:r>
              <a:rPr lang="es-CO" sz="2400" b="1" dirty="0"/>
              <a:t> saturación de oxígeno</a:t>
            </a:r>
            <a:r>
              <a:rPr lang="es-CO" sz="2400" dirty="0"/>
              <a:t> es la medida de la cantidad de oxígeno disponible en la sangre. Cuando el corazón bombea sangre, el oxígeno se une a los glóbulos rojos y se reparten por todo el cuerpo. Los </a:t>
            </a:r>
            <a:r>
              <a:rPr lang="es-CO" sz="2400" b="1" dirty="0"/>
              <a:t>niveles de saturación óptimos</a:t>
            </a:r>
            <a:r>
              <a:rPr lang="es-CO" sz="2400" dirty="0"/>
              <a:t> garantizan que las células del cuerpo reciban la cantidad adecuada de oxígeno.</a:t>
            </a:r>
          </a:p>
          <a:p>
            <a:r>
              <a:rPr lang="es-CO" dirty="0" smtClean="0"/>
              <a:t>Se mide mediante un </a:t>
            </a:r>
            <a:r>
              <a:rPr lang="pt-BR" b="1" dirty="0"/>
              <a:t>oxímetro de </a:t>
            </a:r>
            <a:r>
              <a:rPr lang="pt-BR" b="1" dirty="0" smtClean="0"/>
              <a:t>pulso</a:t>
            </a:r>
            <a:r>
              <a:rPr lang="pt-BR" dirty="0" smtClean="0"/>
              <a:t> </a:t>
            </a:r>
            <a:r>
              <a:rPr lang="pt-BR" dirty="0"/>
              <a:t>o pulsioxímetro.</a:t>
            </a:r>
            <a:r>
              <a:rPr lang="es-CO" dirty="0"/>
              <a:t/>
            </a:r>
            <a:br>
              <a:rPr lang="es-CO" dirty="0"/>
            </a:br>
            <a:endParaRPr lang="es-CO" dirty="0"/>
          </a:p>
        </p:txBody>
      </p:sp>
    </p:spTree>
    <p:extLst>
      <p:ext uri="{BB962C8B-B14F-4D97-AF65-F5344CB8AC3E}">
        <p14:creationId xmlns:p14="http://schemas.microsoft.com/office/powerpoint/2010/main" val="217687799"/>
      </p:ext>
    </p:extLst>
  </p:cSld>
  <p:clrMapOvr>
    <a:masterClrMapping/>
  </p:clrMapOvr>
  <p:transition>
    <p:dissolv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sultado de imagen para saturacion de oxigeno"/>
          <p:cNvPicPr>
            <a:picLocks noChangeAspect="1" noChangeArrowheads="1"/>
          </p:cNvPicPr>
          <p:nvPr/>
        </p:nvPicPr>
        <p:blipFill rotWithShape="1">
          <a:blip r:embed="rId2">
            <a:extLst>
              <a:ext uri="{28A0092B-C50C-407E-A947-70E740481C1C}">
                <a14:useLocalDpi xmlns:a14="http://schemas.microsoft.com/office/drawing/2010/main" val="0"/>
              </a:ext>
            </a:extLst>
          </a:blip>
          <a:srcRect t="21477"/>
          <a:stretch/>
        </p:blipFill>
        <p:spPr bwMode="auto">
          <a:xfrm>
            <a:off x="1259632" y="2569468"/>
            <a:ext cx="6724650" cy="263272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2"/>
          <p:cNvSpPr>
            <a:spLocks noGrp="1" noChangeArrowheads="1"/>
          </p:cNvSpPr>
          <p:nvPr>
            <p:ph type="title"/>
          </p:nvPr>
        </p:nvSpPr>
        <p:spPr>
          <a:xfrm>
            <a:off x="59658" y="787420"/>
            <a:ext cx="9124598" cy="1357982"/>
          </a:xfrm>
        </p:spPr>
        <p:txBody>
          <a:bodyPr>
            <a:noAutofit/>
          </a:bodyPr>
          <a:lstStyle/>
          <a:p>
            <a:pPr algn="ctr"/>
            <a:r>
              <a:rPr lang="es-ES_tradnl" sz="4800" b="1" dirty="0" smtClean="0">
                <a:solidFill>
                  <a:schemeClr val="tx2">
                    <a:lumMod val="60000"/>
                    <a:lumOff val="40000"/>
                  </a:schemeClr>
                </a:solidFill>
                <a:effectLst>
                  <a:outerShdw blurRad="38100" dist="38100" dir="2700000" algn="tl">
                    <a:srgbClr val="000000">
                      <a:alpha val="43137"/>
                    </a:srgbClr>
                  </a:outerShdw>
                </a:effectLst>
              </a:rPr>
              <a:t>VALORES NORMALES DE LA SATURACIÓN DE OXIGENO</a:t>
            </a:r>
            <a:endParaRPr lang="es-ES" sz="4800" b="1" dirty="0">
              <a:solidFill>
                <a:schemeClr val="tx2">
                  <a:lumMod val="60000"/>
                  <a:lumOff val="4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89013465"/>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O"/>
          </a:p>
        </p:txBody>
      </p:sp>
      <p:pic>
        <p:nvPicPr>
          <p:cNvPr id="5" name="Marcador de contenido 4"/>
          <p:cNvPicPr>
            <a:picLocks noGrp="1" noChangeAspect="1"/>
          </p:cNvPicPr>
          <p:nvPr>
            <p:ph idx="1"/>
          </p:nvPr>
        </p:nvPicPr>
        <p:blipFill rotWithShape="1">
          <a:blip r:embed="rId2"/>
          <a:srcRect l="12158" t="9680" b="14721"/>
          <a:stretch/>
        </p:blipFill>
        <p:spPr>
          <a:xfrm>
            <a:off x="-31948" y="-20558"/>
            <a:ext cx="9175948" cy="5542354"/>
          </a:xfrm>
          <a:prstGeom prst="rect">
            <a:avLst/>
          </a:prstGeom>
        </p:spPr>
      </p:pic>
    </p:spTree>
    <p:extLst>
      <p:ext uri="{BB962C8B-B14F-4D97-AF65-F5344CB8AC3E}">
        <p14:creationId xmlns:p14="http://schemas.microsoft.com/office/powerpoint/2010/main" val="1104368813"/>
      </p:ext>
    </p:extLst>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6499" name="Rectangle 3"/>
          <p:cNvSpPr>
            <a:spLocks noGrp="1" noChangeArrowheads="1"/>
          </p:cNvSpPr>
          <p:nvPr>
            <p:ph idx="1"/>
          </p:nvPr>
        </p:nvSpPr>
        <p:spPr>
          <a:xfrm>
            <a:off x="539552" y="1874292"/>
            <a:ext cx="6552728" cy="3429000"/>
          </a:xfrm>
        </p:spPr>
        <p:txBody>
          <a:bodyPr>
            <a:normAutofit/>
          </a:bodyPr>
          <a:lstStyle/>
          <a:p>
            <a:pPr algn="just">
              <a:lnSpc>
                <a:spcPct val="90000"/>
              </a:lnSpc>
            </a:pPr>
            <a:r>
              <a:rPr lang="es-ES" sz="2400" dirty="0">
                <a:cs typeface="Times New Roman" pitchFamily="18" charset="0"/>
              </a:rPr>
              <a:t>El pulso normal se palpa como una onda fuerte, </a:t>
            </a:r>
            <a:r>
              <a:rPr lang="es-MX" sz="2400" dirty="0" smtClean="0">
                <a:cs typeface="Times New Roman" pitchFamily="18" charset="0"/>
              </a:rPr>
              <a:t>básicamente </a:t>
            </a:r>
            <a:r>
              <a:rPr lang="es-MX" sz="2400" dirty="0">
                <a:cs typeface="Times New Roman" pitchFamily="18" charset="0"/>
              </a:rPr>
              <a:t>el pulso consiste en movimientos </a:t>
            </a:r>
            <a:r>
              <a:rPr lang="es-MX" sz="2400" dirty="0" smtClean="0">
                <a:cs typeface="Times New Roman" pitchFamily="18" charset="0"/>
              </a:rPr>
              <a:t>contráctiles </a:t>
            </a:r>
            <a:r>
              <a:rPr lang="es-MX" sz="2400" dirty="0">
                <a:cs typeface="Times New Roman" pitchFamily="18" charset="0"/>
              </a:rPr>
              <a:t>debidos a los cambios de </a:t>
            </a:r>
            <a:r>
              <a:rPr lang="es-MX" sz="2400" dirty="0" smtClean="0">
                <a:cs typeface="Times New Roman" pitchFamily="18" charset="0"/>
              </a:rPr>
              <a:t>presión </a:t>
            </a:r>
            <a:r>
              <a:rPr lang="es-MX" sz="2400" dirty="0">
                <a:cs typeface="Times New Roman" pitchFamily="18" charset="0"/>
              </a:rPr>
              <a:t>y volumen que </a:t>
            </a:r>
            <a:r>
              <a:rPr lang="es-MX" sz="2400" dirty="0" smtClean="0">
                <a:cs typeface="Times New Roman" pitchFamily="18" charset="0"/>
              </a:rPr>
              <a:t>experimentan </a:t>
            </a:r>
            <a:r>
              <a:rPr lang="es-MX" sz="2400" dirty="0">
                <a:cs typeface="Times New Roman" pitchFamily="18" charset="0"/>
              </a:rPr>
              <a:t>las arterias en su interior, toda vez que pasa una onda </a:t>
            </a:r>
            <a:r>
              <a:rPr lang="es-MX" sz="2400" dirty="0" smtClean="0">
                <a:cs typeface="Times New Roman" pitchFamily="18" charset="0"/>
              </a:rPr>
              <a:t>sanguínea </a:t>
            </a:r>
            <a:r>
              <a:rPr lang="es-MX" sz="2400" dirty="0">
                <a:cs typeface="Times New Roman" pitchFamily="18" charset="0"/>
              </a:rPr>
              <a:t>i</a:t>
            </a:r>
            <a:r>
              <a:rPr lang="es-MX" sz="2400" dirty="0" smtClean="0">
                <a:cs typeface="Times New Roman" pitchFamily="18" charset="0"/>
              </a:rPr>
              <a:t>mpulsada </a:t>
            </a:r>
            <a:r>
              <a:rPr lang="es-MX" sz="2400" dirty="0">
                <a:cs typeface="Times New Roman" pitchFamily="18" charset="0"/>
              </a:rPr>
              <a:t>a merced de  las </a:t>
            </a:r>
            <a:r>
              <a:rPr lang="es-MX" sz="2400" dirty="0" smtClean="0">
                <a:cs typeface="Times New Roman" pitchFamily="18" charset="0"/>
              </a:rPr>
              <a:t>contracciones </a:t>
            </a:r>
            <a:r>
              <a:rPr lang="es-MX" sz="2400" dirty="0">
                <a:cs typeface="Times New Roman" pitchFamily="18" charset="0"/>
              </a:rPr>
              <a:t>ventriculares</a:t>
            </a:r>
            <a:r>
              <a:rPr lang="es-MX" sz="2400" dirty="0" smtClean="0">
                <a:cs typeface="Times New Roman" pitchFamily="18" charset="0"/>
              </a:rPr>
              <a:t>.</a:t>
            </a:r>
            <a:endParaRPr lang="es-ES" sz="2400" dirty="0"/>
          </a:p>
        </p:txBody>
      </p:sp>
      <p:sp>
        <p:nvSpPr>
          <p:cNvPr id="3" name="Rectangle 2"/>
          <p:cNvSpPr>
            <a:spLocks noGrp="1" noChangeArrowheads="1"/>
          </p:cNvSpPr>
          <p:nvPr>
            <p:ph type="title"/>
          </p:nvPr>
        </p:nvSpPr>
        <p:spPr>
          <a:xfrm>
            <a:off x="1403648" y="985292"/>
            <a:ext cx="5436096" cy="889000"/>
          </a:xfrm>
        </p:spPr>
        <p:txBody>
          <a:bodyPr/>
          <a:lstStyle/>
          <a:p>
            <a:pPr algn="r"/>
            <a:r>
              <a:rPr lang="es-MX" b="1" dirty="0" smtClean="0">
                <a:solidFill>
                  <a:schemeClr val="tx2">
                    <a:lumMod val="60000"/>
                    <a:lumOff val="40000"/>
                  </a:schemeClr>
                </a:solidFill>
                <a:effectLst>
                  <a:outerShdw blurRad="38100" dist="38100" dir="2700000" algn="tl">
                    <a:srgbClr val="000000">
                      <a:alpha val="43137"/>
                    </a:srgbClr>
                  </a:outerShdw>
                </a:effectLst>
              </a:rPr>
              <a:t>PULSO</a:t>
            </a:r>
            <a:endParaRPr lang="es-MX" b="1" dirty="0">
              <a:solidFill>
                <a:schemeClr val="tx2">
                  <a:lumMod val="60000"/>
                  <a:lumOff val="40000"/>
                </a:schemeClr>
              </a:solidFill>
              <a:effectLst>
                <a:outerShdw blurRad="38100" dist="38100" dir="2700000" algn="tl">
                  <a:srgbClr val="000000">
                    <a:alpha val="43137"/>
                  </a:srgbClr>
                </a:outerShdw>
              </a:effectLst>
            </a:endParaRPr>
          </a:p>
        </p:txBody>
      </p:sp>
      <p:pic>
        <p:nvPicPr>
          <p:cNvPr id="4" name="Picture 2" descr="Resultado de imagen para pulso"/>
          <p:cNvPicPr>
            <a:picLocks noChangeAspect="1" noChangeArrowheads="1"/>
          </p:cNvPicPr>
          <p:nvPr/>
        </p:nvPicPr>
        <p:blipFill rotWithShape="1">
          <a:blip r:embed="rId2">
            <a:extLst>
              <a:ext uri="{28A0092B-C50C-407E-A947-70E740481C1C}">
                <a14:useLocalDpi xmlns:a14="http://schemas.microsoft.com/office/drawing/2010/main" val="0"/>
              </a:ext>
            </a:extLst>
          </a:blip>
          <a:srcRect t="22769" r="3084" b="34947"/>
          <a:stretch/>
        </p:blipFill>
        <p:spPr bwMode="auto">
          <a:xfrm rot="5400000">
            <a:off x="5668060" y="2175231"/>
            <a:ext cx="5079670" cy="187220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6499">
                                            <p:txEl>
                                              <p:pRg st="0" end="0"/>
                                            </p:txEl>
                                          </p:spTgt>
                                        </p:tgtEl>
                                        <p:attrNameLst>
                                          <p:attrName>style.visibility</p:attrName>
                                        </p:attrNameLst>
                                      </p:cBhvr>
                                      <p:to>
                                        <p:strVal val="visible"/>
                                      </p:to>
                                    </p:set>
                                    <p:animEffect transition="in" filter="dissolve">
                                      <p:cBhvr>
                                        <p:cTn id="7" dur="500"/>
                                        <p:tgtEl>
                                          <p:spTgt spid="106499">
                                            <p:txEl>
                                              <p:pRg st="0" end="0"/>
                                            </p:txEl>
                                          </p:spTgt>
                                        </p:tgtEl>
                                      </p:cBhvr>
                                    </p:animEffect>
                                  </p:childTnLst>
                                </p:cTn>
                              </p:par>
                            </p:childTnLst>
                          </p:cTn>
                        </p:par>
                        <p:par>
                          <p:cTn id="8" fill="hold">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99" grpId="0" build="p" autoUpdateAnimBg="0"/>
      <p:bldP spid="3" grpId="0"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O"/>
          </a:p>
        </p:txBody>
      </p:sp>
      <p:sp>
        <p:nvSpPr>
          <p:cNvPr id="3" name="Marcador de contenido 2"/>
          <p:cNvSpPr>
            <a:spLocks noGrp="1"/>
          </p:cNvSpPr>
          <p:nvPr>
            <p:ph idx="1"/>
          </p:nvPr>
        </p:nvSpPr>
        <p:spPr/>
        <p:txBody>
          <a:bodyPr/>
          <a:lstStyle/>
          <a:p>
            <a:endParaRPr lang="es-CO" dirty="0"/>
          </a:p>
        </p:txBody>
      </p:sp>
      <p:pic>
        <p:nvPicPr>
          <p:cNvPr id="5" name="Imagen 4"/>
          <p:cNvPicPr>
            <a:picLocks noChangeAspect="1"/>
          </p:cNvPicPr>
          <p:nvPr/>
        </p:nvPicPr>
        <p:blipFill rotWithShape="1">
          <a:blip r:embed="rId2"/>
          <a:srcRect l="3781" t="12036" r="8735" b="12036"/>
          <a:stretch/>
        </p:blipFill>
        <p:spPr>
          <a:xfrm>
            <a:off x="0" y="0"/>
            <a:ext cx="9144000" cy="5593804"/>
          </a:xfrm>
          <a:prstGeom prst="rect">
            <a:avLst/>
          </a:prstGeom>
        </p:spPr>
      </p:pic>
    </p:spTree>
    <p:extLst>
      <p:ext uri="{BB962C8B-B14F-4D97-AF65-F5344CB8AC3E}">
        <p14:creationId xmlns:p14="http://schemas.microsoft.com/office/powerpoint/2010/main" val="1592384583"/>
      </p:ext>
    </p:extLst>
  </p:cSld>
  <p:clrMapOvr>
    <a:masterClrMapping/>
  </p:clrMapOvr>
  <p:transition>
    <p:dissolv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63" name="Rectangle 7"/>
          <p:cNvSpPr>
            <a:spLocks noGrp="1" noChangeArrowheads="1"/>
          </p:cNvSpPr>
          <p:nvPr>
            <p:ph type="title"/>
          </p:nvPr>
        </p:nvSpPr>
        <p:spPr>
          <a:xfrm>
            <a:off x="785786" y="2214558"/>
            <a:ext cx="6858048" cy="1428760"/>
          </a:xfrm>
          <a:noFill/>
          <a:ln/>
        </p:spPr>
        <p:txBody>
          <a:bodyPr>
            <a:prstTxWarp prst="textCircle">
              <a:avLst>
                <a:gd name="adj" fmla="val 10817340"/>
              </a:avLst>
            </a:prstTxWarp>
            <a:no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es-MX" sz="23900" b="1" dirty="0">
                <a:ln/>
                <a:solidFill>
                  <a:schemeClr val="accent3"/>
                </a:solidFill>
              </a:rPr>
              <a:t>¡GRACIAS!</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198663"/>
                                        </p:tgtEl>
                                        <p:attrNameLst>
                                          <p:attrName>style.visibility</p:attrName>
                                        </p:attrNameLst>
                                      </p:cBhvr>
                                      <p:to>
                                        <p:strVal val="visible"/>
                                      </p:to>
                                    </p:set>
                                    <p:anim calcmode="lin" valueType="num">
                                      <p:cBhvr>
                                        <p:cTn id="7" dur="5000" fill="hold"/>
                                        <p:tgtEl>
                                          <p:spTgt spid="198663"/>
                                        </p:tgtEl>
                                        <p:attrNameLst>
                                          <p:attrName>ppt_w</p:attrName>
                                        </p:attrNameLst>
                                      </p:cBhvr>
                                      <p:tavLst>
                                        <p:tav tm="0" fmla="#ppt_w*sin(2.5*pi*$)">
                                          <p:val>
                                            <p:fltVal val="0"/>
                                          </p:val>
                                        </p:tav>
                                        <p:tav tm="100000">
                                          <p:val>
                                            <p:fltVal val="1"/>
                                          </p:val>
                                        </p:tav>
                                      </p:tavLst>
                                    </p:anim>
                                    <p:anim calcmode="lin" valueType="num">
                                      <p:cBhvr>
                                        <p:cTn id="8" dur="5000" fill="hold"/>
                                        <p:tgtEl>
                                          <p:spTgt spid="19866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663" grpId="0" animBg="1"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0" y="508000"/>
            <a:ext cx="9144000" cy="952500"/>
          </a:xfrm>
        </p:spPr>
        <p:txBody>
          <a:bodyPr/>
          <a:lstStyle/>
          <a:p>
            <a:pPr algn="ctr"/>
            <a:r>
              <a:rPr lang="es-MX" b="1" dirty="0" smtClean="0">
                <a:solidFill>
                  <a:schemeClr val="tx2">
                    <a:lumMod val="60000"/>
                    <a:lumOff val="40000"/>
                  </a:schemeClr>
                </a:solidFill>
                <a:effectLst>
                  <a:outerShdw blurRad="38100" dist="38100" dir="2700000" algn="tl">
                    <a:srgbClr val="000000">
                      <a:alpha val="43137"/>
                    </a:srgbClr>
                  </a:outerShdw>
                </a:effectLst>
              </a:rPr>
              <a:t>¿CÓMO SE TOMA EL PULSO?</a:t>
            </a:r>
            <a:endParaRPr lang="es-MX" b="1" dirty="0">
              <a:solidFill>
                <a:schemeClr val="tx2">
                  <a:lumMod val="60000"/>
                  <a:lumOff val="40000"/>
                </a:schemeClr>
              </a:solidFill>
              <a:effectLst>
                <a:outerShdw blurRad="38100" dist="38100" dir="2700000" algn="tl">
                  <a:srgbClr val="000000">
                    <a:alpha val="43137"/>
                  </a:srgbClr>
                </a:outerShdw>
              </a:effectLst>
            </a:endParaRPr>
          </a:p>
        </p:txBody>
      </p:sp>
      <p:sp>
        <p:nvSpPr>
          <p:cNvPr id="60419" name="Rectangle 3"/>
          <p:cNvSpPr>
            <a:spLocks noGrp="1" noChangeArrowheads="1"/>
          </p:cNvSpPr>
          <p:nvPr>
            <p:ph idx="1"/>
          </p:nvPr>
        </p:nvSpPr>
        <p:spPr>
          <a:xfrm>
            <a:off x="2555776" y="1780232"/>
            <a:ext cx="6072230" cy="3429000"/>
          </a:xfrm>
        </p:spPr>
        <p:txBody>
          <a:bodyPr>
            <a:normAutofit/>
          </a:bodyPr>
          <a:lstStyle/>
          <a:p>
            <a:pPr algn="just"/>
            <a:r>
              <a:rPr lang="es-ES" sz="2400" dirty="0">
                <a:cs typeface="Times New Roman" pitchFamily="18" charset="0"/>
              </a:rPr>
              <a:t>La palpación del pulso puede practicarse sobre cualquier arteria que sea superficial y descanse sobre un plano relativamente duro, pero la m</a:t>
            </a:r>
            <a:r>
              <a:rPr lang="es-MX" sz="2400" dirty="0">
                <a:cs typeface="Times New Roman" pitchFamily="18" charset="0"/>
              </a:rPr>
              <a:t>á</a:t>
            </a:r>
            <a:r>
              <a:rPr lang="es-ES" sz="2400" dirty="0">
                <a:cs typeface="Times New Roman" pitchFamily="18" charset="0"/>
              </a:rPr>
              <a:t>s adecuada para esta maniobra es la </a:t>
            </a:r>
            <a:r>
              <a:rPr lang="es-MX" sz="2400" b="1" dirty="0">
                <a:cs typeface="Times New Roman" pitchFamily="18" charset="0"/>
              </a:rPr>
              <a:t>arteria </a:t>
            </a:r>
            <a:r>
              <a:rPr lang="es-ES" sz="2400" b="1" dirty="0">
                <a:cs typeface="Times New Roman" pitchFamily="18" charset="0"/>
              </a:rPr>
              <a:t>radial</a:t>
            </a:r>
            <a:r>
              <a:rPr lang="es-ES" sz="2400" dirty="0">
                <a:cs typeface="Times New Roman" pitchFamily="18" charset="0"/>
              </a:rPr>
              <a:t> a nivel de la muñeca </a:t>
            </a:r>
            <a:r>
              <a:rPr lang="es-MX" sz="2400" dirty="0" smtClean="0">
                <a:cs typeface="Times New Roman" pitchFamily="18" charset="0"/>
              </a:rPr>
              <a:t>y </a:t>
            </a:r>
            <a:r>
              <a:rPr lang="es-MX" sz="2400" dirty="0">
                <a:cs typeface="Times New Roman" pitchFamily="18" charset="0"/>
              </a:rPr>
              <a:t>la </a:t>
            </a:r>
            <a:r>
              <a:rPr lang="es-MX" sz="2400" dirty="0" smtClean="0">
                <a:cs typeface="Times New Roman" pitchFamily="18" charset="0"/>
              </a:rPr>
              <a:t>carótida </a:t>
            </a:r>
            <a:r>
              <a:rPr lang="es-MX" sz="2400" dirty="0">
                <a:cs typeface="Times New Roman" pitchFamily="18" charset="0"/>
              </a:rPr>
              <a:t>mas cerca de la presión aortica central que el pulso de una extremidad.</a:t>
            </a:r>
            <a:endParaRPr lang="es-ES" sz="2400" dirty="0">
              <a:cs typeface="Times New Roman" pitchFamily="18" charset="0"/>
            </a:endParaRPr>
          </a:p>
          <a:p>
            <a:endParaRPr lang="es-ES" sz="2400" dirty="0"/>
          </a:p>
        </p:txBody>
      </p:sp>
      <p:pic>
        <p:nvPicPr>
          <p:cNvPr id="3074" name="Picture 2" descr="C:\Users\jrodriguezps\Desktop\Software Cardiologia\9801.jpg"/>
          <p:cNvPicPr>
            <a:picLocks noChangeAspect="1" noChangeArrowheads="1"/>
          </p:cNvPicPr>
          <p:nvPr/>
        </p:nvPicPr>
        <p:blipFill>
          <a:blip r:embed="rId2" cstate="print"/>
          <a:srcRect/>
          <a:stretch>
            <a:fillRect/>
          </a:stretch>
        </p:blipFill>
        <p:spPr bwMode="auto">
          <a:xfrm>
            <a:off x="323528" y="2137420"/>
            <a:ext cx="2400300" cy="2714625"/>
          </a:xfrm>
          <a:prstGeom prst="rect">
            <a:avLst/>
          </a:prstGeom>
          <a:ln>
            <a:noFill/>
          </a:ln>
          <a:effectLst>
            <a:softEdge rad="112500"/>
          </a:effectLst>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0418"/>
                                        </p:tgtEl>
                                        <p:attrNameLst>
                                          <p:attrName>style.visibility</p:attrName>
                                        </p:attrNameLst>
                                      </p:cBhvr>
                                      <p:to>
                                        <p:strVal val="visible"/>
                                      </p:to>
                                    </p:set>
                                    <p:anim calcmode="lin" valueType="num">
                                      <p:cBhvr>
                                        <p:cTn id="7" dur="500" fill="hold"/>
                                        <p:tgtEl>
                                          <p:spTgt spid="60418"/>
                                        </p:tgtEl>
                                        <p:attrNameLst>
                                          <p:attrName>ppt_w</p:attrName>
                                        </p:attrNameLst>
                                      </p:cBhvr>
                                      <p:tavLst>
                                        <p:tav tm="0">
                                          <p:val>
                                            <p:fltVal val="0"/>
                                          </p:val>
                                        </p:tav>
                                        <p:tav tm="100000">
                                          <p:val>
                                            <p:strVal val="#ppt_w"/>
                                          </p:val>
                                        </p:tav>
                                      </p:tavLst>
                                    </p:anim>
                                    <p:anim calcmode="lin" valueType="num">
                                      <p:cBhvr>
                                        <p:cTn id="8" dur="500" fill="hold"/>
                                        <p:tgtEl>
                                          <p:spTgt spid="60418"/>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60419">
                                            <p:txEl>
                                              <p:pRg st="0" end="0"/>
                                            </p:txEl>
                                          </p:spTgt>
                                        </p:tgtEl>
                                        <p:attrNameLst>
                                          <p:attrName>style.visibility</p:attrName>
                                        </p:attrNameLst>
                                      </p:cBhvr>
                                      <p:to>
                                        <p:strVal val="visible"/>
                                      </p:to>
                                    </p:set>
                                    <p:animEffect transition="in" filter="dissolve">
                                      <p:cBhvr>
                                        <p:cTn id="13" dur="500"/>
                                        <p:tgtEl>
                                          <p:spTgt spid="604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8" grpId="0" autoUpdateAnimBg="0"/>
      <p:bldP spid="60419"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a:xfrm>
            <a:off x="0" y="508000"/>
            <a:ext cx="9144000" cy="952500"/>
          </a:xfrm>
        </p:spPr>
        <p:txBody>
          <a:bodyPr/>
          <a:lstStyle/>
          <a:p>
            <a:pPr algn="ctr"/>
            <a:r>
              <a:rPr lang="es-MX" b="1" dirty="0" smtClean="0">
                <a:solidFill>
                  <a:schemeClr val="tx2">
                    <a:lumMod val="60000"/>
                    <a:lumOff val="40000"/>
                  </a:schemeClr>
                </a:solidFill>
                <a:effectLst>
                  <a:outerShdw blurRad="38100" dist="38100" dir="2700000" algn="tl">
                    <a:srgbClr val="000000">
                      <a:alpha val="43137"/>
                    </a:srgbClr>
                  </a:outerShdw>
                </a:effectLst>
              </a:rPr>
              <a:t>FRECUENCIA</a:t>
            </a:r>
            <a:endParaRPr lang="es-MX" b="1" dirty="0">
              <a:solidFill>
                <a:schemeClr val="tx2">
                  <a:lumMod val="60000"/>
                  <a:lumOff val="40000"/>
                </a:schemeClr>
              </a:solidFill>
              <a:effectLst>
                <a:outerShdw blurRad="38100" dist="38100" dir="2700000" algn="tl">
                  <a:srgbClr val="000000">
                    <a:alpha val="43137"/>
                  </a:srgbClr>
                </a:outerShdw>
              </a:effectLst>
            </a:endParaRPr>
          </a:p>
        </p:txBody>
      </p:sp>
      <p:sp>
        <p:nvSpPr>
          <p:cNvPr id="111619" name="Rectangle 3"/>
          <p:cNvSpPr>
            <a:spLocks noGrp="1" noChangeArrowheads="1"/>
          </p:cNvSpPr>
          <p:nvPr>
            <p:ph idx="1"/>
          </p:nvPr>
        </p:nvSpPr>
        <p:spPr>
          <a:xfrm>
            <a:off x="785786" y="1651000"/>
            <a:ext cx="7143800" cy="3429000"/>
          </a:xfrm>
        </p:spPr>
        <p:txBody>
          <a:bodyPr>
            <a:normAutofit/>
          </a:bodyPr>
          <a:lstStyle/>
          <a:p>
            <a:pPr algn="just">
              <a:lnSpc>
                <a:spcPct val="90000"/>
              </a:lnSpc>
            </a:pPr>
            <a:r>
              <a:rPr lang="es-MX" sz="2400" dirty="0">
                <a:cs typeface="Times New Roman" pitchFamily="18" charset="0"/>
              </a:rPr>
              <a:t>La frecuencia se refiere al numero de pulsaciones de una arteria por minuto. Se estima con el segundero de un reloj. Para determinarla, suele bastar con contar el numero de pulsaciones durante un intervalo de 15 segundos para después multiplicar por 4. También se pueden contar las pulsaciones durante 30 segundos, sirviendo los 15 últimos segundos de comprobantes de los primeros. Si el pulso es muy irregular, es preferible contar durante 1 minuto. </a:t>
            </a:r>
            <a:endParaRPr lang="es-ES" sz="2400" dirty="0">
              <a:cs typeface="Times New Roman" pitchFamily="18"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11618"/>
                                        </p:tgtEl>
                                        <p:attrNameLst>
                                          <p:attrName>style.visibility</p:attrName>
                                        </p:attrNameLst>
                                      </p:cBhvr>
                                      <p:to>
                                        <p:strVal val="visible"/>
                                      </p:to>
                                    </p:set>
                                    <p:anim calcmode="lin" valueType="num">
                                      <p:cBhvr>
                                        <p:cTn id="7" dur="500" fill="hold"/>
                                        <p:tgtEl>
                                          <p:spTgt spid="111618"/>
                                        </p:tgtEl>
                                        <p:attrNameLst>
                                          <p:attrName>ppt_w</p:attrName>
                                        </p:attrNameLst>
                                      </p:cBhvr>
                                      <p:tavLst>
                                        <p:tav tm="0">
                                          <p:val>
                                            <p:fltVal val="0"/>
                                          </p:val>
                                        </p:tav>
                                        <p:tav tm="100000">
                                          <p:val>
                                            <p:strVal val="#ppt_w"/>
                                          </p:val>
                                        </p:tav>
                                      </p:tavLst>
                                    </p:anim>
                                    <p:anim calcmode="lin" valueType="num">
                                      <p:cBhvr>
                                        <p:cTn id="8" dur="500" fill="hold"/>
                                        <p:tgtEl>
                                          <p:spTgt spid="111618"/>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111619">
                                            <p:txEl>
                                              <p:pRg st="0" end="0"/>
                                            </p:txEl>
                                          </p:spTgt>
                                        </p:tgtEl>
                                        <p:attrNameLst>
                                          <p:attrName>style.visibility</p:attrName>
                                        </p:attrNameLst>
                                      </p:cBhvr>
                                      <p:to>
                                        <p:strVal val="visible"/>
                                      </p:to>
                                    </p:set>
                                    <p:animEffect transition="in" filter="dissolve">
                                      <p:cBhvr>
                                        <p:cTn id="13" dur="500"/>
                                        <p:tgtEl>
                                          <p:spTgt spid="1116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8" grpId="0" autoUpdateAnimBg="0"/>
      <p:bldP spid="111619"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4691" name="Rectangle 3"/>
          <p:cNvSpPr>
            <a:spLocks noGrp="1" noChangeArrowheads="1"/>
          </p:cNvSpPr>
          <p:nvPr>
            <p:ph idx="1"/>
          </p:nvPr>
        </p:nvSpPr>
        <p:spPr>
          <a:xfrm>
            <a:off x="4544526" y="1921396"/>
            <a:ext cx="4184253" cy="3429000"/>
          </a:xfrm>
        </p:spPr>
        <p:txBody>
          <a:bodyPr>
            <a:normAutofit/>
          </a:bodyPr>
          <a:lstStyle/>
          <a:p>
            <a:pPr algn="just"/>
            <a:r>
              <a:rPr lang="es-MX" sz="2400" b="1" dirty="0" smtClean="0">
                <a:cs typeface="Times New Roman" pitchFamily="18" charset="0"/>
              </a:rPr>
              <a:t>Taquicardia: </a:t>
            </a:r>
            <a:r>
              <a:rPr lang="es-MX" sz="2400" dirty="0">
                <a:cs typeface="Times New Roman" pitchFamily="18" charset="0"/>
              </a:rPr>
              <a:t>numero de pulsaciones por minuto </a:t>
            </a:r>
            <a:r>
              <a:rPr lang="es-MX" sz="2400" dirty="0" smtClean="0">
                <a:cs typeface="Times New Roman" pitchFamily="18" charset="0"/>
              </a:rPr>
              <a:t>en </a:t>
            </a:r>
            <a:r>
              <a:rPr lang="es-MX" sz="2400" dirty="0">
                <a:cs typeface="Times New Roman" pitchFamily="18" charset="0"/>
              </a:rPr>
              <a:t>reposo es superior a </a:t>
            </a:r>
            <a:r>
              <a:rPr lang="es-MX" sz="2400" dirty="0" smtClean="0">
                <a:cs typeface="Times New Roman" pitchFamily="18" charset="0"/>
              </a:rPr>
              <a:t>90ppm.</a:t>
            </a:r>
          </a:p>
          <a:p>
            <a:pPr algn="just"/>
            <a:r>
              <a:rPr lang="es-MX" sz="2400" b="1" dirty="0" smtClean="0">
                <a:cs typeface="Times New Roman" pitchFamily="18" charset="0"/>
              </a:rPr>
              <a:t>Bradicardia: </a:t>
            </a:r>
            <a:r>
              <a:rPr lang="es-MX" sz="2400" dirty="0">
                <a:cs typeface="Times New Roman" pitchFamily="18" charset="0"/>
              </a:rPr>
              <a:t>numero de pulsaciones por minuto en reposo es </a:t>
            </a:r>
            <a:r>
              <a:rPr lang="es-MX" sz="2400" dirty="0" smtClean="0">
                <a:cs typeface="Times New Roman" pitchFamily="18" charset="0"/>
              </a:rPr>
              <a:t>menos </a:t>
            </a:r>
            <a:r>
              <a:rPr lang="es-MX" sz="2400" dirty="0">
                <a:cs typeface="Times New Roman" pitchFamily="18" charset="0"/>
              </a:rPr>
              <a:t>a </a:t>
            </a:r>
            <a:r>
              <a:rPr lang="es-MX" sz="2400" dirty="0" smtClean="0">
                <a:cs typeface="Times New Roman" pitchFamily="18" charset="0"/>
              </a:rPr>
              <a:t>60ppm.</a:t>
            </a:r>
            <a:endParaRPr lang="es-MX" sz="2400" dirty="0">
              <a:cs typeface="Times New Roman" pitchFamily="18" charset="0"/>
            </a:endParaRPr>
          </a:p>
        </p:txBody>
      </p:sp>
      <p:sp>
        <p:nvSpPr>
          <p:cNvPr id="4" name="Rectangle 2"/>
          <p:cNvSpPr>
            <a:spLocks noGrp="1" noChangeArrowheads="1"/>
          </p:cNvSpPr>
          <p:nvPr>
            <p:ph type="title"/>
          </p:nvPr>
        </p:nvSpPr>
        <p:spPr>
          <a:xfrm>
            <a:off x="0" y="508000"/>
            <a:ext cx="9144000" cy="952500"/>
          </a:xfrm>
        </p:spPr>
        <p:txBody>
          <a:bodyPr/>
          <a:lstStyle/>
          <a:p>
            <a:pPr algn="ctr"/>
            <a:r>
              <a:rPr lang="es-MX" b="1" dirty="0" smtClean="0">
                <a:solidFill>
                  <a:schemeClr val="tx2">
                    <a:lumMod val="60000"/>
                    <a:lumOff val="40000"/>
                  </a:schemeClr>
                </a:solidFill>
                <a:effectLst>
                  <a:outerShdw blurRad="38100" dist="38100" dir="2700000" algn="tl">
                    <a:srgbClr val="000000">
                      <a:alpha val="43137"/>
                    </a:srgbClr>
                  </a:outerShdw>
                </a:effectLst>
              </a:rPr>
              <a:t>FRECUENCIA</a:t>
            </a:r>
            <a:endParaRPr lang="es-MX" b="1" dirty="0">
              <a:solidFill>
                <a:schemeClr val="tx2">
                  <a:lumMod val="60000"/>
                  <a:lumOff val="40000"/>
                </a:schemeClr>
              </a:solidFill>
              <a:effectLst>
                <a:outerShdw blurRad="38100" dist="38100" dir="2700000" algn="tl">
                  <a:srgbClr val="000000">
                    <a:alpha val="43137"/>
                  </a:srgbClr>
                </a:outerShdw>
              </a:effectLst>
            </a:endParaRPr>
          </a:p>
        </p:txBody>
      </p:sp>
      <p:pic>
        <p:nvPicPr>
          <p:cNvPr id="2" name="Imagen 1"/>
          <p:cNvPicPr>
            <a:picLocks noChangeAspect="1"/>
          </p:cNvPicPr>
          <p:nvPr/>
        </p:nvPicPr>
        <p:blipFill>
          <a:blip r:embed="rId2"/>
          <a:stretch>
            <a:fillRect/>
          </a:stretch>
        </p:blipFill>
        <p:spPr>
          <a:xfrm>
            <a:off x="539552" y="1921395"/>
            <a:ext cx="3816424" cy="3053139"/>
          </a:xfrm>
          <a:prstGeom prst="rect">
            <a:avLst/>
          </a:prstGeom>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4691">
                                            <p:txEl>
                                              <p:pRg st="0" end="0"/>
                                            </p:txEl>
                                          </p:spTgt>
                                        </p:tgtEl>
                                        <p:attrNameLst>
                                          <p:attrName>style.visibility</p:attrName>
                                        </p:attrNameLst>
                                      </p:cBhvr>
                                      <p:to>
                                        <p:strVal val="visible"/>
                                      </p:to>
                                    </p:set>
                                    <p:animEffect transition="in" filter="dissolve">
                                      <p:cBhvr>
                                        <p:cTn id="7" dur="500"/>
                                        <p:tgtEl>
                                          <p:spTgt spid="1146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14691">
                                            <p:txEl>
                                              <p:pRg st="1" end="1"/>
                                            </p:txEl>
                                          </p:spTgt>
                                        </p:tgtEl>
                                        <p:attrNameLst>
                                          <p:attrName>style.visibility</p:attrName>
                                        </p:attrNameLst>
                                      </p:cBhvr>
                                      <p:to>
                                        <p:strVal val="visible"/>
                                      </p:to>
                                    </p:set>
                                    <p:animEffect transition="in" filter="dissolve">
                                      <p:cBhvr>
                                        <p:cTn id="12" dur="500"/>
                                        <p:tgtEl>
                                          <p:spTgt spid="11469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1" grpId="0" build="p" autoUpdateAnimBg="0"/>
      <p:bldP spid="4"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0" y="508000"/>
            <a:ext cx="9144000" cy="952500"/>
          </a:xfrm>
        </p:spPr>
        <p:txBody>
          <a:bodyPr/>
          <a:lstStyle/>
          <a:p>
            <a:pPr algn="ctr"/>
            <a:r>
              <a:rPr lang="es-MX" b="1" dirty="0" smtClean="0">
                <a:solidFill>
                  <a:schemeClr val="tx2">
                    <a:lumMod val="60000"/>
                    <a:lumOff val="40000"/>
                  </a:schemeClr>
                </a:solidFill>
                <a:effectLst>
                  <a:outerShdw blurRad="38100" dist="38100" dir="2700000" algn="tl">
                    <a:srgbClr val="000000">
                      <a:alpha val="43137"/>
                    </a:srgbClr>
                  </a:outerShdw>
                </a:effectLst>
              </a:rPr>
              <a:t>RITMO</a:t>
            </a:r>
            <a:endParaRPr lang="es-ES" b="1" dirty="0">
              <a:solidFill>
                <a:schemeClr val="tx2">
                  <a:lumMod val="60000"/>
                  <a:lumOff val="40000"/>
                </a:schemeClr>
              </a:solidFill>
              <a:effectLst>
                <a:outerShdw blurRad="38100" dist="38100" dir="2700000" algn="tl">
                  <a:srgbClr val="000000">
                    <a:alpha val="43137"/>
                  </a:srgbClr>
                </a:outerShdw>
              </a:effectLst>
            </a:endParaRPr>
          </a:p>
        </p:txBody>
      </p:sp>
      <p:sp>
        <p:nvSpPr>
          <p:cNvPr id="113667" name="Rectangle 3"/>
          <p:cNvSpPr>
            <a:spLocks noGrp="1" noChangeArrowheads="1"/>
          </p:cNvSpPr>
          <p:nvPr>
            <p:ph idx="1"/>
          </p:nvPr>
        </p:nvSpPr>
        <p:spPr>
          <a:xfrm>
            <a:off x="770396" y="1460500"/>
            <a:ext cx="7618028" cy="3917280"/>
          </a:xfrm>
        </p:spPr>
        <p:txBody>
          <a:bodyPr>
            <a:noAutofit/>
          </a:bodyPr>
          <a:lstStyle/>
          <a:p>
            <a:pPr marL="0" indent="0" algn="just">
              <a:lnSpc>
                <a:spcPct val="90000"/>
              </a:lnSpc>
              <a:buNone/>
            </a:pPr>
            <a:r>
              <a:rPr lang="es-MX" sz="2400" dirty="0" smtClean="0">
                <a:cs typeface="Times New Roman" pitchFamily="18" charset="0"/>
              </a:rPr>
              <a:t>Es </a:t>
            </a:r>
            <a:r>
              <a:rPr lang="es-MX" sz="2400" dirty="0">
                <a:cs typeface="Times New Roman" pitchFamily="18" charset="0"/>
              </a:rPr>
              <a:t>la secuencia de movimientos interrumpidos, en parte producto de la contracción ventricular. Cuando el intervalo entre dos movimientos no es regular se trata de una </a:t>
            </a:r>
            <a:r>
              <a:rPr lang="es-MX" sz="2400" b="1" dirty="0">
                <a:cs typeface="Times New Roman" pitchFamily="18" charset="0"/>
              </a:rPr>
              <a:t>Arritmia</a:t>
            </a:r>
            <a:r>
              <a:rPr lang="es-MX" sz="2400" dirty="0">
                <a:cs typeface="Times New Roman" pitchFamily="18" charset="0"/>
              </a:rPr>
              <a:t>. </a:t>
            </a:r>
          </a:p>
          <a:p>
            <a:pPr algn="just">
              <a:lnSpc>
                <a:spcPct val="90000"/>
              </a:lnSpc>
              <a:buFont typeface="Wingdings" pitchFamily="2" charset="2"/>
              <a:buNone/>
            </a:pPr>
            <a:r>
              <a:rPr lang="es-MX" sz="2400" dirty="0">
                <a:cs typeface="Times New Roman" pitchFamily="18" charset="0"/>
              </a:rPr>
              <a:t>	Existen varios tipos: </a:t>
            </a:r>
            <a:endParaRPr lang="es-MX" sz="2400" dirty="0" smtClean="0">
              <a:cs typeface="Times New Roman" pitchFamily="18" charset="0"/>
            </a:endParaRPr>
          </a:p>
          <a:p>
            <a:pPr algn="just">
              <a:lnSpc>
                <a:spcPct val="90000"/>
              </a:lnSpc>
              <a:buFont typeface="Wingdings" pitchFamily="2" charset="2"/>
              <a:buNone/>
            </a:pPr>
            <a:endParaRPr lang="es-MX" sz="2400" dirty="0">
              <a:cs typeface="Times New Roman" pitchFamily="18" charset="0"/>
            </a:endParaRPr>
          </a:p>
          <a:p>
            <a:pPr algn="just">
              <a:lnSpc>
                <a:spcPct val="90000"/>
              </a:lnSpc>
            </a:pPr>
            <a:r>
              <a:rPr lang="es-MX" sz="2400" b="1" dirty="0">
                <a:cs typeface="Times New Roman" pitchFamily="18" charset="0"/>
              </a:rPr>
              <a:t>A</a:t>
            </a:r>
            <a:r>
              <a:rPr lang="es-MX" sz="2400" b="1" dirty="0" smtClean="0">
                <a:cs typeface="Times New Roman" pitchFamily="18" charset="0"/>
              </a:rPr>
              <a:t>rritmia </a:t>
            </a:r>
            <a:r>
              <a:rPr lang="es-MX" sz="2400" b="1" dirty="0">
                <a:cs typeface="Times New Roman" pitchFamily="18" charset="0"/>
              </a:rPr>
              <a:t>sinusal simple</a:t>
            </a:r>
            <a:r>
              <a:rPr lang="es-MX" sz="2400" dirty="0">
                <a:cs typeface="Times New Roman" pitchFamily="18" charset="0"/>
              </a:rPr>
              <a:t> </a:t>
            </a:r>
          </a:p>
          <a:p>
            <a:pPr algn="just">
              <a:lnSpc>
                <a:spcPct val="90000"/>
              </a:lnSpc>
            </a:pPr>
            <a:r>
              <a:rPr lang="es-MX" sz="2400" b="1" dirty="0">
                <a:cs typeface="Times New Roman" pitchFamily="18" charset="0"/>
              </a:rPr>
              <a:t>A</a:t>
            </a:r>
            <a:r>
              <a:rPr lang="es-MX" sz="2400" b="1" dirty="0" smtClean="0">
                <a:cs typeface="Times New Roman" pitchFamily="18" charset="0"/>
              </a:rPr>
              <a:t>rritmia </a:t>
            </a:r>
            <a:r>
              <a:rPr lang="es-MX" sz="2400" b="1" dirty="0">
                <a:cs typeface="Times New Roman" pitchFamily="18" charset="0"/>
              </a:rPr>
              <a:t>respiratoria</a:t>
            </a:r>
            <a:endParaRPr lang="es-MX" sz="2400" dirty="0">
              <a:cs typeface="Times New Roman" pitchFamily="18" charset="0"/>
            </a:endParaRPr>
          </a:p>
          <a:p>
            <a:pPr algn="just">
              <a:lnSpc>
                <a:spcPct val="90000"/>
              </a:lnSpc>
            </a:pPr>
            <a:r>
              <a:rPr lang="es-MX" sz="2400" b="1" dirty="0">
                <a:cs typeface="Times New Roman" pitchFamily="18" charset="0"/>
              </a:rPr>
              <a:t>A</a:t>
            </a:r>
            <a:r>
              <a:rPr lang="es-MX" sz="2400" b="1" dirty="0" smtClean="0">
                <a:cs typeface="Times New Roman" pitchFamily="18" charset="0"/>
              </a:rPr>
              <a:t>rritmia </a:t>
            </a:r>
            <a:r>
              <a:rPr lang="es-MX" sz="2400" b="1" dirty="0">
                <a:cs typeface="Times New Roman" pitchFamily="18" charset="0"/>
              </a:rPr>
              <a:t>por paro sinusal</a:t>
            </a:r>
            <a:r>
              <a:rPr lang="es-MX" sz="2400" dirty="0">
                <a:cs typeface="Times New Roman" pitchFamily="18" charset="0"/>
              </a:rPr>
              <a:t> </a:t>
            </a:r>
          </a:p>
          <a:p>
            <a:pPr algn="just">
              <a:lnSpc>
                <a:spcPct val="90000"/>
              </a:lnSpc>
            </a:pPr>
            <a:r>
              <a:rPr lang="es-MX" sz="2400" b="1" dirty="0" smtClean="0">
                <a:cs typeface="Times New Roman" pitchFamily="18" charset="0"/>
              </a:rPr>
              <a:t>Arritmia </a:t>
            </a:r>
            <a:r>
              <a:rPr lang="es-MX" sz="2400" b="1" dirty="0">
                <a:cs typeface="Times New Roman" pitchFamily="18" charset="0"/>
              </a:rPr>
              <a:t>extrasistolica</a:t>
            </a:r>
            <a:endParaRPr lang="es-ES" sz="2400" b="1"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13666"/>
                                        </p:tgtEl>
                                        <p:attrNameLst>
                                          <p:attrName>style.visibility</p:attrName>
                                        </p:attrNameLst>
                                      </p:cBhvr>
                                      <p:to>
                                        <p:strVal val="visible"/>
                                      </p:to>
                                    </p:set>
                                    <p:anim calcmode="lin" valueType="num">
                                      <p:cBhvr>
                                        <p:cTn id="7" dur="500" fill="hold"/>
                                        <p:tgtEl>
                                          <p:spTgt spid="113666"/>
                                        </p:tgtEl>
                                        <p:attrNameLst>
                                          <p:attrName>ppt_w</p:attrName>
                                        </p:attrNameLst>
                                      </p:cBhvr>
                                      <p:tavLst>
                                        <p:tav tm="0">
                                          <p:val>
                                            <p:fltVal val="0"/>
                                          </p:val>
                                        </p:tav>
                                        <p:tav tm="100000">
                                          <p:val>
                                            <p:strVal val="#ppt_w"/>
                                          </p:val>
                                        </p:tav>
                                      </p:tavLst>
                                    </p:anim>
                                    <p:anim calcmode="lin" valueType="num">
                                      <p:cBhvr>
                                        <p:cTn id="8" dur="500" fill="hold"/>
                                        <p:tgtEl>
                                          <p:spTgt spid="113666"/>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113667">
                                            <p:txEl>
                                              <p:pRg st="0" end="0"/>
                                            </p:txEl>
                                          </p:spTgt>
                                        </p:tgtEl>
                                        <p:attrNameLst>
                                          <p:attrName>style.visibility</p:attrName>
                                        </p:attrNameLst>
                                      </p:cBhvr>
                                      <p:to>
                                        <p:strVal val="visible"/>
                                      </p:to>
                                    </p:set>
                                    <p:animEffect transition="in" filter="dissolve">
                                      <p:cBhvr>
                                        <p:cTn id="13" dur="500"/>
                                        <p:tgtEl>
                                          <p:spTgt spid="113667">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113667">
                                            <p:txEl>
                                              <p:pRg st="1" end="1"/>
                                            </p:txEl>
                                          </p:spTgt>
                                        </p:tgtEl>
                                        <p:attrNameLst>
                                          <p:attrName>style.visibility</p:attrName>
                                        </p:attrNameLst>
                                      </p:cBhvr>
                                      <p:to>
                                        <p:strVal val="visible"/>
                                      </p:to>
                                    </p:set>
                                    <p:animEffect transition="in" filter="dissolve">
                                      <p:cBhvr>
                                        <p:cTn id="18" dur="500"/>
                                        <p:tgtEl>
                                          <p:spTgt spid="113667">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113667">
                                            <p:txEl>
                                              <p:pRg st="3" end="3"/>
                                            </p:txEl>
                                          </p:spTgt>
                                        </p:tgtEl>
                                        <p:attrNameLst>
                                          <p:attrName>style.visibility</p:attrName>
                                        </p:attrNameLst>
                                      </p:cBhvr>
                                      <p:to>
                                        <p:strVal val="visible"/>
                                      </p:to>
                                    </p:set>
                                    <p:animEffect transition="in" filter="dissolve">
                                      <p:cBhvr>
                                        <p:cTn id="23" dur="500"/>
                                        <p:tgtEl>
                                          <p:spTgt spid="113667">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113667">
                                            <p:txEl>
                                              <p:pRg st="4" end="4"/>
                                            </p:txEl>
                                          </p:spTgt>
                                        </p:tgtEl>
                                        <p:attrNameLst>
                                          <p:attrName>style.visibility</p:attrName>
                                        </p:attrNameLst>
                                      </p:cBhvr>
                                      <p:to>
                                        <p:strVal val="visible"/>
                                      </p:to>
                                    </p:set>
                                    <p:animEffect transition="in" filter="dissolve">
                                      <p:cBhvr>
                                        <p:cTn id="28" dur="500"/>
                                        <p:tgtEl>
                                          <p:spTgt spid="113667">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113667">
                                            <p:txEl>
                                              <p:pRg st="5" end="5"/>
                                            </p:txEl>
                                          </p:spTgt>
                                        </p:tgtEl>
                                        <p:attrNameLst>
                                          <p:attrName>style.visibility</p:attrName>
                                        </p:attrNameLst>
                                      </p:cBhvr>
                                      <p:to>
                                        <p:strVal val="visible"/>
                                      </p:to>
                                    </p:set>
                                    <p:animEffect transition="in" filter="dissolve">
                                      <p:cBhvr>
                                        <p:cTn id="33" dur="500"/>
                                        <p:tgtEl>
                                          <p:spTgt spid="113667">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113667">
                                            <p:txEl>
                                              <p:pRg st="6" end="6"/>
                                            </p:txEl>
                                          </p:spTgt>
                                        </p:tgtEl>
                                        <p:attrNameLst>
                                          <p:attrName>style.visibility</p:attrName>
                                        </p:attrNameLst>
                                      </p:cBhvr>
                                      <p:to>
                                        <p:strVal val="visible"/>
                                      </p:to>
                                    </p:set>
                                    <p:animEffect transition="in" filter="dissolve">
                                      <p:cBhvr>
                                        <p:cTn id="38" dur="500"/>
                                        <p:tgtEl>
                                          <p:spTgt spid="11366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6" grpId="0" autoUpdateAnimBg="0"/>
      <p:bldP spid="113667" grpId="0" build="p" autoUpdateAnimBg="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ujo">
  <a:themeElements>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uj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uj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3873</TotalTime>
  <Words>1413</Words>
  <Application>Microsoft Office PowerPoint</Application>
  <PresentationFormat>Presentación en pantalla (16:10)</PresentationFormat>
  <Paragraphs>97</Paragraphs>
  <Slides>51</Slides>
  <Notes>1</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51</vt:i4>
      </vt:variant>
    </vt:vector>
  </HeadingPairs>
  <TitlesOfParts>
    <vt:vector size="61" baseType="lpstr">
      <vt:lpstr>Aharoni</vt:lpstr>
      <vt:lpstr>Arial</vt:lpstr>
      <vt:lpstr>Bookman Old Style</vt:lpstr>
      <vt:lpstr>Calibri</vt:lpstr>
      <vt:lpstr>Constantia</vt:lpstr>
      <vt:lpstr>Symbol</vt:lpstr>
      <vt:lpstr>Times New Roman</vt:lpstr>
      <vt:lpstr>Wingdings</vt:lpstr>
      <vt:lpstr>Wingdings 2</vt:lpstr>
      <vt:lpstr>Flujo</vt:lpstr>
      <vt:lpstr>Presentación de PowerPoint</vt:lpstr>
      <vt:lpstr>INTRODUCCIÓN</vt:lpstr>
      <vt:lpstr>Presentación de PowerPoint</vt:lpstr>
      <vt:lpstr>PULSO</vt:lpstr>
      <vt:lpstr>PULSO</vt:lpstr>
      <vt:lpstr>¿CÓMO SE TOMA EL PULSO?</vt:lpstr>
      <vt:lpstr>FRECUENCIA</vt:lpstr>
      <vt:lpstr>FRECUENCIA</vt:lpstr>
      <vt:lpstr>RITMO</vt:lpstr>
      <vt:lpstr>TIPOS DE PULSO</vt:lpstr>
      <vt:lpstr>TIPOS DE PULSO</vt:lpstr>
      <vt:lpstr>TIPOS DE PULSO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VALORES NORMALES DEL PULSO</vt:lpstr>
      <vt:lpstr>Presentación de PowerPoint</vt:lpstr>
      <vt:lpstr>PRESIÓN ARTERIAL</vt:lpstr>
      <vt:lpstr>¿CÓMO SE TOMA LA PRESIÓN ARTERIAL?</vt:lpstr>
      <vt:lpstr>VALORES NORMALES DE LA PRESIÓN ARTERIAL</vt:lpstr>
      <vt:lpstr>Presentación de PowerPoint</vt:lpstr>
      <vt:lpstr>Presentación de PowerPoint</vt:lpstr>
      <vt:lpstr>Presentación de PowerPoint</vt:lpstr>
      <vt:lpstr>TEMPERATURA CORPORAL</vt:lpstr>
      <vt:lpstr>¿CÓMO SE MIDE LA TEMPERATURA?</vt:lpstr>
      <vt:lpstr>¿CÓMO SE MIDE LA TEMPERATURA?</vt:lpstr>
      <vt:lpstr>¿CÓMO SE MIDE LA TEMPERATURA?</vt:lpstr>
      <vt:lpstr>VALORES NORMALES DE LA TEMPERATURA CORPORAL</vt:lpstr>
      <vt:lpstr>Presentación de PowerPoint</vt:lpstr>
      <vt:lpstr>NOMENCLATURA</vt:lpstr>
      <vt:lpstr>Presentación de PowerPoint</vt:lpstr>
      <vt:lpstr>Presentación de PowerPoint</vt:lpstr>
      <vt:lpstr>Presentación de PowerPoint</vt:lpstr>
      <vt:lpstr>Presentación de PowerPoint</vt:lpstr>
      <vt:lpstr>FRECUENCIA RESPIRACIÓN</vt:lpstr>
      <vt:lpstr>¿CÓMO SE MIDE LA FRECUENCIA RESPIRATORIA?</vt:lpstr>
      <vt:lpstr>¿CÓMO SE MIDE LA FRECUENCIA RESPIRATORIA?</vt:lpstr>
      <vt:lpstr>VALORES NORMALES DE LA FRECUENCIA RESPIRATORIA</vt:lpstr>
      <vt:lpstr>VALORES NORMALES DE LA FRECUENCIA RESPIRATORIA</vt:lpstr>
      <vt:lpstr>Presentación de PowerPoint</vt:lpstr>
      <vt:lpstr>Presentación de PowerPoint</vt:lpstr>
      <vt:lpstr>Presentación de PowerPoint</vt:lpstr>
      <vt:lpstr>SATURACIÓN DE OXIGENO (SpO2) </vt:lpstr>
      <vt:lpstr>VALORES NORMALES DE LA SATURACIÓN DE OXIGENO</vt:lpstr>
      <vt:lpstr>Presentación de PowerPoint</vt:lpstr>
      <vt:lpstr>Presentación de PowerPoint</vt:lpstr>
      <vt:lpstr>¡GRACIAS!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jrodriguezps</dc:creator>
  <cp:lastModifiedBy>alex medina</cp:lastModifiedBy>
  <cp:revision>173</cp:revision>
  <cp:lastPrinted>2003-11-28T22:49:00Z</cp:lastPrinted>
  <dcterms:created xsi:type="dcterms:W3CDTF">2003-11-28T22:49:00Z</dcterms:created>
  <dcterms:modified xsi:type="dcterms:W3CDTF">2020-06-19T02:27:45Z</dcterms:modified>
</cp:coreProperties>
</file>