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323" r:id="rId20"/>
    <p:sldId id="290" r:id="rId21"/>
    <p:sldId id="291" r:id="rId22"/>
    <p:sldId id="292" r:id="rId23"/>
    <p:sldId id="294" r:id="rId24"/>
    <p:sldId id="295" r:id="rId25"/>
    <p:sldId id="296" r:id="rId26"/>
    <p:sldId id="297" r:id="rId27"/>
    <p:sldId id="265" r:id="rId28"/>
    <p:sldId id="293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24" r:id="rId37"/>
    <p:sldId id="309" r:id="rId38"/>
    <p:sldId id="305" r:id="rId39"/>
    <p:sldId id="307" r:id="rId40"/>
    <p:sldId id="310" r:id="rId41"/>
    <p:sldId id="311" r:id="rId42"/>
    <p:sldId id="312" r:id="rId43"/>
    <p:sldId id="267" r:id="rId44"/>
    <p:sldId id="306" r:id="rId45"/>
    <p:sldId id="313" r:id="rId46"/>
    <p:sldId id="314" r:id="rId47"/>
    <p:sldId id="316" r:id="rId48"/>
    <p:sldId id="317" r:id="rId49"/>
    <p:sldId id="318" r:id="rId50"/>
    <p:sldId id="268" r:id="rId51"/>
    <p:sldId id="319" r:id="rId52"/>
    <p:sldId id="320" r:id="rId53"/>
    <p:sldId id="321" r:id="rId54"/>
    <p:sldId id="322" r:id="rId5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B8A71-C21D-4EE9-9FD0-DCA52677A12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8B0A60-47AF-40B3-B4AC-CF9F7B9172E7}" type="pres">
      <dgm:prSet presAssocID="{A8EB8A71-C21D-4EE9-9FD0-DCA52677A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8D996B5B-FC95-4F1E-88DD-FC2D27083D7C}" type="presOf" srcId="{A8EB8A71-C21D-4EE9-9FD0-DCA52677A128}" destId="{CD8B0A60-47AF-40B3-B4AC-CF9F7B9172E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115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563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64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79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62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953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806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239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55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53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082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015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19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568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26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651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075737-6D75-447F-AEF8-3048D72E93D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8967F0-8B2F-44AB-9503-D1DF2A93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647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G6aDjwTc4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-us6MmdZq4" TargetMode="Externa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G6aDjwTc4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G6aDjwTc4s" TargetMode="Externa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978813"/>
            <a:ext cx="8689976" cy="250921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de movilización DE PACIENTES Y mecánica corporal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JOSÉ LUIS GRISALES GÓMEZ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A.P.H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956" y="3812145"/>
            <a:ext cx="3778371" cy="235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24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148363" y="1732400"/>
            <a:ext cx="9895269" cy="345061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CO" sz="2400" dirty="0"/>
              <a:t>Al cruzar puertas abatibles se voltea la silla pasando primero el camillero antes que el paciente caminando hacia atrás para evitar golpear al paciente.</a:t>
            </a:r>
          </a:p>
          <a:p>
            <a:pPr algn="just"/>
            <a:r>
              <a:rPr lang="es-CO" sz="2400" dirty="0"/>
              <a:t>Custodiar las pertenencias del paciente.</a:t>
            </a:r>
          </a:p>
          <a:p>
            <a:pPr algn="just"/>
            <a:r>
              <a:rPr lang="es-CO" sz="2400" dirty="0"/>
              <a:t>No dejar solo al paciente en </a:t>
            </a:r>
            <a:r>
              <a:rPr lang="es-CO" sz="2400" dirty="0" smtClean="0"/>
              <a:t>las salas </a:t>
            </a:r>
            <a:r>
              <a:rPr lang="es-CO" sz="2400" dirty="0"/>
              <a:t>de espera, sin antes encargarlo a un cuidador.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9679" b="11850"/>
          <a:stretch/>
        </p:blipFill>
        <p:spPr>
          <a:xfrm>
            <a:off x="7684393" y="4726546"/>
            <a:ext cx="3359239" cy="167425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13773" y="290769"/>
            <a:ext cx="10364451" cy="1596177"/>
          </a:xfrm>
        </p:spPr>
        <p:txBody>
          <a:bodyPr>
            <a:norm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3511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832116" y="1853755"/>
            <a:ext cx="8359367" cy="412204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s-CO" sz="2800" dirty="0"/>
              <a:t>Utilizar un calzado antideslizante para evitar accidentes.</a:t>
            </a:r>
          </a:p>
          <a:p>
            <a:r>
              <a:rPr lang="es-CO" sz="2800" dirty="0"/>
              <a:t>Portar el carnet de identificación en lugar visible.</a:t>
            </a:r>
          </a:p>
          <a:p>
            <a:r>
              <a:rPr lang="es-CO" sz="2800" dirty="0"/>
              <a:t>No brincarse por encima del paciente.</a:t>
            </a:r>
          </a:p>
          <a:p>
            <a:r>
              <a:rPr lang="es-CO" sz="2800" dirty="0"/>
              <a:t>Realizar acondicionamiento físico para mantener los músculos fortalecidos y evitar lesiones.</a:t>
            </a:r>
          </a:p>
          <a:p>
            <a:r>
              <a:rPr lang="es-CO" sz="2800" dirty="0"/>
              <a:t>Aplicar técnicas de MECANICA CORPORAL.</a:t>
            </a:r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2544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487" y="705304"/>
            <a:ext cx="8920649" cy="949851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Bajada y subida de rampa en silla de ruedas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725785" y="2402099"/>
            <a:ext cx="6216051" cy="419188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dirty="0" smtClean="0"/>
              <a:t>colocar </a:t>
            </a:r>
            <a:r>
              <a:rPr lang="es-CO" sz="2400" dirty="0"/>
              <a:t>los brazos del paciente sobre su regazo.</a:t>
            </a:r>
          </a:p>
          <a:p>
            <a:r>
              <a:rPr lang="es-CO" sz="2400" dirty="0"/>
              <a:t>La subida por la rampa: el paciente va mirando hacia adelante.</a:t>
            </a:r>
          </a:p>
          <a:p>
            <a:r>
              <a:rPr lang="es-CO" sz="2400" dirty="0"/>
              <a:t>La bajada por la rampa: se hace de espaldas asegurándose de la dirección que se lleva , así evitamos que el paciente caiga hacia adelante.</a:t>
            </a:r>
          </a:p>
        </p:txBody>
      </p:sp>
      <p:pic>
        <p:nvPicPr>
          <p:cNvPr id="5" name="Marcador de contenido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455" y="1655155"/>
            <a:ext cx="3107328" cy="2561211"/>
          </a:xfrm>
          <a:prstGeom prst="rect">
            <a:avLst/>
          </a:prstGeom>
        </p:spPr>
      </p:pic>
      <p:pic>
        <p:nvPicPr>
          <p:cNvPr id="6" name="Picture 4" descr="http://www.auxiliar-enfermeria.com/images/mov_silla_baj_ram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455" y="4216366"/>
            <a:ext cx="3107328" cy="25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676" y="624217"/>
            <a:ext cx="9448683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Y SALIDA DEL ASCENSOR EN SILLA DE RUEDAS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150514" y="2010767"/>
            <a:ext cx="7194996" cy="43721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s-CO" sz="2600" dirty="0" smtClean="0"/>
              <a:t>Para entrar en un ascensor, el camillero entrará primero tirando de la silla, de espaldas al ascensor. </a:t>
            </a:r>
            <a:r>
              <a:rPr lang="es-CO" sz="2600" i="1" dirty="0" smtClean="0"/>
              <a:t>El paciente queda de espaldas al ascensor, situándose el camillero a la espalda del mismo, para entrar en el ascensor antes que el paciente.</a:t>
            </a:r>
            <a:endParaRPr lang="es-CO" sz="2600" dirty="0" smtClean="0"/>
          </a:p>
          <a:p>
            <a:r>
              <a:rPr lang="es-CO" sz="2600" dirty="0" smtClean="0"/>
              <a:t>Una vez dentro, si es posible, girará la silla para salir de la misma forma (sale primero el camillero)</a:t>
            </a:r>
          </a:p>
          <a:p>
            <a:endParaRPr lang="es-CO" dirty="0"/>
          </a:p>
        </p:txBody>
      </p:sp>
      <p:pic>
        <p:nvPicPr>
          <p:cNvPr id="2050" name="Picture 2" descr="http://www.auxiliar-enfermeria.com/images/mov_silla_ent_ascen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360" y="1804289"/>
            <a:ext cx="2986750" cy="23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uxiliar-enfermeria.com/images/mov_silla_sal_ascens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360" y="4196861"/>
            <a:ext cx="2986750" cy="25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905" y="902703"/>
            <a:ext cx="7123814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BAJADA Y SUBIDA DE RAMPA EN CAMILLA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548421" y="2382549"/>
            <a:ext cx="6580781" cy="430445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s-CO" sz="2600" dirty="0"/>
              <a:t>Para subir una rampa, empujaremos por el piecero de la cama o camilla.</a:t>
            </a:r>
          </a:p>
          <a:p>
            <a:r>
              <a:rPr lang="es-CO" sz="2600" dirty="0"/>
              <a:t>Para bajar, caminaremos hacia atrás desde el piecero de la cama o camilla, delante del paciente y de espaldas a la pendiente, mirando de vez en cuando hacia atrás para evitar caídas u obstáculos.</a:t>
            </a:r>
          </a:p>
          <a:p>
            <a:r>
              <a:rPr lang="es-CO" sz="2600" dirty="0"/>
              <a:t>Únicamente los cadáveres viajan con los pies por delante.</a:t>
            </a:r>
          </a:p>
          <a:p>
            <a:endParaRPr lang="es-CO" dirty="0"/>
          </a:p>
        </p:txBody>
      </p:sp>
      <p:pic>
        <p:nvPicPr>
          <p:cNvPr id="4098" name="Picture 2" descr="http://www.auxiliar-enfermeria.com/images/mov_cama_sub_ra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46" y="1042058"/>
            <a:ext cx="2689039" cy="26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uxiliar-enfermeria.com/images/mov_cama_baj_ram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45" y="3723041"/>
            <a:ext cx="2689039" cy="256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505" y="635590"/>
            <a:ext cx="9708773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Y SALIDA DEL ASCENSOR EN CAMILLA O CAMA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328421" y="2144522"/>
            <a:ext cx="6795751" cy="4023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600" dirty="0"/>
              <a:t>Para entrar en el ascensor entrará primero el camillero, tirando de la cabecera de la cama o camilla, entrando los pies lo último.</a:t>
            </a:r>
          </a:p>
          <a:p>
            <a:r>
              <a:rPr lang="es-CO" sz="2600" dirty="0"/>
              <a:t>Para salir del ascensor el camillero empujará por el cabecero de la cama o camilla, saliendo del mismo los pies del paciente primero.</a:t>
            </a:r>
          </a:p>
          <a:p>
            <a:endParaRPr lang="es-CO" dirty="0"/>
          </a:p>
        </p:txBody>
      </p:sp>
      <p:pic>
        <p:nvPicPr>
          <p:cNvPr id="5122" name="Picture 2" descr="http://www.auxiliar-enfermeria.com/images/mov_cama_ent_ascen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072" y="1409921"/>
            <a:ext cx="2459549" cy="26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uxiliar-enfermeria.com/images/mov_cama_sal_ascenso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071" y="4027513"/>
            <a:ext cx="2459549" cy="261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712" y="901315"/>
            <a:ext cx="7995684" cy="744278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TRASLADO DE PACIENTES CON OXIGENO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914651" y="2080193"/>
            <a:ext cx="6851310" cy="44493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400" dirty="0"/>
              <a:t>Revise las balas de O2: optimas condiciones, tengan O2 suficiente, regulador de presión y manómetro de salida.</a:t>
            </a:r>
          </a:p>
          <a:p>
            <a:r>
              <a:rPr lang="es-CO" sz="2400" dirty="0"/>
              <a:t>No golpear las balas, mantenerlo en posición vertical.</a:t>
            </a:r>
          </a:p>
          <a:p>
            <a:r>
              <a:rPr lang="es-CO" sz="2400" dirty="0"/>
              <a:t>No aplicar aceite o grasa a las conexiones del cilindro, ni manipularlo con las manos sucias de grasa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6146" name="Picture 2" descr="Resultado de imagen para como traslado al paciente con oxig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56" y="3466622"/>
            <a:ext cx="4225943" cy="33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0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900956" y="2414980"/>
            <a:ext cx="7551195" cy="3450613"/>
          </a:xfrm>
          <a:prstGeom prst="rect">
            <a:avLst/>
          </a:prstGeom>
        </p:spPr>
        <p:txBody>
          <a:bodyPr/>
          <a:lstStyle/>
          <a:p>
            <a:r>
              <a:rPr lang="es-CO" sz="2400" dirty="0"/>
              <a:t>Antes de instalar el O2 se debe dejar escapar por un segundo para evitar pasar partículas que estén en la válvula.</a:t>
            </a:r>
          </a:p>
          <a:p>
            <a:r>
              <a:rPr lang="es-CO" sz="2400" dirty="0"/>
              <a:t>El O2 que se suministre por largo tiempo debe humedecerse con agua estéril. Tenga presente la concentración de O2 indicada.</a:t>
            </a:r>
          </a:p>
          <a:p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8712" y="901315"/>
            <a:ext cx="7995684" cy="744278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TRASLADO DE PACIENTES CON OXIGENO</a:t>
            </a:r>
          </a:p>
        </p:txBody>
      </p:sp>
      <p:pic>
        <p:nvPicPr>
          <p:cNvPr id="6" name="Picture 4" descr="Resultado de imagen para partes de la bala de oxig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96" y="2493829"/>
            <a:ext cx="3282149" cy="32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834" y="804521"/>
            <a:ext cx="8250864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TRASLADO DEL PACIENTE CON VENOCLISIS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45614" y="2382591"/>
            <a:ext cx="6533979" cy="41598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400" dirty="0"/>
              <a:t>Al infundir un liquido por la vena lo mas frecuente es la oclusión :  se debe cerrar la llave de flujo antes de movilizar al paciente, así se evita el retorno venoso ( según el liquido que se este infundiendo y la indicación medica). Si ocurre no ejercer presión sobre el vaso sanguíneo y avisar al personal de enfermería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509" y="3992450"/>
            <a:ext cx="3574491" cy="28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834" y="804521"/>
            <a:ext cx="8250864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TRASLADO DEL PACIENTE CON VENOCLISIS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133342" y="2382591"/>
            <a:ext cx="5602308" cy="35127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400" dirty="0"/>
              <a:t>Al ubicar al paciente en su unidad se debe colgar la solución al atril verificando su permeabilidad. </a:t>
            </a:r>
          </a:p>
          <a:p>
            <a:r>
              <a:rPr lang="es-CO" sz="2400" dirty="0"/>
              <a:t>Si se lleva bomba de infusión no suspender el goteo.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776" y="2706172"/>
            <a:ext cx="3574491" cy="28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7928" y="702297"/>
            <a:ext cx="6571343" cy="1049235"/>
          </a:xfrm>
        </p:spPr>
        <p:txBody>
          <a:bodyPr>
            <a:norm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524000" y="2015734"/>
            <a:ext cx="9144000" cy="4072551"/>
          </a:xfrm>
          <a:prstGeom prst="rect">
            <a:avLst/>
          </a:prstGeom>
        </p:spPr>
        <p:txBody>
          <a:bodyPr/>
          <a:lstStyle/>
          <a:p>
            <a:r>
              <a:rPr lang="es-CO" sz="2400" dirty="0"/>
              <a:t>Adquirir conocimientos en mecánica corporal para movilizar adecuadamente al paciente ofreciéndole seguridad y comodidad.</a:t>
            </a:r>
          </a:p>
          <a:p>
            <a:r>
              <a:rPr lang="es-CO" sz="2400" dirty="0"/>
              <a:t>Conocer posiciones correctas y movimientos coordinados para ofrecer un ambiente terapéutico al usuario y minimizar el gasto muscular.</a:t>
            </a:r>
          </a:p>
          <a:p>
            <a:r>
              <a:rPr lang="es-CO" sz="2400" dirty="0"/>
              <a:t>Evitar lesiones mecánicas del funcionario y paciente.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AutoShape 2" descr="Resultado de imagen para objetivos de la mecanica corpora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objetivos de la mecanica corporal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Resultado de imagen para objetivos de la mecanica corporal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92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260" y="662854"/>
            <a:ext cx="10279636" cy="637913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TRASLADO DE PACIENTES CON SONDAS VESICALES Y OTROS DRENES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05260" y="2466495"/>
            <a:ext cx="7387513" cy="3450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400" dirty="0"/>
              <a:t>Las bolsa colectora de los drenajes se deben sujetar a los herrajes de las camillas o sillas de ruedas. Verificar el nivel de llenado el cual deberá estar vacío y reportar a la enfermera.</a:t>
            </a:r>
          </a:p>
          <a:p>
            <a:r>
              <a:rPr lang="es-CO" sz="2400" dirty="0"/>
              <a:t>Evitar traccionar o halar produce daños al paciente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361" t="8075" r="11174" b="8920"/>
          <a:stretch/>
        </p:blipFill>
        <p:spPr>
          <a:xfrm>
            <a:off x="8092773" y="2665654"/>
            <a:ext cx="3798102" cy="30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043967" y="2176528"/>
            <a:ext cx="7830354" cy="39538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400" dirty="0"/>
              <a:t>En caso de sonda vesical o </a:t>
            </a:r>
            <a:r>
              <a:rPr lang="es-CO" sz="2400" dirty="0" smtClean="0"/>
              <a:t>cistostomía </a:t>
            </a:r>
            <a:r>
              <a:rPr lang="es-CO" sz="2400" dirty="0"/>
              <a:t>no levantar por encima del nivel de la vejiga del paciente ,en caso que se deba levantar se debe doblar o presionar el canal del cistoflo el menor tiempo posible para evitar reflujo del contenido.</a:t>
            </a:r>
          </a:p>
          <a:p>
            <a:r>
              <a:rPr lang="es-CO" sz="2400" dirty="0"/>
              <a:t>Si se tiene sonda a tórax PLEURE-VAC no se debe pinzar, y siempre debe estar en posición vertical, no permitir caerse.</a:t>
            </a:r>
          </a:p>
          <a:p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05260" y="662854"/>
            <a:ext cx="10279636" cy="637913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TRASLADO DE PACIENTES CON SONDAS VESICALES Y OTROS DRENES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1361" t="8075" r="11174" b="8920"/>
          <a:stretch/>
        </p:blipFill>
        <p:spPr>
          <a:xfrm>
            <a:off x="245865" y="2627288"/>
            <a:ext cx="3798102" cy="30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0830" y="514937"/>
            <a:ext cx="8814889" cy="1500797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TRASLADO DEL PACIENTE CRITICO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22708" y="2427858"/>
            <a:ext cx="7587952" cy="42305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400" dirty="0"/>
              <a:t>Antes de iniciar traslado confirmar con el servicio receptor su disponibilidad .</a:t>
            </a:r>
          </a:p>
          <a:p>
            <a:r>
              <a:rPr lang="es-CO" sz="2400" dirty="0"/>
              <a:t> Si no hay disponible monitor de transporte utilizar medios alternativos para el control hemodinámico del paciente, pulsoxímetro, tensiómetro, fonendoscopio, etc.</a:t>
            </a:r>
          </a:p>
          <a:p>
            <a:r>
              <a:rPr lang="es-CO" sz="2400" dirty="0"/>
              <a:t>Supervisar el paso por las puertas para evitar desconexiones</a:t>
            </a:r>
            <a:r>
              <a:rPr lang="es-CO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425" y="2677886"/>
            <a:ext cx="4221654" cy="333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423252" y="1455149"/>
            <a:ext cx="9884399" cy="49134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</a:t>
            </a:r>
          </a:p>
          <a:p>
            <a:r>
              <a:rPr lang="es-CO" sz="2400" dirty="0"/>
              <a:t>Correcta posición del cuerpo cuando se esta sentado, parado, acostado, caminando, levantando o cargando objetos pesados.</a:t>
            </a:r>
          </a:p>
          <a:p>
            <a:pPr marL="0" indent="0">
              <a:buNone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</a:t>
            </a:r>
          </a:p>
          <a:p>
            <a:r>
              <a:rPr lang="es-CO" sz="2400" dirty="0"/>
              <a:t>Evitar lesiones musculo esqueléticas y fatiga.</a:t>
            </a:r>
          </a:p>
          <a:p>
            <a:r>
              <a:rPr lang="es-CO" sz="2400" dirty="0"/>
              <a:t>Aumento del bienestar para el trabajador y el paciente.</a:t>
            </a:r>
          </a:p>
          <a:p>
            <a:r>
              <a:rPr lang="es-CO" sz="2400" dirty="0"/>
              <a:t>Favorece el retorno venoso y previene lesiones vasculares.</a:t>
            </a:r>
          </a:p>
          <a:p>
            <a:r>
              <a:rPr lang="es-CO" sz="2400" dirty="0"/>
              <a:t>Previene de accidentes para el paciente y el trabajador.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AutoShape 2" descr="1. Valorar la movilidad de los miembros sanos.2. Utilizar los músculos mayores, en lugar de los menores.3. Al estar de pie..."/>
          <p:cNvSpPr>
            <a:spLocks noChangeAspect="1" noChangeArrowheads="1"/>
          </p:cNvSpPr>
          <p:nvPr/>
        </p:nvSpPr>
        <p:spPr bwMode="auto">
          <a:xfrm>
            <a:off x="5981700" y="3314700"/>
            <a:ext cx="192284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O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31951" y="489398"/>
            <a:ext cx="8689976" cy="747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Mecánica corporal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8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096" y="817400"/>
            <a:ext cx="7963382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DE MECANICA CORPORAL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986987" y="2414979"/>
            <a:ext cx="8229600" cy="38989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400" dirty="0"/>
              <a:t>Si se tiene mas base de sustentación habrá mas estabilidad.</a:t>
            </a:r>
          </a:p>
          <a:p>
            <a:r>
              <a:rPr lang="es-CO" sz="2400" dirty="0"/>
              <a:t>Caminar con la cabeza y el tórax erguidos.</a:t>
            </a:r>
          </a:p>
          <a:p>
            <a:r>
              <a:rPr lang="es-CO" sz="2400" dirty="0"/>
              <a:t>Al estar de pie poner uno mas adelante que el otro y cambiar a menudo de posición.</a:t>
            </a:r>
          </a:p>
          <a:p>
            <a:r>
              <a:rPr lang="es-CO" sz="2400" dirty="0"/>
              <a:t>No girar el tronco esto dificulta la movilización.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07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351591" y="2389222"/>
            <a:ext cx="7731887" cy="3450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400" dirty="0"/>
              <a:t>Despejar el área por la cual se va a transitar.</a:t>
            </a:r>
          </a:p>
          <a:p>
            <a:r>
              <a:rPr lang="es-CO" sz="2400" dirty="0"/>
              <a:t>Mientras se realiza esfuerzos se debe mantener el cuerpo alineado.</a:t>
            </a:r>
          </a:p>
          <a:p>
            <a:r>
              <a:rPr lang="es-CO" sz="2400" dirty="0"/>
              <a:t>Se debe buscar apoyo de otro compañero.</a:t>
            </a:r>
          </a:p>
          <a:p>
            <a:r>
              <a:rPr lang="es-CO" sz="2400" dirty="0"/>
              <a:t>Deslizar o empujar un objeto requiere de menos esfuerzo que levantarlo.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20096" y="817400"/>
            <a:ext cx="7963382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DE MECANICA CORPORAL</a:t>
            </a:r>
          </a:p>
        </p:txBody>
      </p:sp>
    </p:spTree>
    <p:extLst>
      <p:ext uri="{BB962C8B-B14F-4D97-AF65-F5344CB8AC3E}">
        <p14:creationId xmlns:p14="http://schemas.microsoft.com/office/powerpoint/2010/main" val="23643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0767" y="688314"/>
            <a:ext cx="9749259" cy="1136866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 NO MECANICA CORPORAL CORRECTA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84272" y="1995422"/>
            <a:ext cx="3366927" cy="21644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82" y="4340911"/>
            <a:ext cx="3336367" cy="21644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882" y="4314828"/>
            <a:ext cx="3397096" cy="21491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882" y="2006216"/>
            <a:ext cx="3397096" cy="21644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381" y="2006216"/>
            <a:ext cx="3336368" cy="21536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72" y="4314828"/>
            <a:ext cx="3366928" cy="2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0740" y="203505"/>
            <a:ext cx="8689976" cy="747471"/>
          </a:xfrm>
        </p:spPr>
        <p:txBody>
          <a:bodyPr>
            <a:no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Mecánica corporal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Resultado de imagen para tecnicas de mecanica corp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4" y="950976"/>
            <a:ext cx="11365866" cy="57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0740" y="203505"/>
            <a:ext cx="8689976" cy="747471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Mecánica corporal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030" y="1185175"/>
            <a:ext cx="3660071" cy="2833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484" y="1235991"/>
            <a:ext cx="3660367" cy="2833988"/>
          </a:xfrm>
          <a:prstGeom prst="rect">
            <a:avLst/>
          </a:prstGeom>
        </p:spPr>
      </p:pic>
      <p:pic>
        <p:nvPicPr>
          <p:cNvPr id="4" name="Marcador de contenido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37" y="1312752"/>
            <a:ext cx="3660367" cy="28339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b="15855"/>
          <a:stretch/>
        </p:blipFill>
        <p:spPr>
          <a:xfrm>
            <a:off x="337938" y="3938485"/>
            <a:ext cx="3660367" cy="28339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999" y="4019163"/>
            <a:ext cx="3663102" cy="27533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8483" y="3938485"/>
            <a:ext cx="3660368" cy="28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2775" y="428719"/>
            <a:ext cx="9689422" cy="1506026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SENTARSE CORRECTAMENTE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1228843" y="2253946"/>
            <a:ext cx="5094683" cy="405545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dirty="0"/>
              <a:t>Glúteos contra el respaldo de la silla alinean la columna vertebral , reducen la distención de la región lumbar.</a:t>
            </a:r>
          </a:p>
          <a:p>
            <a:r>
              <a:rPr lang="es-CO" sz="2400" dirty="0"/>
              <a:t>Los pies deben estar bien apoyados al suelo formando un ángulo de 90°.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918" y="1934745"/>
            <a:ext cx="3975279" cy="46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8412" y="368882"/>
            <a:ext cx="8360587" cy="1018021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s-CO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 RESPONSABLE DE TRASPORTE DEL PACIENTE EN EL HOSPITAL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97291343"/>
              </p:ext>
            </p:extLst>
          </p:nvPr>
        </p:nvGraphicFramePr>
        <p:xfrm>
          <a:off x="4352260" y="2195588"/>
          <a:ext cx="1286539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012" y="4581483"/>
            <a:ext cx="1547390" cy="22860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 flipH="1">
            <a:off x="100691" y="1622511"/>
            <a:ext cx="2641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Yo quiero un trabajo donde hayan muchas mujeres vestidas de blanco y que todas me </a:t>
            </a:r>
            <a:r>
              <a:rPr lang="es-CO" sz="2000" b="1" dirty="0" smtClean="0"/>
              <a:t>llamen.</a:t>
            </a:r>
            <a:endParaRPr lang="es-CO" sz="2000" b="1" dirty="0"/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 flipV="1">
            <a:off x="571048" y="3258739"/>
            <a:ext cx="211008" cy="130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0378" y="4566988"/>
            <a:ext cx="1567162" cy="2311313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661029" y="3379758"/>
            <a:ext cx="1617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C</a:t>
            </a:r>
            <a:r>
              <a:rPr lang="es-CO" sz="2000" b="1" dirty="0" smtClean="0"/>
              <a:t>ontratado</a:t>
            </a:r>
            <a:endParaRPr lang="es-CO" sz="2000" b="1" dirty="0"/>
          </a:p>
        </p:txBody>
      </p:sp>
      <p:cxnSp>
        <p:nvCxnSpPr>
          <p:cNvPr id="30" name="Conector recto de flecha 29"/>
          <p:cNvCxnSpPr>
            <a:cxnSpLocks/>
          </p:cNvCxnSpPr>
          <p:nvPr/>
        </p:nvCxnSpPr>
        <p:spPr>
          <a:xfrm flipH="1">
            <a:off x="1909440" y="3725168"/>
            <a:ext cx="404519" cy="856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054" y="600365"/>
            <a:ext cx="1501743" cy="10557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/>
          <a:srcRect l="46910" t="37975" r="16925" b="20601"/>
          <a:stretch/>
        </p:blipFill>
        <p:spPr>
          <a:xfrm>
            <a:off x="3688412" y="1622511"/>
            <a:ext cx="8360587" cy="51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3645" y="495428"/>
            <a:ext cx="9575542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pararse correctamente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408091" y="1853755"/>
            <a:ext cx="5185892" cy="43014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CO" sz="2400" dirty="0"/>
              <a:t>Los pies paralelos entre si a una distancia de 15 a 20 cm.</a:t>
            </a:r>
          </a:p>
          <a:p>
            <a:r>
              <a:rPr lang="es-CO" sz="2400" dirty="0"/>
              <a:t>Flexione las rodillas pero no las inmovilice.</a:t>
            </a:r>
          </a:p>
          <a:p>
            <a:r>
              <a:rPr lang="es-CO" sz="2400" dirty="0"/>
              <a:t>Bascule la pelvis hacia atrás , el pecho hacia adelante y los hombros hacia atrás.</a:t>
            </a:r>
          </a:p>
          <a:p>
            <a:r>
              <a:rPr lang="es-CO" sz="2400" dirty="0"/>
              <a:t>Mantenga erecto el cuello y la barbilla hacia abajo.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858" y="2053567"/>
            <a:ext cx="3540735" cy="41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631" y="456791"/>
            <a:ext cx="10014413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CAMINAR Correctamente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80055" y="1673452"/>
            <a:ext cx="6486659" cy="49462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dirty="0"/>
              <a:t>Tome la posición de pie correcta.</a:t>
            </a:r>
          </a:p>
          <a:p>
            <a:r>
              <a:rPr lang="es-CO" sz="2400" dirty="0"/>
              <a:t>Adelante una pierna a una distancia cómoda inclinando la pelvis adelante y abajo.</a:t>
            </a:r>
          </a:p>
          <a:p>
            <a:r>
              <a:rPr lang="es-CO" sz="2400" dirty="0"/>
              <a:t>Se toca el piso primero con el talón , después con la protuberancia que esta en la base de los dedos y por ultimo con los dedos.</a:t>
            </a:r>
          </a:p>
          <a:p>
            <a:r>
              <a:rPr lang="es-CO" sz="2400" dirty="0"/>
              <a:t>Coordinadamente se moviliza la otra pierna y el brazo (equilibrio y estabilidad).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163" y="1930692"/>
            <a:ext cx="3932615" cy="44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753" y="489980"/>
            <a:ext cx="11600247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AGACHARSE CORRECTAMENTE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717183" y="2015734"/>
            <a:ext cx="4391696" cy="34506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dirty="0"/>
              <a:t>Separe los pies de 25 a 35 cm , adelante uno para ampliar la base, baje el tronco flexionando las rodillas , apoye mas sobre el pie que se coloco adelante , mantenerse erecto sin doblar la cintura.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252" y="2015734"/>
            <a:ext cx="3936641" cy="40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307" y="128788"/>
            <a:ext cx="11384924" cy="1724967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ALZAR Y CARGAR </a:t>
            </a:r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CORRECTAMENTE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25003" y="2027309"/>
            <a:ext cx="5872766" cy="453355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dirty="0"/>
              <a:t>Adopte la posición encorvada frente al objeto, reducir al mínimo la flexión dorsal. </a:t>
            </a:r>
          </a:p>
          <a:p>
            <a:r>
              <a:rPr lang="es-CO" dirty="0"/>
              <a:t>Agarre el objeto y contraiga los músculos abdominales.</a:t>
            </a:r>
          </a:p>
          <a:p>
            <a:r>
              <a:rPr lang="es-CO" dirty="0"/>
              <a:t>Utilice los músculos de las piernas y cadera y enderécese extendiendo las rodillas. Para subir se utilizan las piernas y no la espalda.</a:t>
            </a:r>
          </a:p>
          <a:p>
            <a:r>
              <a:rPr lang="es-CO" dirty="0"/>
              <a:t>Mantenga derecha la espalda y cargue el objeto a la altura de la cintura.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690" y="2027309"/>
            <a:ext cx="4509417" cy="41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091" y="804521"/>
            <a:ext cx="8495818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EMPUJAR Y TIRAR </a:t>
            </a:r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CORRECTAMENTE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92024" y="2732928"/>
            <a:ext cx="6973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Parece cerca del objeto, coloca un pie adelantado como para caminar, apriete los músculos del M.I  y fije la pelvis, contraiga abdomen y glúteos.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EMPUJAR . Apoya las manos sobre el objeto, flexiona codos, inclínese sobre el objeto y traslada el peso sobre el M.I intercalando con presión continua.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123599" y="2513900"/>
            <a:ext cx="2052083" cy="38955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682" y="2513899"/>
            <a:ext cx="1658680" cy="38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48091" y="2625085"/>
            <a:ext cx="48220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TIRAR: agarre el objeto y flexione los codos, inclínese en dirección contraria al objeto, desplace el peso de la pierna del frente a la de atrás .No se detenga una vez mueva el objeto para no gastar mas energía.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776485" y="2016125"/>
            <a:ext cx="2052083" cy="38955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567" y="2016125"/>
            <a:ext cx="1658680" cy="389557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848091" y="804521"/>
            <a:ext cx="8495818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EMPUJAR Y TIRAR </a:t>
            </a:r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CORRECTAMENTE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2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objetivos de la mecanica corpora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objetivos de la mecanica corporal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Resultado de imagen para objetivos de la mecanica corporal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3203784" y="2484480"/>
            <a:ext cx="304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3"/>
              </a:rPr>
              <a:t>https://youtu.be/lG6aDjwTc4s</a:t>
            </a:r>
            <a:r>
              <a:rPr lang="es-CO" dirty="0"/>
              <a:t>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258582" y="3211999"/>
            <a:ext cx="3064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https://youtu.be/t-us6MmdZq4</a:t>
            </a:r>
            <a:endParaRPr lang="es-CO" dirty="0"/>
          </a:p>
        </p:txBody>
      </p:sp>
      <p:pic>
        <p:nvPicPr>
          <p:cNvPr id="2" name="t-us6MmdZq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7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objetivos de la mecanica corpora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objetivos de la mecanica corporal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Resultado de imagen para objetivos de la mecanica corporal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3203784" y="2484480"/>
            <a:ext cx="304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3"/>
              </a:rPr>
              <a:t>https://youtu.be/lG6aDjwTc4s</a:t>
            </a:r>
            <a:r>
              <a:rPr lang="es-CO" dirty="0"/>
              <a:t>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258582" y="3211999"/>
            <a:ext cx="3064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https://youtu.be/t-us6MmdZq4</a:t>
            </a:r>
          </a:p>
        </p:txBody>
      </p:sp>
      <p:pic>
        <p:nvPicPr>
          <p:cNvPr id="2" name="lG6aDjwTc4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2460" y="483766"/>
            <a:ext cx="8624435" cy="641508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Posiciones anatómicas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930088" y="2780224"/>
            <a:ext cx="4074805" cy="34506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CO" sz="2400" dirty="0"/>
              <a:t>El paciente se encuentra tendido boca arriba, en posición horizontal, </a:t>
            </a:r>
          </a:p>
          <a:p>
            <a:r>
              <a:rPr lang="es-CO" sz="2400" dirty="0"/>
              <a:t>Posición adecuada, para la realización de R.C.P. (decúbito supino con la cabeza en hiperextensión).</a:t>
            </a:r>
          </a:p>
          <a:p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1032037" y="1778788"/>
            <a:ext cx="44325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600" b="1" dirty="0"/>
              <a:t>DECUBITO SUPINO O DORSAL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893" y="2780224"/>
            <a:ext cx="5314954" cy="34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http://www.auxiliar-enfermeria.com/images/pa_03_dlat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752" y="3221344"/>
            <a:ext cx="3852248" cy="363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23817" y="1546400"/>
            <a:ext cx="6483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600" b="1" dirty="0"/>
              <a:t>DECUBITO LATERAL DERECHO O IZQUIERDO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4294967295"/>
          </p:nvPr>
        </p:nvSpPr>
        <p:spPr>
          <a:xfrm>
            <a:off x="663390" y="2173796"/>
            <a:ext cx="7076813" cy="44845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dirty="0"/>
              <a:t>El paciente se acuesta de lado ya sea derecho o izquierdo.</a:t>
            </a:r>
          </a:p>
          <a:p>
            <a:r>
              <a:rPr lang="es-CO" dirty="0"/>
              <a:t>La pierna interior esta ligeramente flexionada.</a:t>
            </a:r>
          </a:p>
          <a:p>
            <a:r>
              <a:rPr lang="es-CO" dirty="0"/>
              <a:t>El brazo interior esta extendido y el brazo exterior flexionado.</a:t>
            </a:r>
          </a:p>
          <a:p>
            <a:r>
              <a:rPr lang="es-CO" dirty="0"/>
              <a:t>Debe colocarse almohada bajo la cabeza y cuello.</a:t>
            </a:r>
          </a:p>
          <a:p>
            <a:r>
              <a:rPr lang="es-CO" dirty="0"/>
              <a:t>Útil para el descanso en cama, para aplicación de medicación IM y enemas.</a:t>
            </a:r>
          </a:p>
          <a:p>
            <a:r>
              <a:rPr lang="es-CO" dirty="0"/>
              <a:t>Se facilita la expulsión de secreciones.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12460" y="483766"/>
            <a:ext cx="8624435" cy="641508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Posiciones anatómicas</a:t>
            </a:r>
          </a:p>
        </p:txBody>
      </p:sp>
    </p:spTree>
    <p:extLst>
      <p:ext uri="{BB962C8B-B14F-4D97-AF65-F5344CB8AC3E}">
        <p14:creationId xmlns:p14="http://schemas.microsoft.com/office/powerpoint/2010/main" val="10722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017" y="257579"/>
            <a:ext cx="10364451" cy="1596177"/>
          </a:xfrm>
        </p:spPr>
        <p:txBody>
          <a:bodyPr>
            <a:norm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CUALIDADES DEL CAMILLERO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03630" y="1853756"/>
            <a:ext cx="29439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2400" dirty="0"/>
              <a:t>Ágil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2400" dirty="0"/>
              <a:t>Amable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2400" dirty="0"/>
              <a:t>Aseado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2400" dirty="0"/>
              <a:t>Cordial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2400" dirty="0"/>
              <a:t>Cumplido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2400" dirty="0"/>
              <a:t>Cuidadoso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2400" dirty="0"/>
              <a:t>Dinámico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2400" dirty="0"/>
              <a:t>Deseo de servicio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2400" dirty="0"/>
              <a:t>Delicado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2400" dirty="0"/>
              <a:t>Disciplina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2400" dirty="0"/>
              <a:t>Honesto</a:t>
            </a:r>
          </a:p>
          <a:p>
            <a:endParaRPr lang="es-CO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831929" y="1853756"/>
            <a:ext cx="21438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/>
              <a:t>Fuerte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/>
              <a:t>Honesto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/>
              <a:t>Inteligente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/>
              <a:t>Líder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/>
              <a:t>Neutral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/>
              <a:t>Ordenado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/>
              <a:t>Respetuoso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/>
              <a:t>Responsable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/>
              <a:t>Simpático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/>
              <a:t>Solidario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400" dirty="0"/>
              <a:t>Sociable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71" y="3006357"/>
            <a:ext cx="6427429" cy="38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9613" y="2056962"/>
            <a:ext cx="4720107" cy="506757"/>
          </a:xfrm>
        </p:spPr>
        <p:txBody>
          <a:bodyPr>
            <a:noAutofit/>
          </a:bodyPr>
          <a:lstStyle/>
          <a:p>
            <a:r>
              <a:rPr lang="es-CO" sz="2600" b="1" dirty="0" smtClean="0"/>
              <a:t>DECUBITO </a:t>
            </a:r>
            <a:r>
              <a:rPr lang="es-CO" sz="2600" b="1" dirty="0"/>
              <a:t>PRONO O VENTRAL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429613" y="2801346"/>
            <a:ext cx="4798843" cy="34506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dirty="0"/>
              <a:t>El paciente esta tendido sobre el pecho y sobre el abdomen.</a:t>
            </a:r>
          </a:p>
          <a:p>
            <a:r>
              <a:rPr lang="es-CO" sz="2400" dirty="0"/>
              <a:t>La cabeza esta girada a un lado, las extremidades superiores e inferiores  pegadas al cuerpo extendidas o flexionadas.</a:t>
            </a:r>
          </a:p>
        </p:txBody>
      </p:sp>
      <p:sp>
        <p:nvSpPr>
          <p:cNvPr id="4" name="AutoShape 2" descr="Resultado de imagen para posiciones anatomicas decubito dorsa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691" y="2453616"/>
            <a:ext cx="4411732" cy="333532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712460" y="483766"/>
            <a:ext cx="8624435" cy="64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Posiciones anatómicas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4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2588" y="1873468"/>
            <a:ext cx="2299967" cy="393214"/>
          </a:xfrm>
        </p:spPr>
        <p:txBody>
          <a:bodyPr>
            <a:noAutofit/>
          </a:bodyPr>
          <a:lstStyle/>
          <a:p>
            <a:r>
              <a:rPr lang="es-CO" sz="2600" b="1" dirty="0" err="1" smtClean="0"/>
              <a:t>fowler</a:t>
            </a:r>
            <a:endParaRPr lang="es-CO" sz="2600" b="1" dirty="0"/>
          </a:p>
        </p:txBody>
      </p:sp>
      <p:pic>
        <p:nvPicPr>
          <p:cNvPr id="10241" name="Picture 1" descr="http://www.auxiliar-enfermeria.com/images/pa_05_fow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71" y="4901254"/>
            <a:ext cx="4711229" cy="182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1074944" y="2364619"/>
            <a:ext cx="5635256" cy="34506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dirty="0"/>
              <a:t>Paciente acostado con la cabecera elevada a un ángulo de  45 °.</a:t>
            </a:r>
          </a:p>
          <a:p>
            <a:r>
              <a:rPr lang="es-CO" sz="2400" dirty="0"/>
              <a:t>Los miembros inferiores ligeramente flexionados.</a:t>
            </a:r>
          </a:p>
          <a:p>
            <a:r>
              <a:rPr lang="es-CO" sz="2400" dirty="0"/>
              <a:t>Colocar una almohada en la espalda y otra en los muslos.</a:t>
            </a:r>
          </a:p>
          <a:p>
            <a:r>
              <a:rPr lang="es-CO" sz="2400" dirty="0"/>
              <a:t>Útil para enfermos con patologías respiratorias, ya que facilita la respiración.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941" y="1001128"/>
            <a:ext cx="3366887" cy="36576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725339" y="449772"/>
            <a:ext cx="8624435" cy="64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Posiciones anatómicas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6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4710" y="1605139"/>
            <a:ext cx="3837904" cy="708007"/>
          </a:xfrm>
        </p:spPr>
        <p:txBody>
          <a:bodyPr>
            <a:normAutofit/>
          </a:bodyPr>
          <a:lstStyle/>
          <a:p>
            <a:r>
              <a:rPr lang="es-CO" sz="2600" b="1" dirty="0" smtClean="0"/>
              <a:t>TRENDELENBURG</a:t>
            </a:r>
            <a:endParaRPr lang="es-CO" sz="2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236372" y="2454813"/>
            <a:ext cx="5254580" cy="398102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dirty="0"/>
              <a:t>El paciente esta en decúbito dorsal pero se eleva el pie de la cama a un ángulo de 45°, quedando la cabeza mas baja que los pies.</a:t>
            </a:r>
          </a:p>
          <a:p>
            <a:r>
              <a:rPr lang="es-CO" sz="2400" dirty="0"/>
              <a:t>Mejora el aporte sanguíneo indicado para pacientes en shock ,lipotimias e hipotensión severa.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64" y="1853236"/>
            <a:ext cx="3710962" cy="458260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12460" y="483766"/>
            <a:ext cx="8624435" cy="64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Posiciones anatómicas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5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n para sabana de movimiento enfer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52" y="2157984"/>
            <a:ext cx="4396359" cy="43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0905" y="393460"/>
            <a:ext cx="10364451" cy="1596177"/>
          </a:xfrm>
        </p:spPr>
        <p:txBody>
          <a:bodyPr>
            <a:noAutofit/>
          </a:bodyPr>
          <a:lstStyle/>
          <a:p>
            <a:r>
              <a:rPr lang="es-CO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TECNICAS DE MOVILIZACION</a:t>
            </a:r>
          </a:p>
        </p:txBody>
      </p:sp>
    </p:spTree>
    <p:extLst>
      <p:ext uri="{BB962C8B-B14F-4D97-AF65-F5344CB8AC3E}">
        <p14:creationId xmlns:p14="http://schemas.microsoft.com/office/powerpoint/2010/main" val="37429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0937" y="187398"/>
            <a:ext cx="10364451" cy="1596177"/>
          </a:xfrm>
        </p:spPr>
        <p:txBody>
          <a:bodyPr>
            <a:norm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TECNICAS DE MOVILIZACION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89904" y="1990439"/>
            <a:ext cx="5089772" cy="435964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s-CO" sz="2600" dirty="0" smtClean="0"/>
              <a:t>Si va a cargar al paciente tenga en cuenta que su peso sea menor que el del camillero. ( Se pasa un brazo por la espalda del paciente y el otro por las piernas).</a:t>
            </a:r>
          </a:p>
          <a:p>
            <a:r>
              <a:rPr lang="es-CO" sz="2600" dirty="0" smtClean="0"/>
              <a:t>Mover solo si es absolutamente necesario.</a:t>
            </a:r>
          </a:p>
          <a:p>
            <a:r>
              <a:rPr lang="es-CO" sz="2600" dirty="0" smtClean="0"/>
              <a:t>Buscar apoyo siempre que sea posible.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859" y="2033302"/>
            <a:ext cx="2276475" cy="36341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34" y="2076165"/>
            <a:ext cx="1905000" cy="35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7492" y="804521"/>
            <a:ext cx="6571343" cy="62569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 encamado a la silla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927384" y="1964923"/>
            <a:ext cx="7547694" cy="36722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dirty="0"/>
              <a:t>Coloque la silla junto a la cama, ponga los frenos y levante los reposapiés.</a:t>
            </a:r>
          </a:p>
          <a:p>
            <a:r>
              <a:rPr lang="es-CO" sz="2400" dirty="0"/>
              <a:t>Se debe sentar al paciente así: entrelácele los brazos y crúcele un pie  sobre el otro, Proceda a colocar una brazo debajo de los hombros del paciente y la otra mano debajo de las rodillas del paciente.</a:t>
            </a:r>
          </a:p>
          <a:p>
            <a:r>
              <a:rPr lang="es-CO" sz="2400" dirty="0"/>
              <a:t>Balancee hasta sentarlo al borde de la cama flexionando las rodillas del paciente y levantándolo desde los hombros.</a:t>
            </a:r>
          </a:p>
        </p:txBody>
      </p:sp>
      <p:pic>
        <p:nvPicPr>
          <p:cNvPr id="4" name="Marcador de contenido 8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4897" b="16058"/>
          <a:stretch/>
        </p:blipFill>
        <p:spPr>
          <a:xfrm>
            <a:off x="360608" y="2833351"/>
            <a:ext cx="3243988" cy="29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193" y="765885"/>
            <a:ext cx="8250949" cy="908369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 encamado a la silla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80259" y="2274345"/>
            <a:ext cx="8934319" cy="4150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2400" dirty="0"/>
              <a:t>Baje la cama hasta tocar el piso con los pies del paciente, colóquele los zapatos o chanclas.</a:t>
            </a:r>
          </a:p>
          <a:p>
            <a:r>
              <a:rPr lang="es-CO" sz="2400" dirty="0"/>
              <a:t>Abrace al paciente por el tórax colocando sus brazos debajo de la axilas .</a:t>
            </a:r>
          </a:p>
          <a:p>
            <a:r>
              <a:rPr lang="es-CO" sz="2400" dirty="0"/>
              <a:t>Levántelo bloqueando uno de los pies del paciente con su rodilla y gírelo en dirección a la silla . Siéntelo y acomódelo.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732" y="3537754"/>
            <a:ext cx="2986268" cy="33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7767" y="804521"/>
            <a:ext cx="6979534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Traslado de cama a camilla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796005" y="2221795"/>
            <a:ext cx="8843058" cy="39915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400" dirty="0"/>
              <a:t>Utilice el rodillo para movilizar el paciente, o sabana de movimiento.</a:t>
            </a:r>
          </a:p>
          <a:p>
            <a:r>
              <a:rPr lang="es-CO" sz="2400" dirty="0"/>
              <a:t>Si es paciente no colaborador busque ayuda.</a:t>
            </a:r>
          </a:p>
          <a:p>
            <a:r>
              <a:rPr lang="es-CO" sz="2400" dirty="0"/>
              <a:t>La cama y la camilla deben estar completamente horizontales.</a:t>
            </a:r>
          </a:p>
          <a:p>
            <a:r>
              <a:rPr lang="es-CO" sz="2400" dirty="0"/>
              <a:t>Retire la almohada.</a:t>
            </a:r>
          </a:p>
          <a:p>
            <a:r>
              <a:rPr lang="es-CO" sz="2400" dirty="0"/>
              <a:t>Entrelace las manos del paciente.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12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7767" y="804521"/>
            <a:ext cx="6979534" cy="1049235"/>
          </a:xfrm>
        </p:spPr>
        <p:txBody>
          <a:bodyPr>
            <a:no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Traslado de cama a camilla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796005" y="2247553"/>
            <a:ext cx="8843058" cy="399152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s-CO" sz="2600" dirty="0"/>
              <a:t>Sujeten la sabana de movimiento y al conteo de tres deslizan al paciente hacia la orilla de la cama.</a:t>
            </a:r>
          </a:p>
          <a:p>
            <a:r>
              <a:rPr lang="es-CO" sz="2600" dirty="0"/>
              <a:t>Coloque la camilla al lado de la cama a la misma altura, ambas deben estar con el freno puesto.</a:t>
            </a:r>
          </a:p>
          <a:p>
            <a:r>
              <a:rPr lang="es-CO" sz="2600" dirty="0"/>
              <a:t>Luego el ayudante quien esta al bordo de la cama se sube a esta y sujetando la sabana de movimiento ambos camilleros al son de tres trasladan al paciente a la camilla.</a:t>
            </a:r>
          </a:p>
          <a:p>
            <a:r>
              <a:rPr lang="es-CO" sz="2600" dirty="0"/>
              <a:t>Levante las barandas de la camilla.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48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229" y="599005"/>
            <a:ext cx="10364451" cy="1596177"/>
          </a:xfrm>
        </p:spPr>
        <p:txBody>
          <a:bodyPr>
            <a:norm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Traslado de cama a camilla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31578" y="2195182"/>
            <a:ext cx="3034669" cy="41732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986" y="2195182"/>
            <a:ext cx="2697054" cy="4192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141" y="2204937"/>
            <a:ext cx="3080698" cy="41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034362" y="2008302"/>
            <a:ext cx="8123275" cy="361259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s-CO" sz="2400" dirty="0"/>
              <a:t>Trato digno, amable y comunicación respetuosa con el paciente y su familia( Presentarse y explicar que se le va  a hacer para brindarle seguridad y confianza).</a:t>
            </a:r>
          </a:p>
          <a:p>
            <a:pPr algn="just"/>
            <a:r>
              <a:rPr lang="es-CO" sz="2400" dirty="0"/>
              <a:t>conservar la intimidad del paciente.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38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935" y="923157"/>
            <a:ext cx="8799305" cy="49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3" y="193515"/>
            <a:ext cx="10364451" cy="1596177"/>
          </a:xfrm>
        </p:spPr>
        <p:txBody>
          <a:bodyPr>
            <a:norm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 de la silla de ruedas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62083" y="1789692"/>
            <a:ext cx="8067829" cy="47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792" y="0"/>
            <a:ext cx="11059285" cy="2214694"/>
          </a:xfrm>
        </p:spPr>
        <p:txBody>
          <a:bodyPr>
            <a:norm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 de una camilla hospitalaria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39505" y="1713459"/>
            <a:ext cx="8687858" cy="50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6652" y="142000"/>
            <a:ext cx="10364451" cy="1596177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Camilla </a:t>
            </a:r>
            <a:r>
              <a:rPr lang="es-E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prehospitalaria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350" t="13111" r="3022" b="7337"/>
          <a:stretch/>
        </p:blipFill>
        <p:spPr>
          <a:xfrm>
            <a:off x="1168358" y="1468191"/>
            <a:ext cx="9881041" cy="51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2216" y="342856"/>
            <a:ext cx="6571343" cy="1049235"/>
          </a:xfrm>
        </p:spPr>
        <p:txBody>
          <a:bodyPr/>
          <a:lstStyle/>
          <a:p>
            <a:r>
              <a:rPr lang="es-CO" dirty="0"/>
              <a:t>                     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9362" t="10894" r="7708" b="10975"/>
          <a:stretch/>
        </p:blipFill>
        <p:spPr>
          <a:xfrm>
            <a:off x="2551455" y="2921673"/>
            <a:ext cx="6809339" cy="357120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09344" y="656841"/>
            <a:ext cx="8689976" cy="2509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O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CO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0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898544" y="2093008"/>
            <a:ext cx="8305816" cy="34506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es-CO" sz="2400" dirty="0"/>
              <a:t>Considerar el estado del paciente: discapacidad física, ancianos imposibilitados, es o no paciente colaborador, considerar el estado critico para realizar el traslado acompañado por medico o enfermera.</a:t>
            </a:r>
          </a:p>
          <a:p>
            <a:pPr algn="just"/>
            <a:r>
              <a:rPr lang="es-CO" sz="2400" dirty="0"/>
              <a:t>Conocer significado de palabras técnicas manejadas por los profesionales y evitar hacer comentarios y dar información sobre el estado.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2065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558594" y="2367094"/>
            <a:ext cx="8849385" cy="41961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900" dirty="0"/>
              <a:t>Conocer las características de la superficie de los pasillos de circulación de la institución.</a:t>
            </a:r>
          </a:p>
          <a:p>
            <a:r>
              <a:rPr lang="es-CO" sz="2900" dirty="0"/>
              <a:t>Conocer el funcionamiento de las camillas, sillas de ruedas, saber maniobrar con los pacientes , disponer de una zona de estacionamiento y de una camilla solo para traslado.</a:t>
            </a:r>
          </a:p>
          <a:p>
            <a:pPr algn="just"/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66175" y="7709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1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117486" y="2015734"/>
            <a:ext cx="8189907" cy="4114611"/>
          </a:xfrm>
          <a:prstGeom prst="rect">
            <a:avLst/>
          </a:prstGeom>
        </p:spPr>
        <p:txBody>
          <a:bodyPr/>
          <a:lstStyle/>
          <a:p>
            <a:r>
              <a:rPr lang="es-CO" sz="2400" dirty="0"/>
              <a:t>Revisar que las camillas de traslado, sillas de ruedas y demás elementos estén en buen estado.</a:t>
            </a:r>
          </a:p>
          <a:p>
            <a:r>
              <a:rPr lang="es-CO" sz="2400" dirty="0"/>
              <a:t>Manejar principios de control de infecciones por el contacto con los pacientes ( guantes, mascarilla en los casos necesarios, lavado e higienización de manos).</a:t>
            </a:r>
          </a:p>
          <a:p>
            <a:r>
              <a:rPr lang="es-CO" sz="2400" dirty="0"/>
              <a:t>Manejar las normas de seguridad ( no anillos, relojes, pulseras) causan lesiones al paciente.</a:t>
            </a:r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8" y="418444"/>
            <a:ext cx="10364098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051674" y="1680883"/>
            <a:ext cx="10487795" cy="40660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2400" dirty="0"/>
              <a:t>Realizar el traslado con movimientos coordinados y suaves, en el menor tiempo posible.</a:t>
            </a:r>
          </a:p>
          <a:p>
            <a:r>
              <a:rPr lang="es-CO" sz="2400" dirty="0"/>
              <a:t>Evitar golpear las camillas y sillas de ruedas contra cualquier otro objeto.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075" y="3805842"/>
            <a:ext cx="4481849" cy="2805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13773" y="342283"/>
            <a:ext cx="10364451" cy="1596177"/>
          </a:xfrm>
        </p:spPr>
        <p:txBody>
          <a:bodyPr>
            <a:normAutofit/>
          </a:bodyPr>
          <a:lstStyle/>
          <a:p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7499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3364</TotalTime>
  <Words>2177</Words>
  <Application>Microsoft Office PowerPoint</Application>
  <PresentationFormat>Panorámica</PresentationFormat>
  <Paragraphs>206</Paragraphs>
  <Slides>54</Slides>
  <Notes>0</Notes>
  <HiddenSlides>3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8" baseType="lpstr">
      <vt:lpstr>Arial</vt:lpstr>
      <vt:lpstr>Tw Cen MT</vt:lpstr>
      <vt:lpstr>Wingdings</vt:lpstr>
      <vt:lpstr>Gota</vt:lpstr>
      <vt:lpstr>Técnicas de movilización DE PACIENTES Y mecánica corporal </vt:lpstr>
      <vt:lpstr>OBJETIVOS</vt:lpstr>
      <vt:lpstr>PERSONA RESPONSABLE DE TRASPORTE DEL PACIENTE EN EL HOSPITAL</vt:lpstr>
      <vt:lpstr>CUALIDADES DEL CAMILLERO</vt:lpstr>
      <vt:lpstr>RECOMENDACIONES</vt:lpstr>
      <vt:lpstr>RECOMENDACIONES</vt:lpstr>
      <vt:lpstr>Presentación de PowerPoint</vt:lpstr>
      <vt:lpstr>Presentación de PowerPoint</vt:lpstr>
      <vt:lpstr>RECOMENDACIONES</vt:lpstr>
      <vt:lpstr>RECOMENDACIONES</vt:lpstr>
      <vt:lpstr>RECOMENDACIONES</vt:lpstr>
      <vt:lpstr>Bajada y subida de rampa en silla de ruedas </vt:lpstr>
      <vt:lpstr>ENTRADA Y SALIDA DEL ASCENSOR EN SILLA DE RUEDAS</vt:lpstr>
      <vt:lpstr>BAJADA Y SUBIDA DE RAMPA EN CAMILLA</vt:lpstr>
      <vt:lpstr>ENTRADA Y SALIDA DEL ASCENSOR EN CAMILLA O CAMA</vt:lpstr>
      <vt:lpstr>TRASLADO DE PACIENTES CON OXIGENO</vt:lpstr>
      <vt:lpstr>TRASLADO DE PACIENTES CON OXIGENO</vt:lpstr>
      <vt:lpstr>TRASLADO DEL PACIENTE CON VENOCLISIS</vt:lpstr>
      <vt:lpstr>TRASLADO DEL PACIENTE CON VENOCLISIS</vt:lpstr>
      <vt:lpstr>TRASLADO DE PACIENTES CON SONDAS VESICALES Y OTROS DRENES</vt:lpstr>
      <vt:lpstr>TRASLADO DE PACIENTES CON SONDAS VESICALES Y OTROS DRENES</vt:lpstr>
      <vt:lpstr>TRASLADO DEL PACIENTE CRITICO</vt:lpstr>
      <vt:lpstr>Presentación de PowerPoint</vt:lpstr>
      <vt:lpstr>PRINCIPIOS DE MECANICA CORPORAL</vt:lpstr>
      <vt:lpstr>PRINCIPIOS DE MECANICA CORPORAL</vt:lpstr>
      <vt:lpstr>RESULTADOS DE NO MECANICA CORPORAL CORRECTA</vt:lpstr>
      <vt:lpstr>Mecánica corporal</vt:lpstr>
      <vt:lpstr>Mecánica corporal</vt:lpstr>
      <vt:lpstr>COMO SENTARSE CORRECTAMENTE </vt:lpstr>
      <vt:lpstr>Como pararse correctamente</vt:lpstr>
      <vt:lpstr>COMO CAMINAR Correctamente</vt:lpstr>
      <vt:lpstr>COMO AGACHARSE CORRECTAMENTE </vt:lpstr>
      <vt:lpstr>COMO ALZAR Y CARGAR CORRECTAMENTE</vt:lpstr>
      <vt:lpstr>COMO EMPUJAR Y TIRAR CORRECTAMENTE</vt:lpstr>
      <vt:lpstr>COMO EMPUJAR Y TIRAR CORRECTAMENTE</vt:lpstr>
      <vt:lpstr>Presentación de PowerPoint</vt:lpstr>
      <vt:lpstr>Presentación de PowerPoint</vt:lpstr>
      <vt:lpstr>Posiciones anatómicas</vt:lpstr>
      <vt:lpstr>Posiciones anatómicas</vt:lpstr>
      <vt:lpstr>DECUBITO PRONO O VENTRAL</vt:lpstr>
      <vt:lpstr>fowler</vt:lpstr>
      <vt:lpstr>TRENDELENBURG</vt:lpstr>
      <vt:lpstr>TECNICAS DE MOVILIZACION</vt:lpstr>
      <vt:lpstr>TECNICAS DE MOVILIZACION</vt:lpstr>
      <vt:lpstr>Paciente encamado a la silla</vt:lpstr>
      <vt:lpstr>Paciente encamado a la silla</vt:lpstr>
      <vt:lpstr>Traslado de cama a camilla</vt:lpstr>
      <vt:lpstr>Traslado de cama a camilla</vt:lpstr>
      <vt:lpstr>Traslado de cama a camilla</vt:lpstr>
      <vt:lpstr>Presentación de PowerPoint</vt:lpstr>
      <vt:lpstr>partes de la silla de ruedas</vt:lpstr>
      <vt:lpstr>partes de una camilla hospitalaria</vt:lpstr>
      <vt:lpstr>Camilla prehospitalaria</vt:lpstr>
      <vt:lpstr>                  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movilización</dc:title>
  <dc:creator>Jeniffer Callejas Castaño</dc:creator>
  <cp:lastModifiedBy>USUARIO</cp:lastModifiedBy>
  <cp:revision>25</cp:revision>
  <dcterms:created xsi:type="dcterms:W3CDTF">2019-08-15T18:50:11Z</dcterms:created>
  <dcterms:modified xsi:type="dcterms:W3CDTF">2020-09-29T16:28:33Z</dcterms:modified>
</cp:coreProperties>
</file>