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2"/>
  </p:notesMasterIdLst>
  <p:sldIdLst>
    <p:sldId id="257" r:id="rId2"/>
    <p:sldId id="316" r:id="rId3"/>
    <p:sldId id="317" r:id="rId4"/>
    <p:sldId id="318" r:id="rId5"/>
    <p:sldId id="258" r:id="rId6"/>
    <p:sldId id="259" r:id="rId7"/>
    <p:sldId id="304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305" r:id="rId18"/>
    <p:sldId id="319" r:id="rId19"/>
    <p:sldId id="271" r:id="rId20"/>
    <p:sldId id="272" r:id="rId21"/>
    <p:sldId id="273" r:id="rId22"/>
    <p:sldId id="306" r:id="rId23"/>
    <p:sldId id="315" r:id="rId24"/>
    <p:sldId id="276" r:id="rId25"/>
    <p:sldId id="278" r:id="rId26"/>
    <p:sldId id="328" r:id="rId27"/>
    <p:sldId id="322" r:id="rId28"/>
    <p:sldId id="323" r:id="rId29"/>
    <p:sldId id="324" r:id="rId30"/>
    <p:sldId id="325" r:id="rId31"/>
    <p:sldId id="326" r:id="rId32"/>
    <p:sldId id="327" r:id="rId33"/>
    <p:sldId id="282" r:id="rId34"/>
    <p:sldId id="283" r:id="rId35"/>
    <p:sldId id="284" r:id="rId36"/>
    <p:sldId id="309" r:id="rId37"/>
    <p:sldId id="310" r:id="rId38"/>
    <p:sldId id="311" r:id="rId39"/>
    <p:sldId id="312" r:id="rId40"/>
    <p:sldId id="313" r:id="rId41"/>
    <p:sldId id="301" r:id="rId42"/>
    <p:sldId id="333" r:id="rId43"/>
    <p:sldId id="297" r:id="rId44"/>
    <p:sldId id="321" r:id="rId45"/>
    <p:sldId id="320" r:id="rId46"/>
    <p:sldId id="334" r:id="rId47"/>
    <p:sldId id="335" r:id="rId48"/>
    <p:sldId id="336" r:id="rId49"/>
    <p:sldId id="337" r:id="rId50"/>
    <p:sldId id="303" r:id="rId51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434" autoAdjust="0"/>
  </p:normalViewPr>
  <p:slideViewPr>
    <p:cSldViewPr>
      <p:cViewPr varScale="1">
        <p:scale>
          <a:sx n="73" d="100"/>
          <a:sy n="73" d="100"/>
        </p:scale>
        <p:origin x="127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EA0A5-3D64-4080-8427-3BD326EC65B2}" type="datetimeFigureOut">
              <a:rPr lang="es-CO" smtClean="0"/>
              <a:t>4/07/2020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13327-5A42-4B53-89FC-538F58C3DD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268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13327-5A42-4B53-89FC-538F58C3DD7D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2420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13327-5A42-4B53-89FC-538F58C3DD7D}" type="slidenum">
              <a:rPr lang="es-CO" smtClean="0"/>
              <a:t>41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2561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FE1D7E3-A284-477B-A9B6-B66903CF8738}" type="datetimeFigureOut">
              <a:rPr lang="es-CO" smtClean="0"/>
              <a:t>4/07/2020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2950B1-C3DF-4DE2-B29C-8E45FE188112}" type="slidenum">
              <a:rPr lang="es-CO" smtClean="0"/>
              <a:t>‹Nº›</a:t>
            </a:fld>
            <a:endParaRPr lang="es-CO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0798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1D7E3-A284-477B-A9B6-B66903CF8738}" type="datetimeFigureOut">
              <a:rPr lang="es-CO" smtClean="0"/>
              <a:t>4/07/2020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50B1-C3DF-4DE2-B29C-8E45FE1881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318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1D7E3-A284-477B-A9B6-B66903CF8738}" type="datetimeFigureOut">
              <a:rPr lang="es-CO" smtClean="0"/>
              <a:t>4/07/2020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50B1-C3DF-4DE2-B29C-8E45FE1881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90525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1D7E3-A284-477B-A9B6-B66903CF8738}" type="datetimeFigureOut">
              <a:rPr lang="es-CO" smtClean="0"/>
              <a:t>4/07/2020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50B1-C3DF-4DE2-B29C-8E45FE1881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9234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E1D7E3-A284-477B-A9B6-B66903CF8738}" type="datetimeFigureOut">
              <a:rPr lang="es-CO" smtClean="0"/>
              <a:t>4/07/2020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2950B1-C3DF-4DE2-B29C-8E45FE188112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09542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1D7E3-A284-477B-A9B6-B66903CF8738}" type="datetimeFigureOut">
              <a:rPr lang="es-CO" smtClean="0"/>
              <a:t>4/07/2020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50B1-C3DF-4DE2-B29C-8E45FE1881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769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1D7E3-A284-477B-A9B6-B66903CF8738}" type="datetimeFigureOut">
              <a:rPr lang="es-CO" smtClean="0"/>
              <a:t>4/07/2020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50B1-C3DF-4DE2-B29C-8E45FE1881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643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1D7E3-A284-477B-A9B6-B66903CF8738}" type="datetimeFigureOut">
              <a:rPr lang="es-CO" smtClean="0"/>
              <a:t>4/07/2020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50B1-C3DF-4DE2-B29C-8E45FE1881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636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1D7E3-A284-477B-A9B6-B66903CF8738}" type="datetimeFigureOut">
              <a:rPr lang="es-CO" smtClean="0"/>
              <a:t>4/07/2020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50B1-C3DF-4DE2-B29C-8E45FE1881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0848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E1D7E3-A284-477B-A9B6-B66903CF8738}" type="datetimeFigureOut">
              <a:rPr lang="es-CO" smtClean="0"/>
              <a:t>4/07/2020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2950B1-C3DF-4DE2-B29C-8E45FE188112}" type="slidenum">
              <a:rPr lang="es-CO" smtClean="0"/>
              <a:t>‹Nº›</a:t>
            </a:fld>
            <a:endParaRPr lang="es-CO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903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E1D7E3-A284-477B-A9B6-B66903CF8738}" type="datetimeFigureOut">
              <a:rPr lang="es-CO" smtClean="0"/>
              <a:t>4/07/2020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2950B1-C3DF-4DE2-B29C-8E45FE188112}" type="slidenum">
              <a:rPr lang="es-CO" smtClean="0"/>
              <a:t>‹Nº›</a:t>
            </a:fld>
            <a:endParaRPr lang="es-CO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81876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FE1D7E3-A284-477B-A9B6-B66903CF8738}" type="datetimeFigureOut">
              <a:rPr lang="es-CO" smtClean="0"/>
              <a:t>4/07/2020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8C2950B1-C3DF-4DE2-B29C-8E45FE188112}" type="slidenum">
              <a:rPr lang="es-CO" smtClean="0"/>
              <a:t>‹Nº›</a:t>
            </a:fld>
            <a:endParaRPr lang="es-CO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185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066800" y="7620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s-CO" sz="2400" b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51520" y="332656"/>
            <a:ext cx="9144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ES" sz="6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REANIMACIÓN </a:t>
            </a:r>
            <a:r>
              <a:rPr lang="es-ES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CARDIO CEREBRO PULMONAR (R.C.C.P</a:t>
            </a:r>
            <a:r>
              <a:rPr lang="es-ES" sz="6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s-ES" sz="6000" b="1" dirty="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pic>
        <p:nvPicPr>
          <p:cNvPr id="13316" name="Picture 6" descr="reanima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988" y="2420888"/>
            <a:ext cx="4945063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5004048" y="5062656"/>
            <a:ext cx="3960962" cy="1716087"/>
          </a:xfrm>
          <a:prstGeom prst="rect">
            <a:avLst/>
          </a:prstGeom>
        </p:spPr>
        <p:txBody>
          <a:bodyPr anchor="b"/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endParaRPr lang="es-CO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7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58888"/>
            <a:ext cx="8291264" cy="2170112"/>
          </a:xfrm>
          <a:extLst/>
        </p:spPr>
        <p:txBody>
          <a:bodyPr rtlCol="0">
            <a:noAutofit/>
          </a:bodyPr>
          <a:lstStyle/>
          <a:p>
            <a:pPr indent="-274320" algn="just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s-ES_tradnl" sz="2600" dirty="0" smtClean="0">
                <a:solidFill>
                  <a:schemeClr val="accent2"/>
                </a:solidFill>
              </a:rPr>
              <a:t>	</a:t>
            </a:r>
            <a:r>
              <a:rPr lang="es-ES_tradnl" sz="2600" dirty="0" smtClean="0">
                <a:solidFill>
                  <a:schemeClr val="tx1"/>
                </a:solidFill>
              </a:rPr>
              <a:t>Es una parada súbita del corazón por lo tanto se suspende el flujo sanguíneo efectivo y los órganos vitales quedan sin aporte de oxígeno. </a:t>
            </a:r>
          </a:p>
          <a:p>
            <a:pPr indent="-274320" algn="just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s-ES_tradnl" sz="2600" dirty="0">
                <a:solidFill>
                  <a:schemeClr val="tx1"/>
                </a:solidFill>
              </a:rPr>
              <a:t> </a:t>
            </a:r>
            <a:r>
              <a:rPr lang="es-ES_tradnl" sz="2600" dirty="0" smtClean="0">
                <a:solidFill>
                  <a:schemeClr val="tx1"/>
                </a:solidFill>
              </a:rPr>
              <a:t>  En forma casi simultánea se produce el paro respiratorio.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755576" y="26064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PARO CARDIACO</a:t>
            </a:r>
          </a:p>
        </p:txBody>
      </p:sp>
      <p:pic>
        <p:nvPicPr>
          <p:cNvPr id="19460" name="Picture 2" descr="Sist Cardiovas"/>
          <p:cNvPicPr>
            <a:picLocks noChangeAspect="1" noChangeArrowheads="1"/>
          </p:cNvPicPr>
          <p:nvPr/>
        </p:nvPicPr>
        <p:blipFill>
          <a:blip r:embed="rId2">
            <a:lum bright="36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518" y="3429000"/>
            <a:ext cx="2712642" cy="322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643857" y="2018463"/>
            <a:ext cx="434144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600" b="0" dirty="0" smtClean="0">
                <a:solidFill>
                  <a:schemeClr val="tx1"/>
                </a:solidFill>
                <a:latin typeface="+mn-lt"/>
              </a:rPr>
              <a:t>1. Enfermedad </a:t>
            </a:r>
            <a:r>
              <a:rPr lang="es-ES" sz="2600" b="0" dirty="0">
                <a:solidFill>
                  <a:schemeClr val="tx1"/>
                </a:solidFill>
                <a:latin typeface="+mn-lt"/>
              </a:rPr>
              <a:t>Cardiovascular</a:t>
            </a: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4985297" y="1949884"/>
            <a:ext cx="3816350" cy="9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10000"/>
              </a:spcBef>
            </a:pPr>
            <a:r>
              <a:rPr lang="es-ES" sz="2600" b="0" dirty="0" smtClean="0">
                <a:solidFill>
                  <a:schemeClr val="tx1"/>
                </a:solidFill>
                <a:latin typeface="+mn-lt"/>
              </a:rPr>
              <a:t>2. Ahogamientos</a:t>
            </a:r>
            <a:endParaRPr lang="es-ES" sz="2600" b="0" dirty="0">
              <a:solidFill>
                <a:schemeClr val="tx1"/>
              </a:solidFill>
              <a:latin typeface="+mn-lt"/>
            </a:endParaRPr>
          </a:p>
          <a:p>
            <a:pPr algn="ctr">
              <a:spcBef>
                <a:spcPct val="10000"/>
              </a:spcBef>
            </a:pPr>
            <a:r>
              <a:rPr lang="es-ES" sz="2600" b="0" dirty="0">
                <a:solidFill>
                  <a:schemeClr val="tx1"/>
                </a:solidFill>
                <a:latin typeface="+mn-lt"/>
              </a:rPr>
              <a:t>Sofocación</a:t>
            </a:r>
          </a:p>
        </p:txBody>
      </p:sp>
      <p:pic>
        <p:nvPicPr>
          <p:cNvPr id="20484" name="Picture 5" descr="Coraz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27" y="2924661"/>
            <a:ext cx="25273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asfix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r="40173"/>
          <a:stretch>
            <a:fillRect/>
          </a:stretch>
        </p:blipFill>
        <p:spPr bwMode="auto">
          <a:xfrm>
            <a:off x="5597525" y="2911015"/>
            <a:ext cx="2527300" cy="369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48104" y="15367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PARO CARDIACO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331640" y="1387206"/>
            <a:ext cx="470904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74320" algn="just">
              <a:defRPr/>
            </a:pPr>
            <a:r>
              <a:rPr lang="es-ES_tradnl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Las causas mas frecuentes son: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1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1097496" y="1916832"/>
            <a:ext cx="32766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600" b="0" dirty="0" smtClean="0">
                <a:solidFill>
                  <a:schemeClr val="tx1"/>
                </a:solidFill>
                <a:latin typeface="+mn-lt"/>
              </a:rPr>
              <a:t>3. Sobredosis </a:t>
            </a:r>
            <a:r>
              <a:rPr lang="es-ES" sz="2600" b="0" dirty="0">
                <a:solidFill>
                  <a:schemeClr val="tx1"/>
                </a:solidFill>
                <a:latin typeface="+mn-lt"/>
              </a:rPr>
              <a:t>de drogas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5181600" y="1916832"/>
            <a:ext cx="32766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600" b="0" dirty="0" smtClean="0">
                <a:solidFill>
                  <a:schemeClr val="tx1"/>
                </a:solidFill>
                <a:latin typeface="+mn-lt"/>
              </a:rPr>
              <a:t>4. Hemorragias </a:t>
            </a:r>
            <a:r>
              <a:rPr lang="es-ES" sz="2600" b="0" dirty="0">
                <a:solidFill>
                  <a:schemeClr val="tx1"/>
                </a:solidFill>
                <a:latin typeface="+mn-lt"/>
              </a:rPr>
              <a:t>Severas</a:t>
            </a:r>
          </a:p>
        </p:txBody>
      </p:sp>
      <p:pic>
        <p:nvPicPr>
          <p:cNvPr id="21508" name="Picture 5" descr="Sobred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92075"/>
            <a:ext cx="3528392" cy="258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http://latarde.eldictamen.mx/wp-content/uploads/2011/07/07062011_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70225"/>
            <a:ext cx="37338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48104" y="15367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PARO CARDIACO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6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1630903" y="1265568"/>
            <a:ext cx="359855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600" b="0" dirty="0" smtClean="0">
                <a:solidFill>
                  <a:schemeClr val="tx1"/>
                </a:solidFill>
                <a:latin typeface="+mn-lt"/>
              </a:rPr>
              <a:t>5. Trauma Severo de </a:t>
            </a:r>
            <a:r>
              <a:rPr lang="es-ES" sz="2600" b="0" dirty="0">
                <a:solidFill>
                  <a:schemeClr val="tx1"/>
                </a:solidFill>
                <a:latin typeface="+mn-lt"/>
              </a:rPr>
              <a:t>Tórax</a:t>
            </a:r>
          </a:p>
        </p:txBody>
      </p:sp>
      <p:pic>
        <p:nvPicPr>
          <p:cNvPr id="22532" name="Picture 8" descr="diag20031210_01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072" y="4307790"/>
            <a:ext cx="2494219" cy="187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Trauma severo tora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049" y="2212578"/>
            <a:ext cx="2376264" cy="204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443527" y="2609279"/>
            <a:ext cx="359855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600" b="0" dirty="0" smtClean="0">
                <a:solidFill>
                  <a:schemeClr val="tx1"/>
                </a:solidFill>
                <a:latin typeface="+mn-lt"/>
              </a:rPr>
              <a:t>6. Infecciones</a:t>
            </a:r>
          </a:p>
        </p:txBody>
      </p:sp>
      <p:pic>
        <p:nvPicPr>
          <p:cNvPr id="1026" name="Picture 2" descr="Resultado de imagen para infeccio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33251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848104" y="15367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PARO CARDIACO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7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423791" y="1751343"/>
            <a:ext cx="4572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600" b="0" dirty="0" smtClean="0">
                <a:solidFill>
                  <a:schemeClr val="tx1"/>
                </a:solidFill>
                <a:latin typeface="+mn-lt"/>
              </a:rPr>
              <a:t>7. Enfermedad Cerebro </a:t>
            </a:r>
            <a:r>
              <a:rPr lang="es-ES" sz="2600" b="0" dirty="0">
                <a:solidFill>
                  <a:schemeClr val="tx1"/>
                </a:solidFill>
                <a:latin typeface="+mn-lt"/>
              </a:rPr>
              <a:t>vascular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5216164" y="1951397"/>
            <a:ext cx="356711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600" b="0" dirty="0" smtClean="0">
                <a:solidFill>
                  <a:schemeClr val="tx1"/>
                </a:solidFill>
                <a:latin typeface="+mn-lt"/>
              </a:rPr>
              <a:t>8. Electrocución</a:t>
            </a:r>
            <a:endParaRPr lang="es-ES" sz="26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3556" name="Picture 5" descr="ACV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19" y="2727811"/>
            <a:ext cx="3567113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 descr="cho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2727811"/>
            <a:ext cx="3567113" cy="311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48104" y="15367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PARO CARDIACO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6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43893" y="2423944"/>
            <a:ext cx="6634113" cy="3816424"/>
          </a:xfrm>
          <a:extLst/>
        </p:spPr>
        <p:txBody>
          <a:bodyPr rtlCol="0">
            <a:noAutofit/>
          </a:bodyPr>
          <a:lstStyle/>
          <a:p>
            <a:pPr indent="-274320"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800" dirty="0" smtClean="0">
                <a:solidFill>
                  <a:schemeClr val="accent2"/>
                </a:solidFill>
              </a:rPr>
              <a:t>	</a:t>
            </a:r>
            <a:r>
              <a:rPr lang="es-ES_tradnl" sz="2800" dirty="0" smtClean="0">
                <a:solidFill>
                  <a:schemeClr val="tx1"/>
                </a:solidFill>
              </a:rPr>
              <a:t>Es aquel que se presenta en un paciente en quien se espera la muerte (Terminal)</a:t>
            </a:r>
          </a:p>
          <a:p>
            <a:pPr indent="-274320" algn="just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2800" dirty="0" smtClean="0">
              <a:solidFill>
                <a:schemeClr val="tx1"/>
              </a:solidFill>
            </a:endParaRPr>
          </a:p>
          <a:p>
            <a:pPr indent="-274320" algn="just" eaLnBrk="1" fontAlgn="auto" hangingPunct="1">
              <a:spcAft>
                <a:spcPts val="0"/>
              </a:spcAft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Infecciones Avanzadas.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_tradnl" sz="2800" dirty="0" smtClean="0">
              <a:solidFill>
                <a:schemeClr val="tx1"/>
              </a:solidFill>
            </a:endParaRPr>
          </a:p>
          <a:p>
            <a:pPr indent="-274320" algn="just" eaLnBrk="1" fontAlgn="auto" hangingPunct="1">
              <a:spcAft>
                <a:spcPts val="0"/>
              </a:spcAft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Cáncer.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57199" y="3461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MX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CONCEPTOS GENERALES</a:t>
            </a:r>
            <a:endParaRPr lang="es-E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943893" y="1489125"/>
            <a:ext cx="52562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PARO POR MUERTE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0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43608" y="2420888"/>
            <a:ext cx="7543800" cy="3598863"/>
          </a:xfrm>
          <a:extLst/>
        </p:spPr>
        <p:txBody>
          <a:bodyPr rtlCol="0">
            <a:normAutofit lnSpcReduction="10000"/>
          </a:bodyPr>
          <a:lstStyle/>
          <a:p>
            <a:pPr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dirty="0" smtClean="0">
                <a:solidFill>
                  <a:schemeClr val="tx1"/>
                </a:solidFill>
              </a:rPr>
              <a:t>	</a:t>
            </a:r>
            <a:r>
              <a:rPr lang="es-ES_tradnl" sz="2800" dirty="0" smtClean="0">
                <a:solidFill>
                  <a:schemeClr val="tx1"/>
                </a:solidFill>
              </a:rPr>
              <a:t>Pacientes en quienes no se espera la muerte (Muerte Súbita o Repentina).</a:t>
            </a:r>
          </a:p>
          <a:p>
            <a:pPr indent="-274320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2800" dirty="0" smtClean="0">
              <a:solidFill>
                <a:schemeClr val="tx1"/>
              </a:solidFill>
            </a:endParaRPr>
          </a:p>
          <a:p>
            <a:pPr lvl="2" indent="-274320"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Infarto.</a:t>
            </a:r>
          </a:p>
          <a:p>
            <a:pPr lvl="2" indent="-274320">
              <a:defRPr/>
            </a:pPr>
            <a:endParaRPr lang="es-ES_tradnl" sz="2800" dirty="0" smtClean="0">
              <a:solidFill>
                <a:schemeClr val="tx1"/>
              </a:solidFill>
            </a:endParaRPr>
          </a:p>
          <a:p>
            <a:pPr lvl="2" indent="-274320"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Ahogamiento</a:t>
            </a:r>
          </a:p>
          <a:p>
            <a:pPr lvl="2" indent="-274320">
              <a:defRPr/>
            </a:pPr>
            <a:endParaRPr lang="es-ES_tradnl" sz="2800" dirty="0" smtClean="0">
              <a:solidFill>
                <a:schemeClr val="tx1"/>
              </a:solidFill>
            </a:endParaRPr>
          </a:p>
          <a:p>
            <a:pPr lvl="2" indent="-274320"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Obstrucción de la vía aérea.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943892" y="1493841"/>
            <a:ext cx="52562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MUERTE POR PARO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199" y="3461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MX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CONCEPTOS GENERALES</a:t>
            </a:r>
            <a:endParaRPr lang="es-E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8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3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6"/>
          <a:stretch>
            <a:fillRect/>
          </a:stretch>
        </p:blipFill>
        <p:spPr bwMode="auto">
          <a:xfrm>
            <a:off x="6876256" y="4945548"/>
            <a:ext cx="1908175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62545" y="2244725"/>
            <a:ext cx="5798705" cy="1081088"/>
          </a:xfrm>
          <a:extLst/>
        </p:spPr>
        <p:txBody>
          <a:bodyPr rtlCol="0">
            <a:normAutofit/>
          </a:bodyPr>
          <a:lstStyle/>
          <a:p>
            <a:pPr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Instante en que cesa el pulso y la </a:t>
            </a:r>
          </a:p>
          <a:p>
            <a:pPr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Respiración (Minuto cero)</a:t>
            </a:r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1044575" y="1665288"/>
            <a:ext cx="70564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MX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MUERTE CLINICA</a:t>
            </a:r>
            <a:endParaRPr lang="es-E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1331640" y="4508500"/>
            <a:ext cx="691224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  <a:defRPr/>
            </a:pPr>
            <a:r>
              <a:rPr lang="es-ES_tradnl" sz="2800" dirty="0"/>
              <a:t>Muerte de las células cerebrales (10 min.)</a:t>
            </a: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1042988" y="3713163"/>
            <a:ext cx="7056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MX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MUERTE BIOLOGICA</a:t>
            </a:r>
            <a:endParaRPr lang="es-E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7199" y="3461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MX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CONCEPTOS GENERALES</a:t>
            </a:r>
            <a:endParaRPr lang="es-E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0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200900" cy="654968"/>
          </a:xfrm>
        </p:spPr>
        <p:txBody>
          <a:bodyPr>
            <a:noAutofit/>
          </a:bodyPr>
          <a:lstStyle/>
          <a:p>
            <a:pPr algn="ctr"/>
            <a:r>
              <a:rPr lang="es-CO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ACTUALIZACIÓN DE LA AHA 2015</a:t>
            </a:r>
            <a:endParaRPr lang="es-CO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05399" y="1988840"/>
            <a:ext cx="6447501" cy="2910580"/>
          </a:xfrm>
        </p:spPr>
        <p:txBody>
          <a:bodyPr>
            <a:normAutofit/>
          </a:bodyPr>
          <a:lstStyle/>
          <a:p>
            <a:pPr algn="just"/>
            <a:r>
              <a:rPr lang="es-CO" sz="2400" dirty="0">
                <a:solidFill>
                  <a:schemeClr val="tx1"/>
                </a:solidFill>
              </a:rPr>
              <a:t>La actualización de las Guías de la AHA para RCP y ACE de 2015 se basa en un procedimiento de evaluación de evidencia internacional en el que participaron 250 revisiones de evidencia de 39 países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12" y="4005064"/>
            <a:ext cx="2638473" cy="26384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3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ulm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 b="38330"/>
          <a:stretch>
            <a:fillRect/>
          </a:stretch>
        </p:blipFill>
        <p:spPr bwMode="auto">
          <a:xfrm>
            <a:off x="2051720" y="3839015"/>
            <a:ext cx="2160240" cy="245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44948" y="1294195"/>
            <a:ext cx="8030790" cy="2158108"/>
          </a:xfrm>
          <a:extLst/>
        </p:spPr>
        <p:txBody>
          <a:bodyPr rtlCol="0">
            <a:normAutofit/>
          </a:bodyPr>
          <a:lstStyle/>
          <a:p>
            <a:pPr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800" b="1" dirty="0" smtClean="0">
                <a:solidFill>
                  <a:srgbClr val="FE0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“EL OXÍGENO ES VITAL PARA LA VIDA”</a:t>
            </a:r>
          </a:p>
          <a:p>
            <a:pPr indent="-274320" algn="ctr">
              <a:spcAft>
                <a:spcPts val="0"/>
              </a:spcAft>
              <a:buNone/>
              <a:defRPr/>
            </a:pPr>
            <a:r>
              <a:rPr lang="es-ES" altLang="es-CO" sz="2800" dirty="0" smtClean="0"/>
              <a:t>Es la interrupción brusca, inesperada y potencialmente reversible de la circulación y respiración espontánea.</a:t>
            </a:r>
            <a:endParaRPr lang="es-ES_tradnl" sz="2800" dirty="0" smtClean="0">
              <a:solidFill>
                <a:schemeClr val="tx1"/>
              </a:solidFill>
            </a:endParaRPr>
          </a:p>
        </p:txBody>
      </p:sp>
      <p:pic>
        <p:nvPicPr>
          <p:cNvPr id="27652" name="Picture 4" descr="Pulm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6"/>
          <a:stretch>
            <a:fillRect/>
          </a:stretch>
        </p:blipFill>
        <p:spPr bwMode="auto">
          <a:xfrm>
            <a:off x="5004048" y="3852217"/>
            <a:ext cx="2160240" cy="245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971600" y="332656"/>
            <a:ext cx="77041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PARO CARDIORESPIRATORIO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7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3793" y="622838"/>
            <a:ext cx="6683765" cy="960668"/>
          </a:xfrm>
        </p:spPr>
        <p:txBody>
          <a:bodyPr>
            <a:normAutofit/>
          </a:bodyPr>
          <a:lstStyle/>
          <a:p>
            <a:r>
              <a:rPr lang="es-CO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TENER EN CUENTA…</a:t>
            </a:r>
            <a:endParaRPr lang="es-CO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7584" y="1890402"/>
            <a:ext cx="5184576" cy="3770845"/>
          </a:xfrm>
        </p:spPr>
        <p:txBody>
          <a:bodyPr>
            <a:normAutofit/>
          </a:bodyPr>
          <a:lstStyle/>
          <a:p>
            <a:pPr algn="just"/>
            <a:r>
              <a:rPr lang="es-CO" sz="2400" dirty="0">
                <a:solidFill>
                  <a:schemeClr val="tx1"/>
                </a:solidFill>
              </a:rPr>
              <a:t>La sobrevida del paro cardio-respiratorio a nivel mundial es alrededor del 6%. Sin embargo, se han reportados tasas de sobrevida del 49%-74% en los casos de paro presenciado en los que se realiza reanimación inmediata y desfibrilación precoz (primeros 5 minutos de ocurrido el evento). </a:t>
            </a:r>
            <a:endParaRPr lang="es-CO" dirty="0"/>
          </a:p>
          <a:p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159" y="4344241"/>
            <a:ext cx="2910841" cy="2472744"/>
          </a:xfrm>
          <a:prstGeom prst="rect">
            <a:avLst/>
          </a:prstGeom>
        </p:spPr>
      </p:pic>
      <p:pic>
        <p:nvPicPr>
          <p:cNvPr id="6" name="Picture 5" descr="Resultado de imagen para RC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838" y="7968"/>
            <a:ext cx="2126162" cy="177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4824" y1="35877" x2="44824" y2="35877"/>
                        <a14:foregroundMark x1="47852" y1="41232" x2="87402" y2="38019"/>
                        <a14:foregroundMark x1="40918" y1="50736" x2="76563" y2="51807"/>
                        <a14:foregroundMark x1="40137" y1="68809" x2="98242" y2="69880"/>
                        <a14:foregroundMark x1="40137" y1="34806" x2="87402" y2="38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1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721296" y="1939509"/>
            <a:ext cx="7632700" cy="3371850"/>
          </a:xfrm>
        </p:spPr>
        <p:txBody>
          <a:bodyPr>
            <a:noAutofit/>
          </a:bodyPr>
          <a:lstStyle/>
          <a:p>
            <a:pPr marL="381000" indent="-381000" eaLnBrk="1" hangingPunct="1">
              <a:lnSpc>
                <a:spcPct val="80000"/>
              </a:lnSpc>
              <a:spcBef>
                <a:spcPct val="70000"/>
              </a:spcBef>
              <a:buFontTx/>
              <a:buAutoNum type="arabicPeriod"/>
            </a:pPr>
            <a:r>
              <a:rPr lang="es-ES" sz="2800" dirty="0" smtClean="0"/>
              <a:t>Inconciencia</a:t>
            </a:r>
          </a:p>
          <a:p>
            <a:pPr marL="381000" indent="-381000" eaLnBrk="1" hangingPunct="1">
              <a:lnSpc>
                <a:spcPct val="80000"/>
              </a:lnSpc>
              <a:spcBef>
                <a:spcPct val="70000"/>
              </a:spcBef>
              <a:buFontTx/>
              <a:buAutoNum type="arabicPeriod"/>
            </a:pPr>
            <a:r>
              <a:rPr lang="es-ES" sz="2800" dirty="0" smtClean="0"/>
              <a:t>Cianosis - Palidez</a:t>
            </a:r>
          </a:p>
          <a:p>
            <a:pPr marL="381000" indent="-381000" eaLnBrk="1" hangingPunct="1">
              <a:lnSpc>
                <a:spcPct val="80000"/>
              </a:lnSpc>
              <a:spcBef>
                <a:spcPct val="70000"/>
              </a:spcBef>
              <a:buFontTx/>
              <a:buAutoNum type="arabicPeriod"/>
            </a:pPr>
            <a:r>
              <a:rPr lang="es-ES" sz="2800" dirty="0" smtClean="0"/>
              <a:t>Ausencia de Respiración</a:t>
            </a:r>
          </a:p>
          <a:p>
            <a:pPr marL="381000" indent="-381000" eaLnBrk="1" hangingPunct="1">
              <a:lnSpc>
                <a:spcPct val="80000"/>
              </a:lnSpc>
              <a:spcBef>
                <a:spcPct val="70000"/>
              </a:spcBef>
              <a:buFontTx/>
              <a:buAutoNum type="arabicPeriod"/>
            </a:pPr>
            <a:r>
              <a:rPr lang="es-CO" sz="2800" dirty="0" smtClean="0"/>
              <a:t>Ausencia de Pulso</a:t>
            </a:r>
          </a:p>
          <a:p>
            <a:pPr marL="381000" indent="-381000" eaLnBrk="1" hangingPunct="1">
              <a:lnSpc>
                <a:spcPct val="80000"/>
              </a:lnSpc>
              <a:spcBef>
                <a:spcPct val="70000"/>
              </a:spcBef>
              <a:buFontTx/>
              <a:buAutoNum type="arabicPeriod"/>
            </a:pPr>
            <a:r>
              <a:rPr lang="es-CO" sz="2800" dirty="0" smtClean="0"/>
              <a:t>Midriasis</a:t>
            </a:r>
          </a:p>
          <a:p>
            <a:pPr marL="381000" indent="-381000" eaLnBrk="1" hangingPunct="1">
              <a:lnSpc>
                <a:spcPct val="80000"/>
              </a:lnSpc>
              <a:spcBef>
                <a:spcPct val="70000"/>
              </a:spcBef>
              <a:buFontTx/>
              <a:buAutoNum type="arabicPeriod"/>
            </a:pPr>
            <a:r>
              <a:rPr lang="es-CO" sz="2800" dirty="0" smtClean="0"/>
              <a:t>Frialdad</a:t>
            </a:r>
            <a:endParaRPr lang="es-ES" sz="2800" dirty="0" smtClean="0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688927" y="1317209"/>
            <a:ext cx="619268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76" charset="-128"/>
              </a:rPr>
              <a:t>SIGNOS y SINTOMAS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1600" y="332656"/>
            <a:ext cx="77041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PARO CARDIORESPIRATORIO</a:t>
            </a:r>
          </a:p>
        </p:txBody>
      </p:sp>
      <p:pic>
        <p:nvPicPr>
          <p:cNvPr id="1026" name="Picture 2" descr="Resultado de imagen para cian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16" y="4300578"/>
            <a:ext cx="3386460" cy="189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7216" y="1897494"/>
            <a:ext cx="3386460" cy="193837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9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minu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"/>
          <a:stretch>
            <a:fillRect/>
          </a:stretch>
        </p:blipFill>
        <p:spPr bwMode="auto">
          <a:xfrm>
            <a:off x="107504" y="332656"/>
            <a:ext cx="8449816" cy="624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8305800" y="441325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000" b="0" dirty="0">
                <a:solidFill>
                  <a:srgbClr val="080808"/>
                </a:solidFill>
                <a:latin typeface="Arial Black" pitchFamily="34" charset="0"/>
              </a:rPr>
              <a:t>latir</a:t>
            </a:r>
          </a:p>
        </p:txBody>
      </p:sp>
    </p:spTree>
    <p:extLst>
      <p:ext uri="{BB962C8B-B14F-4D97-AF65-F5344CB8AC3E}">
        <p14:creationId xmlns:p14="http://schemas.microsoft.com/office/powerpoint/2010/main" val="165894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885205" y="1556792"/>
            <a:ext cx="7694686" cy="720080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es-ES" altLang="es-CO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CADENA DE SUPERVIVENCIA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885205" y="2394620"/>
            <a:ext cx="7797304" cy="8903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s-ES" altLang="es-CO" sz="2800" dirty="0" smtClean="0"/>
              <a:t>Acciones que unen a la víctima de una parada cardiaca súbita a la supervivencia.</a:t>
            </a:r>
            <a:endParaRPr lang="es-ES" altLang="es-CO" sz="4800" dirty="0" smtClean="0"/>
          </a:p>
        </p:txBody>
      </p:sp>
      <p:pic>
        <p:nvPicPr>
          <p:cNvPr id="1026" name="Picture 2" descr="Resultado de imagen para eslabones de supervivencia ah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1" b="24547"/>
          <a:stretch/>
        </p:blipFill>
        <p:spPr bwMode="auto">
          <a:xfrm>
            <a:off x="910210" y="3636250"/>
            <a:ext cx="7772299" cy="173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6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195" t="25267" r="44405" b="20843"/>
          <a:stretch/>
        </p:blipFill>
        <p:spPr>
          <a:xfrm>
            <a:off x="179512" y="116632"/>
            <a:ext cx="878497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2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24334" y="2132856"/>
            <a:ext cx="6787146" cy="3888432"/>
          </a:xfrm>
          <a:extLst/>
        </p:spPr>
        <p:txBody>
          <a:bodyPr rtlCol="0">
            <a:noAutofit/>
          </a:bodyPr>
          <a:lstStyle/>
          <a:p>
            <a:pPr indent="-274320" algn="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800" dirty="0">
                <a:solidFill>
                  <a:schemeClr val="tx1"/>
                </a:solidFill>
              </a:rPr>
              <a:t>L</a:t>
            </a:r>
            <a:r>
              <a:rPr lang="es-ES_tradnl" sz="2800" dirty="0" smtClean="0">
                <a:solidFill>
                  <a:schemeClr val="tx1"/>
                </a:solidFill>
              </a:rPr>
              <a:t>a RCCP consiste en una serie </a:t>
            </a:r>
          </a:p>
          <a:p>
            <a:pPr indent="-274320" algn="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de maniobras o medidas básicas </a:t>
            </a:r>
          </a:p>
          <a:p>
            <a:pPr indent="-274320" algn="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de soporte (B.L.S.), por las </a:t>
            </a:r>
          </a:p>
          <a:p>
            <a:pPr indent="-274320" algn="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cuales la respiración y el </a:t>
            </a:r>
          </a:p>
          <a:p>
            <a:pPr indent="-274320" algn="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flujo sanguíneo se mantiene al </a:t>
            </a:r>
          </a:p>
          <a:p>
            <a:pPr indent="-274320" algn="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cerebro y otros órganos vitales.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1763688" y="332656"/>
            <a:ext cx="617513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REANIMACIÓN </a:t>
            </a:r>
            <a:r>
              <a:rPr lang="es-E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CARDIO-CEREBRO PULMONAR</a:t>
            </a:r>
            <a:endParaRPr lang="es-E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 descr="Resultado de imagen para rc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94" y="4617167"/>
            <a:ext cx="3510880" cy="224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44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843367" y="244633"/>
            <a:ext cx="813886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E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PACIENTE BOCA </a:t>
            </a:r>
            <a:r>
              <a:rPr lang="es-E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ABAJO                                     VOLTEAR </a:t>
            </a:r>
            <a:r>
              <a:rPr lang="es-E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COMO UNA UNIDAD</a:t>
            </a:r>
          </a:p>
        </p:txBody>
      </p:sp>
      <p:pic>
        <p:nvPicPr>
          <p:cNvPr id="34819" name="Picture 3" descr="Volteo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" r="54915"/>
          <a:stretch>
            <a:fillRect/>
          </a:stretch>
        </p:blipFill>
        <p:spPr bwMode="auto">
          <a:xfrm>
            <a:off x="551657" y="1865313"/>
            <a:ext cx="244792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Volteo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3" t="3999"/>
          <a:stretch>
            <a:fillRect/>
          </a:stretch>
        </p:blipFill>
        <p:spPr bwMode="auto">
          <a:xfrm>
            <a:off x="2703512" y="4155816"/>
            <a:ext cx="2447925" cy="260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04019" y="1284288"/>
            <a:ext cx="2743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3200" dirty="0">
                <a:solidFill>
                  <a:srgbClr val="FF3300"/>
                </a:solidFill>
              </a:rPr>
              <a:t>Paso 1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555874" y="3540404"/>
            <a:ext cx="2743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3200" dirty="0">
                <a:solidFill>
                  <a:srgbClr val="FF3300"/>
                </a:solidFill>
              </a:rPr>
              <a:t>Paso 2</a:t>
            </a:r>
          </a:p>
        </p:txBody>
      </p:sp>
      <p:pic>
        <p:nvPicPr>
          <p:cNvPr id="34823" name="Picture 5" descr="Volteo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" r="53636"/>
          <a:stretch>
            <a:fillRect/>
          </a:stretch>
        </p:blipFill>
        <p:spPr bwMode="auto">
          <a:xfrm>
            <a:off x="4837906" y="1865313"/>
            <a:ext cx="2428081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 Box 3"/>
          <p:cNvSpPr txBox="1">
            <a:spLocks noChangeArrowheads="1"/>
          </p:cNvSpPr>
          <p:nvPr/>
        </p:nvSpPr>
        <p:spPr bwMode="auto">
          <a:xfrm>
            <a:off x="4685195" y="1321851"/>
            <a:ext cx="25019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3200" dirty="0">
                <a:solidFill>
                  <a:srgbClr val="FF3300"/>
                </a:solidFill>
              </a:rPr>
              <a:t>Paso 3</a:t>
            </a:r>
          </a:p>
        </p:txBody>
      </p:sp>
      <p:pic>
        <p:nvPicPr>
          <p:cNvPr id="34825" name="Picture 6" descr="Volteo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t="2477"/>
          <a:stretch>
            <a:fillRect/>
          </a:stretch>
        </p:blipFill>
        <p:spPr bwMode="auto">
          <a:xfrm>
            <a:off x="6549076" y="4155816"/>
            <a:ext cx="2433155" cy="261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Text Box 4"/>
          <p:cNvSpPr txBox="1">
            <a:spLocks noChangeArrowheads="1"/>
          </p:cNvSpPr>
          <p:nvPr/>
        </p:nvSpPr>
        <p:spPr bwMode="auto">
          <a:xfrm>
            <a:off x="7153635" y="3540403"/>
            <a:ext cx="2025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3200" dirty="0">
                <a:solidFill>
                  <a:srgbClr val="FF3300"/>
                </a:solidFill>
              </a:rPr>
              <a:t>Paso 4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9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9592" y="1268760"/>
            <a:ext cx="7876146" cy="1860998"/>
          </a:xfrm>
        </p:spPr>
        <p:txBody>
          <a:bodyPr>
            <a:noAutofit/>
          </a:bodyPr>
          <a:lstStyle/>
          <a:p>
            <a:pPr algn="ctr"/>
            <a:r>
              <a:rPr lang="es-CO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SECUENCIA DE REANIMACIÓN CEREBRO-CARDIOPULMONAR BÁSICA </a:t>
            </a:r>
            <a:endParaRPr lang="es-CO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  <p:pic>
        <p:nvPicPr>
          <p:cNvPr id="7" name="Picture 2" descr="Resultado de imagen para rc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13855"/>
            <a:ext cx="4104456" cy="261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49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27584" y="188640"/>
            <a:ext cx="8001000" cy="1985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spAutoFit/>
          </a:bodyPr>
          <a:lstStyle/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(Circulación)</a:t>
            </a:r>
          </a:p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Verifique si el paciente tiene Pulso Carotídeo (Adultos  y Niños) o Braquial (Neonatos) durante 5 – 10 segundos.</a:t>
            </a:r>
          </a:p>
        </p:txBody>
      </p:sp>
      <p:pic>
        <p:nvPicPr>
          <p:cNvPr id="48131" name="Picture 3" descr="pulso beb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482839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Verifico pul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82466"/>
            <a:ext cx="29718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Verifico pulso niñ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01516"/>
            <a:ext cx="28194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49363" y="2679328"/>
            <a:ext cx="1008062" cy="1570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PE" sz="9600" dirty="0">
                <a:solidFill>
                  <a:srgbClr val="FF0000"/>
                </a:solidFill>
              </a:rPr>
              <a:t>C</a:t>
            </a:r>
            <a:endParaRPr lang="es-PE" sz="2000" dirty="0">
              <a:solidFill>
                <a:srgbClr val="FF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Verifique puls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5"/>
          <a:stretch/>
        </p:blipFill>
        <p:spPr bwMode="auto">
          <a:xfrm>
            <a:off x="5436096" y="1484784"/>
            <a:ext cx="324036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45681" y="116632"/>
            <a:ext cx="7532688" cy="5183188"/>
          </a:xfrm>
          <a:extLst/>
        </p:spPr>
        <p:txBody>
          <a:bodyPr rtlCol="0">
            <a:noAutofit/>
          </a:bodyPr>
          <a:lstStyle/>
          <a:p>
            <a:pPr indent="-27432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s-ES_tradn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 el paciente</a:t>
            </a:r>
          </a:p>
          <a:p>
            <a:pPr indent="-27432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s-ES_tradn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NO TIENE SIGNOS DE CIRCULACIÓN:</a:t>
            </a:r>
          </a:p>
          <a:p>
            <a:pPr indent="-27432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s-ES_tradnl" sz="2800" dirty="0" smtClean="0">
              <a:solidFill>
                <a:srgbClr val="FF3300"/>
              </a:solidFill>
            </a:endParaRPr>
          </a:p>
          <a:p>
            <a:pPr marL="566928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No Respira.</a:t>
            </a:r>
          </a:p>
          <a:p>
            <a:pPr marL="566928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No tose.</a:t>
            </a:r>
          </a:p>
          <a:p>
            <a:pPr marL="566928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No se mueve</a:t>
            </a:r>
          </a:p>
          <a:p>
            <a:pPr marL="566928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NO TIENE PULSO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s-ES_tradnl" sz="2800" dirty="0" smtClean="0">
              <a:solidFill>
                <a:schemeClr val="tx1"/>
              </a:solidFill>
            </a:endParaRP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   Localice </a:t>
            </a:r>
            <a:r>
              <a:rPr lang="es-ES_tradnl" sz="2800" dirty="0">
                <a:solidFill>
                  <a:schemeClr val="tx1"/>
                </a:solidFill>
              </a:rPr>
              <a:t>s</a:t>
            </a:r>
            <a:r>
              <a:rPr lang="es-ES_tradnl" sz="2800" dirty="0" smtClean="0">
                <a:solidFill>
                  <a:schemeClr val="tx1"/>
                </a:solidFill>
              </a:rPr>
              <a:t>itio de                                                    compresión en tórax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s-ES_tradnl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s-ES_tradn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Hemorragias?? 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283968" y="5013176"/>
            <a:ext cx="1008062" cy="15696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PE" sz="9600" dirty="0" smtClean="0">
                <a:solidFill>
                  <a:srgbClr val="FF0000"/>
                </a:solidFill>
              </a:rPr>
              <a:t>X</a:t>
            </a:r>
            <a:endParaRPr lang="es-PE" sz="2000" dirty="0">
              <a:solidFill>
                <a:srgbClr val="FF00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5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01007" y="338026"/>
            <a:ext cx="8001000" cy="55521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spAutoFit/>
          </a:bodyPr>
          <a:lstStyle/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Sitio de compresión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486807" y="973959"/>
            <a:ext cx="6629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800" dirty="0">
                <a:solidFill>
                  <a:srgbClr val="FE0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Adulto</a:t>
            </a:r>
          </a:p>
        </p:txBody>
      </p:sp>
      <p:pic>
        <p:nvPicPr>
          <p:cNvPr id="51204" name="Picture 5" descr="Localice sitio de compresió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98"/>
          <a:stretch>
            <a:fillRect/>
          </a:stretch>
        </p:blipFill>
        <p:spPr bwMode="auto">
          <a:xfrm>
            <a:off x="699613" y="4118714"/>
            <a:ext cx="272257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6" descr="Localice sitio de compresió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8" b="34848"/>
          <a:stretch>
            <a:fillRect/>
          </a:stretch>
        </p:blipFill>
        <p:spPr bwMode="auto">
          <a:xfrm>
            <a:off x="3456758" y="4118714"/>
            <a:ext cx="273685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7" descr="Localice sitio de compresió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>
            <a:fillRect/>
          </a:stretch>
        </p:blipFill>
        <p:spPr bwMode="auto">
          <a:xfrm>
            <a:off x="6228183" y="4131580"/>
            <a:ext cx="259238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6" descr="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582" y="1435246"/>
            <a:ext cx="464185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4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62" y="3543799"/>
            <a:ext cx="3757820" cy="2703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3793" y="622838"/>
            <a:ext cx="6683765" cy="960668"/>
          </a:xfrm>
        </p:spPr>
        <p:txBody>
          <a:bodyPr>
            <a:normAutofit/>
          </a:bodyPr>
          <a:lstStyle/>
          <a:p>
            <a:r>
              <a:rPr lang="es-CO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TENER EN CUENTA…</a:t>
            </a:r>
            <a:endParaRPr lang="es-CO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7584" y="1890402"/>
            <a:ext cx="7920880" cy="3770845"/>
          </a:xfrm>
        </p:spPr>
        <p:txBody>
          <a:bodyPr>
            <a:normAutofit/>
          </a:bodyPr>
          <a:lstStyle/>
          <a:p>
            <a:pPr algn="just"/>
            <a:r>
              <a:rPr lang="es-CO" sz="2400" dirty="0">
                <a:solidFill>
                  <a:schemeClr val="tx1"/>
                </a:solidFill>
              </a:rPr>
              <a:t>Por cada minuto que pasa sin maniobras de reanimación cardiopulmonar, una víctima en paro cardio-respiratorio </a:t>
            </a:r>
            <a:r>
              <a:rPr lang="es-CO" sz="2400" b="1" dirty="0">
                <a:solidFill>
                  <a:schemeClr val="tx1"/>
                </a:solidFill>
              </a:rPr>
              <a:t>PIERDE</a:t>
            </a:r>
            <a:r>
              <a:rPr lang="es-CO" sz="2400" dirty="0">
                <a:solidFill>
                  <a:schemeClr val="tx1"/>
                </a:solidFill>
              </a:rPr>
              <a:t> 7-10% de probabilidad de sobrevida.</a:t>
            </a:r>
          </a:p>
          <a:p>
            <a:pPr algn="just"/>
            <a:r>
              <a:rPr lang="es-CO" sz="2400" dirty="0" smtClean="0">
                <a:solidFill>
                  <a:schemeClr val="tx1"/>
                </a:solidFill>
              </a:rPr>
              <a:t>Con </a:t>
            </a:r>
            <a:r>
              <a:rPr lang="es-CO" sz="2400" dirty="0">
                <a:solidFill>
                  <a:schemeClr val="tx1"/>
                </a:solidFill>
              </a:rPr>
              <a:t>maniobras adecuadas de reanimación, </a:t>
            </a:r>
            <a:r>
              <a:rPr lang="es-CO" sz="2800" dirty="0">
                <a:solidFill>
                  <a:schemeClr val="tx1"/>
                </a:solidFill>
              </a:rPr>
              <a:t>la</a:t>
            </a:r>
            <a:r>
              <a:rPr lang="es-CO" sz="2400" dirty="0">
                <a:solidFill>
                  <a:schemeClr val="tx1"/>
                </a:solidFill>
              </a:rPr>
              <a:t> sobrevida disminuiría 3-4% por cada minuto.</a:t>
            </a:r>
          </a:p>
          <a:p>
            <a:endParaRPr lang="es-CO" dirty="0"/>
          </a:p>
        </p:txBody>
      </p:sp>
      <p:pic>
        <p:nvPicPr>
          <p:cNvPr id="6" name="Picture 5" descr="Resultado de imagen para RC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838" y="7968"/>
            <a:ext cx="2126162" cy="177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4824" y1="35877" x2="44824" y2="35877"/>
                        <a14:foregroundMark x1="47852" y1="41232" x2="87402" y2="38019"/>
                        <a14:foregroundMark x1="40918" y1="50736" x2="76563" y2="51807"/>
                        <a14:foregroundMark x1="40137" y1="68809" x2="98242" y2="69880"/>
                        <a14:foregroundMark x1="40137" y1="34806" x2="87402" y2="38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8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821123" y="3913984"/>
            <a:ext cx="6629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ES" sz="2800" b="1" dirty="0">
                <a:solidFill>
                  <a:srgbClr val="FE080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Neonatal</a:t>
            </a:r>
          </a:p>
        </p:txBody>
      </p:sp>
      <p:pic>
        <p:nvPicPr>
          <p:cNvPr id="55300" name="Picture 4" descr="Compresión niño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" b="51573"/>
          <a:stretch>
            <a:fillRect/>
          </a:stretch>
        </p:blipFill>
        <p:spPr bwMode="auto">
          <a:xfrm>
            <a:off x="1547664" y="1716810"/>
            <a:ext cx="2771775" cy="192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Compresión niño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9"/>
          <a:stretch>
            <a:fillRect/>
          </a:stretch>
        </p:blipFill>
        <p:spPr bwMode="auto">
          <a:xfrm>
            <a:off x="4801507" y="1716810"/>
            <a:ext cx="2771775" cy="192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278198" y="1009649"/>
            <a:ext cx="662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ES" sz="2800" b="1" dirty="0">
                <a:solidFill>
                  <a:srgbClr val="FE080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Pediátrico</a:t>
            </a:r>
          </a:p>
        </p:txBody>
      </p:sp>
      <p:pic>
        <p:nvPicPr>
          <p:cNvPr id="55303" name="Picture 7" descr="Compresion neon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74"/>
          <a:stretch>
            <a:fillRect/>
          </a:stretch>
        </p:blipFill>
        <p:spPr bwMode="auto">
          <a:xfrm>
            <a:off x="2183072" y="4588179"/>
            <a:ext cx="2771775" cy="192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8" descr="Compresion neon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7"/>
          <a:stretch>
            <a:fillRect/>
          </a:stretch>
        </p:blipFill>
        <p:spPr bwMode="auto">
          <a:xfrm>
            <a:off x="5135823" y="4588179"/>
            <a:ext cx="2771775" cy="192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01007" y="338026"/>
            <a:ext cx="8001000" cy="5552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spAutoFit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Sitio de compresión</a:t>
            </a:r>
            <a:endParaRPr lang="es-ES_tradnl" sz="32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548680"/>
            <a:ext cx="8001000" cy="55521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spAutoFit/>
          </a:bodyPr>
          <a:lstStyle/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Inicie Compresiones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563534" y="1573727"/>
            <a:ext cx="3754438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ES" sz="3200" b="1" dirty="0">
                <a:solidFill>
                  <a:srgbClr val="FE080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Adulto</a:t>
            </a:r>
          </a:p>
          <a:p>
            <a:pPr marL="457200" indent="-457200" eaLnBrk="0" hangingPunct="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sz="2800" dirty="0"/>
              <a:t>Manos Extendidas </a:t>
            </a:r>
          </a:p>
          <a:p>
            <a:pPr marL="457200" indent="-457200" eaLnBrk="0" hangingPunct="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sz="2800" dirty="0"/>
              <a:t>No doblar codos</a:t>
            </a:r>
          </a:p>
          <a:p>
            <a:pPr marL="457200" indent="-457200" eaLnBrk="0" hangingPunct="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sz="2800" dirty="0"/>
              <a:t>No Apoyar dedos sobre las costillas.</a:t>
            </a:r>
          </a:p>
          <a:p>
            <a:pPr marL="457200" indent="-457200" eaLnBrk="0" hangingPunct="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sz="2800" dirty="0"/>
              <a:t>Compresión en línea Recta hacia abajo</a:t>
            </a:r>
          </a:p>
          <a:p>
            <a:pPr eaLnBrk="0" hangingPunct="0">
              <a:spcBef>
                <a:spcPct val="50000"/>
              </a:spcBef>
              <a:defRPr/>
            </a:pPr>
            <a:endParaRPr lang="es-ES" sz="2800" dirty="0"/>
          </a:p>
        </p:txBody>
      </p:sp>
      <p:pic>
        <p:nvPicPr>
          <p:cNvPr id="52228" name="Picture 4" descr="Colocación de las mano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5"/>
          <a:stretch>
            <a:fillRect/>
          </a:stretch>
        </p:blipFill>
        <p:spPr bwMode="auto">
          <a:xfrm>
            <a:off x="5220072" y="1556792"/>
            <a:ext cx="367518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9363" y="2679328"/>
            <a:ext cx="1008062" cy="1570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PE" sz="9600" dirty="0">
                <a:solidFill>
                  <a:srgbClr val="FF0000"/>
                </a:solidFill>
              </a:rPr>
              <a:t>C</a:t>
            </a:r>
            <a:endParaRPr lang="es-PE" sz="2000" dirty="0">
              <a:solidFill>
                <a:srgbClr val="FF00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4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123728" y="1484784"/>
            <a:ext cx="6182934" cy="483209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PE" sz="2800" b="0" dirty="0">
                <a:solidFill>
                  <a:schemeClr val="tx1"/>
                </a:solidFill>
                <a:latin typeface="+mn-lt"/>
              </a:rPr>
              <a:t>D</a:t>
            </a:r>
            <a:r>
              <a:rPr lang="es-PE" sz="2800" b="0" dirty="0" smtClean="0">
                <a:solidFill>
                  <a:schemeClr val="tx1"/>
                </a:solidFill>
                <a:latin typeface="+mn-lt"/>
              </a:rPr>
              <a:t>eprimir 4 – 5 cm del tórax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PE" sz="2800" b="0" dirty="0" smtClean="0">
                <a:solidFill>
                  <a:schemeClr val="tx1"/>
                </a:solidFill>
                <a:latin typeface="+mn-lt"/>
              </a:rPr>
              <a:t>Frecuencia de 100 por minuto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PE" sz="2800" b="0" dirty="0" smtClean="0">
                <a:solidFill>
                  <a:schemeClr val="tx1"/>
                </a:solidFill>
                <a:latin typeface="+mn-lt"/>
              </a:rPr>
              <a:t>Secuencia:</a:t>
            </a:r>
          </a:p>
          <a:p>
            <a:pPr marL="914400" lvl="1" indent="-4572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PE" sz="2800" b="0" dirty="0" smtClean="0">
                <a:solidFill>
                  <a:schemeClr val="tx1"/>
                </a:solidFill>
                <a:latin typeface="+mn-lt"/>
              </a:rPr>
              <a:t>30 compresiones</a:t>
            </a:r>
          </a:p>
          <a:p>
            <a:pPr marL="914400" lvl="1" indent="-4572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PE" sz="2800" b="0" dirty="0" smtClean="0">
                <a:solidFill>
                  <a:schemeClr val="tx1"/>
                </a:solidFill>
                <a:latin typeface="+mn-lt"/>
              </a:rPr>
              <a:t>2 ventilaciones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PE" sz="2800" b="0" dirty="0">
                <a:solidFill>
                  <a:schemeClr val="tx1"/>
                </a:solidFill>
                <a:latin typeface="+mn-lt"/>
              </a:rPr>
              <a:t>R</a:t>
            </a:r>
            <a:r>
              <a:rPr lang="es-PE" sz="2800" b="0" dirty="0" smtClean="0">
                <a:solidFill>
                  <a:schemeClr val="tx1"/>
                </a:solidFill>
                <a:latin typeface="+mn-lt"/>
              </a:rPr>
              <a:t>eevaluar después de 5 ciclos de 30 x 2 , a los 2 min.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PE" sz="2800" b="0" dirty="0" smtClean="0">
                <a:solidFill>
                  <a:schemeClr val="tx1"/>
                </a:solidFill>
                <a:latin typeface="+mn-lt"/>
              </a:rPr>
              <a:t>Por 1 o 2 reanimadores</a:t>
            </a:r>
            <a:endParaRPr lang="es-PE" sz="2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843808" y="692696"/>
            <a:ext cx="42481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PE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 Circulación</a:t>
            </a:r>
            <a:endParaRPr lang="es-PE" sz="32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9363" y="2679328"/>
            <a:ext cx="1008062" cy="1570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PE" sz="9600" dirty="0">
                <a:solidFill>
                  <a:srgbClr val="FF0000"/>
                </a:solidFill>
              </a:rPr>
              <a:t>C</a:t>
            </a:r>
            <a:endParaRPr lang="es-PE" sz="2000" dirty="0">
              <a:solidFill>
                <a:srgbClr val="FF00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7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18628" y="353981"/>
            <a:ext cx="7921625" cy="18269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spAutoFit/>
          </a:bodyPr>
          <a:lstStyle/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ABCDE PRIMARIO</a:t>
            </a:r>
          </a:p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(Vía Aérea)</a:t>
            </a:r>
          </a:p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Abra la boca y retire cuerpos extraños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7886" y="2096577"/>
            <a:ext cx="1008062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PE" sz="9600" dirty="0">
                <a:solidFill>
                  <a:srgbClr val="FF0000"/>
                </a:solidFill>
              </a:rPr>
              <a:t>A</a:t>
            </a:r>
            <a:endParaRPr lang="es-PE" sz="2000" dirty="0">
              <a:solidFill>
                <a:srgbClr val="FF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362" y="2492896"/>
            <a:ext cx="6103978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17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43583" y="469643"/>
            <a:ext cx="4176713" cy="264059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spAutoFit/>
          </a:bodyPr>
          <a:lstStyle/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(Vía Aérea)</a:t>
            </a:r>
          </a:p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Aspire secreciones o material líquido</a:t>
            </a:r>
          </a:p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s-ES_tradn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Aspirador de Secreciones (Succionador)</a:t>
            </a:r>
          </a:p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endParaRPr lang="es-ES_tradnl" b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9939" name="Picture 3" descr="succionador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252" y="290838"/>
            <a:ext cx="2679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39552" y="2276872"/>
            <a:ext cx="1008062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PE" sz="9600" dirty="0">
                <a:solidFill>
                  <a:srgbClr val="FF0000"/>
                </a:solidFill>
              </a:rPr>
              <a:t>A</a:t>
            </a:r>
            <a:endParaRPr lang="es-PE" sz="2000" dirty="0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99592" y="3592835"/>
            <a:ext cx="8078083" cy="9541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FontTx/>
              <a:buNone/>
              <a:defRPr/>
            </a:pPr>
            <a:r>
              <a:rPr lang="es-ES_tradnl" sz="2800" dirty="0" smtClean="0"/>
              <a:t>Si no hay aspirador de secreciones  retire los sólidos o el material líquido con los dedos y una gasa</a:t>
            </a:r>
          </a:p>
        </p:txBody>
      </p:sp>
      <p:pic>
        <p:nvPicPr>
          <p:cNvPr id="39942" name="Picture 4" descr="Sacar cuerpo extraño niñ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826" y="4645530"/>
            <a:ext cx="180022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3" descr="abrir bo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9"/>
          <a:stretch>
            <a:fillRect/>
          </a:stretch>
        </p:blipFill>
        <p:spPr bwMode="auto">
          <a:xfrm>
            <a:off x="5431848" y="4535992"/>
            <a:ext cx="2232025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7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27584" y="260648"/>
            <a:ext cx="8153400" cy="9541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FontTx/>
              <a:buNone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Si no hay sospecha de lesión de columna hiperextienda la cabeza.</a:t>
            </a:r>
          </a:p>
        </p:txBody>
      </p:sp>
      <p:pic>
        <p:nvPicPr>
          <p:cNvPr id="40963" name="Picture 4" descr="via aere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40" y="1214755"/>
            <a:ext cx="3062288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 descr="Abrir vía aere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" r="1471"/>
          <a:stretch>
            <a:fillRect/>
          </a:stretch>
        </p:blipFill>
        <p:spPr bwMode="auto">
          <a:xfrm>
            <a:off x="3627140" y="4821237"/>
            <a:ext cx="2808288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27584" y="3301355"/>
            <a:ext cx="8153400" cy="13849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FontTx/>
              <a:buNone/>
              <a:defRPr/>
            </a:pPr>
            <a:r>
              <a:rPr lang="es-ES_tradnl" sz="2800" dirty="0" smtClean="0"/>
              <a:t>Si se sospecha o confirma de lesión de columna o medula espinal realice tracción mandibular manteniendo neutra la columna cervical.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65011" y="1988840"/>
            <a:ext cx="1008062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PE" sz="9600" dirty="0">
                <a:solidFill>
                  <a:srgbClr val="FF0000"/>
                </a:solidFill>
              </a:rPr>
              <a:t>A</a:t>
            </a:r>
            <a:endParaRPr lang="es-PE" sz="2000" dirty="0">
              <a:solidFill>
                <a:srgbClr val="FF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6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03623" y="311306"/>
            <a:ext cx="7065699" cy="16065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0" indent="0" algn="ctr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 (Respiración, Buena ventilación)</a:t>
            </a:r>
          </a:p>
          <a:p>
            <a:pPr marL="0" indent="0" algn="ctr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Verifique si el paciente respira. M.E.S</a:t>
            </a:r>
          </a:p>
          <a:p>
            <a:pPr marL="0" indent="0" algn="ctr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(Mirar – Escuchar – Sentir la Respiración)</a:t>
            </a:r>
          </a:p>
        </p:txBody>
      </p:sp>
      <p:pic>
        <p:nvPicPr>
          <p:cNvPr id="41987" name="Picture 3" descr="Verifique respiraci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597" y="2206467"/>
            <a:ext cx="4013749" cy="29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1512478" y="5447834"/>
            <a:ext cx="34829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800" b="0" dirty="0">
                <a:solidFill>
                  <a:schemeClr val="tx1"/>
                </a:solidFill>
                <a:latin typeface="+mn-lt"/>
              </a:rPr>
              <a:t>Respira Adecuadamente</a:t>
            </a: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4589813" y="5447835"/>
            <a:ext cx="453548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800" b="0" dirty="0">
                <a:solidFill>
                  <a:schemeClr val="tx1"/>
                </a:solidFill>
                <a:latin typeface="+mn-lt"/>
              </a:rPr>
              <a:t>No respira o Respira Inadecuadamente</a:t>
            </a:r>
          </a:p>
        </p:txBody>
      </p:sp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459778" y="2492896"/>
            <a:ext cx="1008062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PE" sz="9600" dirty="0">
                <a:solidFill>
                  <a:srgbClr val="FF0000"/>
                </a:solidFill>
              </a:rPr>
              <a:t>B</a:t>
            </a:r>
            <a:endParaRPr lang="es-PE" sz="2000" dirty="0">
              <a:solidFill>
                <a:srgbClr val="FF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835696" y="1996543"/>
            <a:ext cx="6696075" cy="254845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spAutoFit/>
          </a:bodyPr>
          <a:lstStyle/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respira adecuadamente y no responde:</a:t>
            </a:r>
          </a:p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Manejo de Paciente Inconsciente:</a:t>
            </a:r>
          </a:p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Verifico Pulso y continúo Valoración Primaria.(C, D, E) y posición lateral de seguridad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776424" y="1124744"/>
            <a:ext cx="2814617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_tradn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 (Respiración)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9778" y="2492896"/>
            <a:ext cx="1008062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PE" sz="9600" dirty="0">
                <a:solidFill>
                  <a:srgbClr val="FF0000"/>
                </a:solidFill>
              </a:rPr>
              <a:t>B</a:t>
            </a:r>
            <a:endParaRPr lang="es-PE" sz="2000" dirty="0">
              <a:solidFill>
                <a:srgbClr val="FF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1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31284" y="208163"/>
            <a:ext cx="8001000" cy="236744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spAutoFit/>
          </a:bodyPr>
          <a:lstStyle/>
          <a:p>
            <a:pPr marL="0" indent="0" algn="ctr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SI NO RESPIRA:</a:t>
            </a:r>
          </a:p>
          <a:p>
            <a:pPr marL="0" indent="0" algn="ctr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2800" dirty="0">
                <a:solidFill>
                  <a:schemeClr val="tx1"/>
                </a:solidFill>
              </a:rPr>
              <a:t>Socorrista realiza inspiración </a:t>
            </a:r>
            <a:r>
              <a:rPr lang="es-ES_tradnl" sz="2800" dirty="0" smtClean="0">
                <a:solidFill>
                  <a:schemeClr val="tx1"/>
                </a:solidFill>
              </a:rPr>
              <a:t>profunda.       Mantener </a:t>
            </a:r>
            <a:r>
              <a:rPr lang="es-ES_tradnl" sz="2800" dirty="0">
                <a:solidFill>
                  <a:schemeClr val="tx1"/>
                </a:solidFill>
              </a:rPr>
              <a:t>vía aérea despejada.</a:t>
            </a:r>
          </a:p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Dar dos insuflaciones lentas: (1 ½ - 2 segundos c/u) comprobando que el tórax se expande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467840" y="5356567"/>
            <a:ext cx="4464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800" b="0" dirty="0">
                <a:solidFill>
                  <a:srgbClr val="FF3300"/>
                </a:solidFill>
                <a:latin typeface="+mn-lt"/>
              </a:rPr>
              <a:t>Boca – Boca </a:t>
            </a:r>
            <a:r>
              <a:rPr lang="es-ES" sz="2800" b="0" dirty="0" smtClean="0">
                <a:solidFill>
                  <a:srgbClr val="FF3300"/>
                </a:solidFill>
                <a:latin typeface="+mn-lt"/>
              </a:rPr>
              <a:t>Niño</a:t>
            </a:r>
            <a:endParaRPr lang="es-ES" sz="2800" b="0" dirty="0">
              <a:solidFill>
                <a:srgbClr val="FF3300"/>
              </a:solidFill>
              <a:latin typeface="+mn-lt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4485931" y="5342419"/>
            <a:ext cx="4679950" cy="83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30000"/>
              </a:spcBef>
            </a:pPr>
            <a:r>
              <a:rPr lang="es-ES" sz="2800" b="0" dirty="0">
                <a:solidFill>
                  <a:srgbClr val="FF3300"/>
                </a:solidFill>
                <a:latin typeface="+mn-lt"/>
              </a:rPr>
              <a:t>Boca – Boca</a:t>
            </a:r>
          </a:p>
          <a:p>
            <a:pPr algn="ctr">
              <a:lnSpc>
                <a:spcPct val="70000"/>
              </a:lnSpc>
              <a:spcBef>
                <a:spcPct val="30000"/>
              </a:spcBef>
            </a:pPr>
            <a:r>
              <a:rPr lang="es-ES" sz="2800" b="0" dirty="0">
                <a:solidFill>
                  <a:srgbClr val="FF3300"/>
                </a:solidFill>
                <a:latin typeface="+mn-lt"/>
              </a:rPr>
              <a:t>Lactante y Neonato</a:t>
            </a:r>
          </a:p>
        </p:txBody>
      </p:sp>
      <p:pic>
        <p:nvPicPr>
          <p:cNvPr id="44037" name="Picture 5" descr="boca - boca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4436" r="7140"/>
          <a:stretch/>
        </p:blipFill>
        <p:spPr bwMode="auto">
          <a:xfrm>
            <a:off x="2339752" y="3270771"/>
            <a:ext cx="2736304" cy="187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boca - boca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3709" r="10315"/>
          <a:stretch/>
        </p:blipFill>
        <p:spPr bwMode="auto">
          <a:xfrm>
            <a:off x="5457604" y="3230469"/>
            <a:ext cx="2736604" cy="1954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59778" y="2492896"/>
            <a:ext cx="1008062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PE" sz="9600" dirty="0">
                <a:solidFill>
                  <a:srgbClr val="FF0000"/>
                </a:solidFill>
              </a:rPr>
              <a:t>B</a:t>
            </a:r>
            <a:endParaRPr lang="es-PE" sz="2000" dirty="0">
              <a:solidFill>
                <a:srgbClr val="FF00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596458" y="1498838"/>
            <a:ext cx="3168650" cy="89255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PE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MÁSCARA FACIAL PROTECTORA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467840" y="2824494"/>
            <a:ext cx="3384550" cy="49244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PE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BOCA - MASCARILLA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858941" y="448228"/>
            <a:ext cx="80282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PE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RESPIRACIÓN: </a:t>
            </a:r>
            <a:r>
              <a:rPr lang="es-ES_tradnl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Dispositivos de </a:t>
            </a:r>
            <a:r>
              <a:rPr lang="es-ES_tradnl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Barrera</a:t>
            </a:r>
            <a:endParaRPr lang="es-ES_tradnl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5063" name="Picture 4" descr="mascarill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"/>
          <a:stretch>
            <a:fillRect/>
          </a:stretch>
        </p:blipFill>
        <p:spPr bwMode="auto">
          <a:xfrm>
            <a:off x="5364086" y="1282120"/>
            <a:ext cx="264603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5" descr="mascara rcp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" r="4167"/>
          <a:stretch>
            <a:fillRect/>
          </a:stretch>
        </p:blipFill>
        <p:spPr bwMode="auto">
          <a:xfrm>
            <a:off x="5340166" y="3594987"/>
            <a:ext cx="264603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824456" y="5969744"/>
            <a:ext cx="7705725" cy="49244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PE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VENTILANDO CON BOLSA - MASCARILLA</a:t>
            </a:r>
          </a:p>
        </p:txBody>
      </p:sp>
      <p:pic>
        <p:nvPicPr>
          <p:cNvPr id="11" name="Picture 6" descr="rc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09" y="3823914"/>
            <a:ext cx="4160560" cy="201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9778" y="2492896"/>
            <a:ext cx="1008062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PE" sz="9600" dirty="0">
                <a:solidFill>
                  <a:srgbClr val="FF0000"/>
                </a:solidFill>
              </a:rPr>
              <a:t>B</a:t>
            </a:r>
            <a:endParaRPr lang="es-P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21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3793" y="622838"/>
            <a:ext cx="6683765" cy="960668"/>
          </a:xfrm>
        </p:spPr>
        <p:txBody>
          <a:bodyPr>
            <a:normAutofit/>
          </a:bodyPr>
          <a:lstStyle/>
          <a:p>
            <a:r>
              <a:rPr lang="es-CO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TENER EN CUENTA…</a:t>
            </a:r>
            <a:endParaRPr lang="es-CO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7584" y="1890402"/>
            <a:ext cx="7920880" cy="3770845"/>
          </a:xfrm>
        </p:spPr>
        <p:txBody>
          <a:bodyPr>
            <a:normAutofit/>
          </a:bodyPr>
          <a:lstStyle/>
          <a:p>
            <a:pPr algn="just"/>
            <a:r>
              <a:rPr lang="es-CO" sz="2400" dirty="0">
                <a:solidFill>
                  <a:schemeClr val="tx1"/>
                </a:solidFill>
              </a:rPr>
              <a:t>De ahí se deriva la importancia de que personal no-medico, se encuentre adecuadamente entrenado para realizar las primeras maniobras de reanimación mientras llega el equipo de atención médica, mejorando las posibilidades de vida de las victimas</a:t>
            </a:r>
          </a:p>
          <a:p>
            <a:endParaRPr lang="es-CO" dirty="0"/>
          </a:p>
        </p:txBody>
      </p:sp>
      <p:pic>
        <p:nvPicPr>
          <p:cNvPr id="6" name="Picture 5" descr="Resultado de imagen para RC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838" y="7968"/>
            <a:ext cx="2126162" cy="177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4824" y1="35877" x2="44824" y2="35877"/>
                        <a14:foregroundMark x1="47852" y1="41232" x2="87402" y2="38019"/>
                        <a14:foregroundMark x1="40918" y1="50736" x2="76563" y2="51807"/>
                        <a14:foregroundMark x1="40137" y1="68809" x2="98242" y2="69880"/>
                        <a14:foregroundMark x1="40137" y1="34806" x2="87402" y2="38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80656" y="299409"/>
            <a:ext cx="8001000" cy="111787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spAutoFit/>
          </a:bodyPr>
          <a:lstStyle/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CÁNULA OROFARINGEA</a:t>
            </a:r>
          </a:p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_tradn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BERMAN			GUEDELL</a:t>
            </a:r>
          </a:p>
        </p:txBody>
      </p:sp>
      <p:pic>
        <p:nvPicPr>
          <p:cNvPr id="47107" name="Picture 3" descr="guede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"/>
          <a:stretch>
            <a:fillRect/>
          </a:stretch>
        </p:blipFill>
        <p:spPr bwMode="auto">
          <a:xfrm>
            <a:off x="1457392" y="1515964"/>
            <a:ext cx="2992551" cy="232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guede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3"/>
          <a:stretch>
            <a:fillRect/>
          </a:stretch>
        </p:blipFill>
        <p:spPr bwMode="auto">
          <a:xfrm>
            <a:off x="5652120" y="1447081"/>
            <a:ext cx="2982103" cy="232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Resultado de imagen para CANULA DE BERM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2" t="23451" r="8595" b="44456"/>
          <a:stretch/>
        </p:blipFill>
        <p:spPr bwMode="auto">
          <a:xfrm>
            <a:off x="5652120" y="4317244"/>
            <a:ext cx="3008626" cy="22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9778" y="2492896"/>
            <a:ext cx="1008062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PE" sz="9600" dirty="0">
                <a:solidFill>
                  <a:srgbClr val="FF0000"/>
                </a:solidFill>
              </a:rPr>
              <a:t>B</a:t>
            </a:r>
            <a:endParaRPr lang="es-PE" sz="2000" dirty="0">
              <a:solidFill>
                <a:srgbClr val="FF0000"/>
              </a:solidFill>
            </a:endParaRPr>
          </a:p>
        </p:txBody>
      </p:sp>
      <p:pic>
        <p:nvPicPr>
          <p:cNvPr id="8" name="Picture 2" descr="Resultado de imagen para CANULA DE BERM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 t="23782" r="58187" b="42313"/>
          <a:stretch/>
        </p:blipFill>
        <p:spPr bwMode="auto">
          <a:xfrm>
            <a:off x="1457392" y="4289669"/>
            <a:ext cx="2982103" cy="23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CANULA DE BERM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r="3368"/>
          <a:stretch/>
        </p:blipFill>
        <p:spPr bwMode="auto">
          <a:xfrm>
            <a:off x="3563888" y="2917143"/>
            <a:ext cx="2370223" cy="17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93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EA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t="37953" r="6001" b="-1"/>
          <a:stretch/>
        </p:blipFill>
        <p:spPr bwMode="auto">
          <a:xfrm>
            <a:off x="5436096" y="3485159"/>
            <a:ext cx="3496794" cy="333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87624" y="468056"/>
            <a:ext cx="7380312" cy="4689136"/>
          </a:xfrm>
          <a:extLst/>
        </p:spPr>
        <p:txBody>
          <a:bodyPr rtlCol="0">
            <a:noAutofit/>
          </a:bodyPr>
          <a:lstStyle/>
          <a:p>
            <a:pPr indent="-274320" algn="ctr" eaLnBrk="1" fontAlgn="auto" hangingPunct="1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es-ES_tradnl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 (Desfibrilación)</a:t>
            </a:r>
          </a:p>
          <a:p>
            <a:pPr marL="566928" indent="-4572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La </a:t>
            </a:r>
            <a:r>
              <a:rPr lang="es-ES_tradnl" sz="2800" dirty="0">
                <a:solidFill>
                  <a:schemeClr val="tx1"/>
                </a:solidFill>
              </a:rPr>
              <a:t>mayoría de los eventos de colapso </a:t>
            </a:r>
            <a:r>
              <a:rPr lang="es-ES_tradnl" sz="2800" dirty="0" smtClean="0">
                <a:solidFill>
                  <a:schemeClr val="tx1"/>
                </a:solidFill>
              </a:rPr>
              <a:t>cardiorrespiratorio </a:t>
            </a:r>
            <a:r>
              <a:rPr lang="es-ES_tradnl" sz="2800" dirty="0">
                <a:solidFill>
                  <a:schemeClr val="tx1"/>
                </a:solidFill>
              </a:rPr>
              <a:t>no traumático en un paciente adulto se acompaña de fibrilación ventricular.</a:t>
            </a:r>
          </a:p>
          <a:p>
            <a:pPr marL="566928" indent="-4572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Requiere </a:t>
            </a:r>
            <a:r>
              <a:rPr lang="es-ES_tradnl" sz="2800" dirty="0">
                <a:solidFill>
                  <a:schemeClr val="tx1"/>
                </a:solidFill>
              </a:rPr>
              <a:t>programas de entrenamiento estricto</a:t>
            </a:r>
            <a:r>
              <a:rPr lang="es-ES_tradnl" sz="2800" dirty="0" smtClean="0">
                <a:solidFill>
                  <a:schemeClr val="tx1"/>
                </a:solidFill>
              </a:rPr>
              <a:t>.</a:t>
            </a:r>
          </a:p>
          <a:p>
            <a:pPr marL="566928" indent="-4572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DEA</a:t>
            </a:r>
          </a:p>
          <a:p>
            <a:pPr indent="-274320" algn="just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2800" b="1" i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09728" indent="0" algn="just" eaLnBrk="1" fontAlgn="auto" hangingPunct="1">
              <a:spcAft>
                <a:spcPts val="0"/>
              </a:spcAft>
              <a:buNone/>
              <a:defRPr/>
            </a:pPr>
            <a:endParaRPr lang="es-ES_tradnl" sz="2800" b="1" i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413271" y="2420888"/>
            <a:ext cx="1008063" cy="15700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PE" sz="9600" dirty="0">
                <a:solidFill>
                  <a:srgbClr val="FF0000"/>
                </a:solidFill>
              </a:rPr>
              <a:t>D</a:t>
            </a:r>
            <a:endParaRPr lang="es-PE" sz="2000" dirty="0">
              <a:solidFill>
                <a:srgbClr val="FF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2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87624" y="468056"/>
            <a:ext cx="7380312" cy="4689136"/>
          </a:xfrm>
          <a:extLst/>
        </p:spPr>
        <p:txBody>
          <a:bodyPr rtlCol="0">
            <a:noAutofit/>
          </a:bodyPr>
          <a:lstStyle/>
          <a:p>
            <a:pPr indent="-274320" algn="ctr" eaLnBrk="1" fontAlgn="auto" hangingPunct="1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es-ES_tradnl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 (Desfibrilación)</a:t>
            </a:r>
          </a:p>
          <a:p>
            <a:pPr indent="-274320" algn="ctr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s-CO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RITMOS DE PARO </a:t>
            </a:r>
            <a:endParaRPr lang="es-ES_tradnl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74320" algn="just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2800" b="1" i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09728" indent="0" algn="just" eaLnBrk="1" fontAlgn="auto" hangingPunct="1">
              <a:spcAft>
                <a:spcPts val="0"/>
              </a:spcAft>
              <a:buNone/>
              <a:defRPr/>
            </a:pPr>
            <a:endParaRPr lang="es-ES_tradnl" sz="2800" b="1" i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413271" y="2420888"/>
            <a:ext cx="1008063" cy="15700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PE" sz="9600" dirty="0">
                <a:solidFill>
                  <a:srgbClr val="FF0000"/>
                </a:solidFill>
              </a:rPr>
              <a:t>D</a:t>
            </a:r>
            <a:endParaRPr lang="es-PE" sz="2000" dirty="0">
              <a:solidFill>
                <a:srgbClr val="FF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3304" t="27557" r="26599" b="6731"/>
          <a:stretch/>
        </p:blipFill>
        <p:spPr>
          <a:xfrm>
            <a:off x="2183072" y="2066734"/>
            <a:ext cx="5857281" cy="4323231"/>
          </a:xfrm>
          <a:prstGeom prst="rect">
            <a:avLst/>
          </a:prstGeom>
        </p:spPr>
      </p:pic>
      <p:pic>
        <p:nvPicPr>
          <p:cNvPr id="8" name="Picture 5" descr="Resultado de imagen para RC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845" y="-1"/>
            <a:ext cx="1944155" cy="162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37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331639" y="692696"/>
            <a:ext cx="7229475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ES" sz="3200" b="1" dirty="0">
                <a:solidFill>
                  <a:srgbClr val="FE08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Adulto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s-ES" sz="2800" dirty="0"/>
              <a:t>Si el pulso y la respiración se reanuda colocar en posición de recuperación.</a:t>
            </a:r>
          </a:p>
        </p:txBody>
      </p:sp>
      <p:pic>
        <p:nvPicPr>
          <p:cNvPr id="54275" name="Picture 7884254" descr="S23Picture 788425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8" y="2559503"/>
            <a:ext cx="7229475" cy="2852738"/>
          </a:xfrm>
          <a:prstGeom prst="rect">
            <a:avLst/>
          </a:prstGeom>
          <a:noFill/>
          <a:ln w="38100">
            <a:solidFill>
              <a:srgbClr val="0808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171059" y="2276011"/>
            <a:ext cx="274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3200" dirty="0">
                <a:solidFill>
                  <a:srgbClr val="FF3300"/>
                </a:solidFill>
              </a:rPr>
              <a:t>Paso 1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474532" y="2276011"/>
            <a:ext cx="274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3200" dirty="0">
                <a:solidFill>
                  <a:srgbClr val="FF3300"/>
                </a:solidFill>
              </a:rPr>
              <a:t>Paso 2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839194" y="620688"/>
            <a:ext cx="8077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E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Sospecha o confirmación de lesión de columna o médula espinal se debe voltear como una </a:t>
            </a:r>
            <a:r>
              <a:rPr lang="es-E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unidad</a:t>
            </a:r>
            <a:endParaRPr lang="es-ES" sz="32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5845" name="Picture 5" descr="Volteo en bloqu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3659" r="50000" b="57317"/>
          <a:stretch>
            <a:fillRect/>
          </a:stretch>
        </p:blipFill>
        <p:spPr bwMode="auto">
          <a:xfrm>
            <a:off x="437565" y="2836869"/>
            <a:ext cx="4058679" cy="316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Volteo en bloqu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5" t="3659" b="58536"/>
          <a:stretch>
            <a:fillRect/>
          </a:stretch>
        </p:blipFill>
        <p:spPr bwMode="auto">
          <a:xfrm>
            <a:off x="4771315" y="2855449"/>
            <a:ext cx="4140523" cy="313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2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355129" y="330969"/>
            <a:ext cx="274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3200" dirty="0">
                <a:solidFill>
                  <a:srgbClr val="FF3300"/>
                </a:solidFill>
              </a:rPr>
              <a:t>Paso 3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5374028" y="330969"/>
            <a:ext cx="274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3200" dirty="0">
                <a:solidFill>
                  <a:srgbClr val="FF3300"/>
                </a:solidFill>
              </a:rPr>
              <a:t>Paso 4</a:t>
            </a:r>
          </a:p>
        </p:txBody>
      </p:sp>
      <p:pic>
        <p:nvPicPr>
          <p:cNvPr id="36869" name="Picture 5" descr="Volteo en bloqu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t="57317" r="50000" b="2438"/>
          <a:stretch>
            <a:fillRect/>
          </a:stretch>
        </p:blipFill>
        <p:spPr bwMode="auto">
          <a:xfrm>
            <a:off x="768567" y="1024860"/>
            <a:ext cx="3733800" cy="277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Volteo en bloqu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5" t="57317" b="2438"/>
          <a:stretch>
            <a:fillRect/>
          </a:stretch>
        </p:blipFill>
        <p:spPr bwMode="auto">
          <a:xfrm>
            <a:off x="4912650" y="1024860"/>
            <a:ext cx="3699877" cy="274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Volteo en bloqu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67" y="3916007"/>
            <a:ext cx="3733800" cy="27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olteo en bloqu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727" y="3896016"/>
            <a:ext cx="3733800" cy="277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00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01765" cy="2121795"/>
          </a:xfrm>
        </p:spPr>
        <p:txBody>
          <a:bodyPr>
            <a:noAutofit/>
          </a:bodyPr>
          <a:lstStyle/>
          <a:p>
            <a:r>
              <a:rPr lang="es-CO" sz="124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670475"/>
            <a:ext cx="5879462" cy="2059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8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5068" y="1151012"/>
            <a:ext cx="7200900" cy="1485900"/>
          </a:xfrm>
        </p:spPr>
        <p:txBody>
          <a:bodyPr/>
          <a:lstStyle/>
          <a:p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SOLO REANIMADOR </a:t>
            </a:r>
            <a:endParaRPr lang="es-C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Resultado de imagen para RC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82" y="0"/>
            <a:ext cx="2268218" cy="189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996952"/>
            <a:ext cx="5825276" cy="3276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6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VIDEO</a:t>
            </a:r>
            <a:endParaRPr lang="es-CO" dirty="0"/>
          </a:p>
        </p:txBody>
      </p:sp>
      <p:pic>
        <p:nvPicPr>
          <p:cNvPr id="6" name="2015 REANIMACION CARDIOPULMONAR (RCP) ADULTOS  (American Heart Association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6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8577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REANIMADORES </a:t>
            </a:r>
            <a:endParaRPr lang="es-C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2060848"/>
            <a:ext cx="5955092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5" descr="Resultado de imagen para RC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82" y="0"/>
            <a:ext cx="2268218" cy="189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2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9512" y="3064482"/>
            <a:ext cx="5364088" cy="1117377"/>
          </a:xfrm>
          <a:extLst/>
        </p:spPr>
        <p:txBody>
          <a:bodyPr rtlCol="0">
            <a:normAutofit/>
          </a:bodyPr>
          <a:lstStyle/>
          <a:p>
            <a:pPr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dirty="0" smtClean="0">
                <a:solidFill>
                  <a:schemeClr val="accent2"/>
                </a:solidFill>
              </a:rPr>
              <a:t>	</a:t>
            </a:r>
            <a:r>
              <a:rPr lang="es-ES_tradnl" sz="2800" dirty="0" smtClean="0">
                <a:solidFill>
                  <a:schemeClr val="tx1"/>
                </a:solidFill>
              </a:rPr>
              <a:t>Es la suspensión súbita de la respiración en un paciente</a:t>
            </a:r>
            <a:r>
              <a:rPr lang="es-ES_tradnl" sz="2800" dirty="0">
                <a:solidFill>
                  <a:schemeClr val="tx1"/>
                </a:solidFill>
              </a:rPr>
              <a:t>.</a:t>
            </a:r>
            <a:endParaRPr lang="es-ES_tradnl" sz="2800" dirty="0" smtClean="0">
              <a:solidFill>
                <a:schemeClr val="tx1"/>
              </a:solidFill>
            </a:endParaRP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457200" y="485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PARO RESPIRATORIO</a:t>
            </a:r>
          </a:p>
        </p:txBody>
      </p:sp>
      <p:pic>
        <p:nvPicPr>
          <p:cNvPr id="14340" name="Picture 7" descr="http://t2.gstatic.com/images?q=tbn:ANd9GcSvZXh-91jGDb-4D9Wk0_Yk-ewQM2yLZgx7aBVxsQcgib4ZjV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88840"/>
            <a:ext cx="2449513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4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 rot="19866206">
            <a:off x="4809185" y="596205"/>
            <a:ext cx="410445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600" dirty="0" smtClean="0">
                <a:solidFill>
                  <a:srgbClr val="CC3300"/>
                </a:solidFill>
              </a:rPr>
              <a:t>Gracias</a:t>
            </a:r>
            <a:r>
              <a:rPr lang="es-CO" sz="11500" dirty="0" smtClean="0">
                <a:solidFill>
                  <a:srgbClr val="CC3300"/>
                </a:solidFill>
              </a:rPr>
              <a:t> </a:t>
            </a:r>
            <a:endParaRPr lang="es-CO" sz="11500" dirty="0">
              <a:solidFill>
                <a:srgbClr val="CC33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907" t="7547" r="6681" b="35848"/>
          <a:stretch/>
        </p:blipFill>
        <p:spPr>
          <a:xfrm rot="19774208">
            <a:off x="503584" y="2752462"/>
            <a:ext cx="5328592" cy="21602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7851" b="8397"/>
          <a:stretch/>
        </p:blipFill>
        <p:spPr>
          <a:xfrm rot="19725132">
            <a:off x="4281518" y="3454310"/>
            <a:ext cx="4155356" cy="24812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5576" y="1524001"/>
            <a:ext cx="7321624" cy="1472952"/>
          </a:xfrm>
          <a:extLst/>
        </p:spPr>
        <p:txBody>
          <a:bodyPr rtlCol="0">
            <a:normAutofit/>
          </a:bodyPr>
          <a:lstStyle/>
          <a:p>
            <a:pPr indent="-274320"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Las causas mas frecuentes son:</a:t>
            </a:r>
          </a:p>
          <a:p>
            <a:pPr indent="-274320" algn="just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26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66928" indent="-45720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_tradnl" sz="2600" dirty="0" smtClean="0">
                <a:solidFill>
                  <a:schemeClr val="tx1"/>
                </a:solidFill>
                <a:cs typeface="Arial" panose="020B0604020202020204" pitchFamily="34" charset="0"/>
              </a:rPr>
              <a:t>Obstrucción de la vía aérea. </a:t>
            </a:r>
          </a:p>
        </p:txBody>
      </p:sp>
      <p:pic>
        <p:nvPicPr>
          <p:cNvPr id="15363" name="Picture 3" descr="Obstrucción por leng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475656" y="3141663"/>
            <a:ext cx="29241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Ahogamien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"/>
          <a:stretch>
            <a:fillRect/>
          </a:stretch>
        </p:blipFill>
        <p:spPr bwMode="auto">
          <a:xfrm>
            <a:off x="5148263" y="3141663"/>
            <a:ext cx="3068637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5576" y="35270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PARO RESPIRATORIO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4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110657" y="1844652"/>
            <a:ext cx="34925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600" b="0" dirty="0" smtClean="0">
                <a:solidFill>
                  <a:schemeClr val="tx1"/>
                </a:solidFill>
                <a:latin typeface="+mn-lt"/>
              </a:rPr>
              <a:t>2. Ahogamiento</a:t>
            </a:r>
            <a:endParaRPr lang="es-ES" sz="26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387" name="Picture 4" descr="ahogamiento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11" y="2811083"/>
            <a:ext cx="3352707" cy="22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5204536" y="1821070"/>
            <a:ext cx="34925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600" b="0" dirty="0" smtClean="0">
                <a:solidFill>
                  <a:schemeClr val="tx1"/>
                </a:solidFill>
                <a:latin typeface="+mn-lt"/>
              </a:rPr>
              <a:t>3. Electrocución</a:t>
            </a:r>
            <a:endParaRPr lang="es-ES" sz="26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389" name="Picture 6" descr="Electrocut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8"/>
          <a:stretch>
            <a:fillRect/>
          </a:stretch>
        </p:blipFill>
        <p:spPr bwMode="auto">
          <a:xfrm>
            <a:off x="5204536" y="2811083"/>
            <a:ext cx="3287614" cy="233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55576" y="35270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PARO RESPIRATORIO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6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61578" y="1918831"/>
            <a:ext cx="380305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600" dirty="0" smtClean="0"/>
              <a:t>4. Enfermedad Cerebro vascular</a:t>
            </a:r>
            <a:endParaRPr lang="es-ES" sz="2600" dirty="0"/>
          </a:p>
        </p:txBody>
      </p:sp>
      <p:pic>
        <p:nvPicPr>
          <p:cNvPr id="8" name="Picture 5" descr="AC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93" y="3072993"/>
            <a:ext cx="2586231" cy="258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032042" y="3500796"/>
            <a:ext cx="270128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600" dirty="0" smtClean="0"/>
              <a:t>5. Sobredosis </a:t>
            </a:r>
            <a:r>
              <a:rPr lang="es-ES" sz="2600" dirty="0"/>
              <a:t>de </a:t>
            </a:r>
            <a:r>
              <a:rPr lang="es-ES" sz="2600" dirty="0" smtClean="0"/>
              <a:t>                        drogas</a:t>
            </a:r>
            <a:endParaRPr lang="es-ES" sz="2600" dirty="0"/>
          </a:p>
        </p:txBody>
      </p:sp>
      <p:pic>
        <p:nvPicPr>
          <p:cNvPr id="11" name="Picture 6" descr="HM0016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66693"/>
            <a:ext cx="2808560" cy="198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55576" y="35270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PARO RESPIRATORIO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6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971600" y="1720148"/>
            <a:ext cx="3276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600" b="0" dirty="0" smtClean="0">
                <a:solidFill>
                  <a:schemeClr val="tx1"/>
                </a:solidFill>
                <a:latin typeface="+mn-lt"/>
              </a:rPr>
              <a:t>6. Trauma </a:t>
            </a:r>
            <a:endParaRPr lang="es-ES" sz="26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4572000" y="1556792"/>
            <a:ext cx="3795713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600" b="0" dirty="0" smtClean="0">
                <a:solidFill>
                  <a:schemeClr val="tx1"/>
                </a:solidFill>
                <a:latin typeface="+mn-lt"/>
              </a:rPr>
              <a:t>7. Coma </a:t>
            </a:r>
            <a:r>
              <a:rPr lang="es-ES" sz="2600" b="0" dirty="0">
                <a:solidFill>
                  <a:schemeClr val="tx1"/>
                </a:solidFill>
                <a:latin typeface="+mn-lt"/>
              </a:rPr>
              <a:t>de Cualquier causa</a:t>
            </a:r>
          </a:p>
        </p:txBody>
      </p:sp>
      <p:pic>
        <p:nvPicPr>
          <p:cNvPr id="18436" name="Picture 5" descr="rc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96" y="2852936"/>
            <a:ext cx="5040560" cy="340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5576" y="35270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PARO RESPIRATORIO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37" y="5223698"/>
            <a:ext cx="2206509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5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KIP" val="SKIP"/>
  <p:tag name="RNROPT" val="Picture 2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Recorte</Template>
  <TotalTime>2178</TotalTime>
  <Words>882</Words>
  <Application>Microsoft Office PowerPoint</Application>
  <PresentationFormat>Presentación en pantalla (4:3)</PresentationFormat>
  <Paragraphs>187</Paragraphs>
  <Slides>50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60" baseType="lpstr">
      <vt:lpstr>ＭＳ Ｐゴシック</vt:lpstr>
      <vt:lpstr>Arial</vt:lpstr>
      <vt:lpstr>Arial Black</vt:lpstr>
      <vt:lpstr>Calibri</vt:lpstr>
      <vt:lpstr>Franklin Gothic Book</vt:lpstr>
      <vt:lpstr>Impact</vt:lpstr>
      <vt:lpstr>Tahoma</vt:lpstr>
      <vt:lpstr>Wingdings</vt:lpstr>
      <vt:lpstr>Wingdings 2</vt:lpstr>
      <vt:lpstr>Crop</vt:lpstr>
      <vt:lpstr>Presentación de PowerPoint</vt:lpstr>
      <vt:lpstr>TENER EN CUENTA…</vt:lpstr>
      <vt:lpstr>TENER EN CUENTA…</vt:lpstr>
      <vt:lpstr>TENER EN CUENTA…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ACTUALIZACIÓN DE LA AHA 2015</vt:lpstr>
      <vt:lpstr>Presentación de PowerPoint</vt:lpstr>
      <vt:lpstr>Presentación de PowerPoint</vt:lpstr>
      <vt:lpstr>Presentación de PowerPoint</vt:lpstr>
      <vt:lpstr>CADENA DE SUPERVIVENCIA</vt:lpstr>
      <vt:lpstr>Presentación de PowerPoint</vt:lpstr>
      <vt:lpstr>Presentación de PowerPoint</vt:lpstr>
      <vt:lpstr>Presentación de PowerPoint</vt:lpstr>
      <vt:lpstr>SECUENCIA DE REANIMACIÓN CEREBRO-CARDIOPULMONAR BÁSICA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PRACTICA </vt:lpstr>
      <vt:lpstr>1 SOLO REANIMADOR </vt:lpstr>
      <vt:lpstr>VIDEO</vt:lpstr>
      <vt:lpstr>2 REANIMADORES </vt:lpstr>
      <vt:lpstr>Presentación de PowerPoint</vt:lpstr>
    </vt:vector>
  </TitlesOfParts>
  <Company>Luffi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Reanimación Cardio-cerebro-pulmonar RCCP</dc:title>
  <dc:creator>Luffi</dc:creator>
  <cp:lastModifiedBy>alex medina</cp:lastModifiedBy>
  <cp:revision>52</cp:revision>
  <dcterms:created xsi:type="dcterms:W3CDTF">2013-02-04T16:40:23Z</dcterms:created>
  <dcterms:modified xsi:type="dcterms:W3CDTF">2020-07-04T21:34:09Z</dcterms:modified>
</cp:coreProperties>
</file>