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2" r:id="rId5"/>
    <p:sldId id="261" r:id="rId6"/>
    <p:sldId id="263" r:id="rId7"/>
    <p:sldId id="265" r:id="rId8"/>
    <p:sldId id="266" r:id="rId9"/>
    <p:sldId id="278" r:id="rId10"/>
    <p:sldId id="279" r:id="rId11"/>
    <p:sldId id="282" r:id="rId12"/>
    <p:sldId id="271" r:id="rId13"/>
    <p:sldId id="274" r:id="rId14"/>
    <p:sldId id="277" r:id="rId15"/>
    <p:sldId id="288" r:id="rId16"/>
    <p:sldId id="289" r:id="rId17"/>
    <p:sldId id="283" r:id="rId1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9C9D-DA85-446C-98A4-440DBED57FA6}" type="datetimeFigureOut">
              <a:rPr lang="es-CO" smtClean="0"/>
              <a:t>29/09/2020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A64E-8073-41F6-BB63-A7696C8671F6}" type="slidenum">
              <a:rPr lang="es-CO" smtClean="0"/>
              <a:t>‹Nº›</a:t>
            </a:fld>
            <a:endParaRPr lang="es-CO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786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9C9D-DA85-446C-98A4-440DBED57FA6}" type="datetimeFigureOut">
              <a:rPr lang="es-CO" smtClean="0"/>
              <a:t>29/09/2020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A64E-8073-41F6-BB63-A7696C8671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6510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9C9D-DA85-446C-98A4-440DBED57FA6}" type="datetimeFigureOut">
              <a:rPr lang="es-CO" smtClean="0"/>
              <a:t>29/09/2020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A64E-8073-41F6-BB63-A7696C8671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53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9C9D-DA85-446C-98A4-440DBED57FA6}" type="datetimeFigureOut">
              <a:rPr lang="es-CO" smtClean="0"/>
              <a:t>29/09/2020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A64E-8073-41F6-BB63-A7696C8671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851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9C9D-DA85-446C-98A4-440DBED57FA6}" type="datetimeFigureOut">
              <a:rPr lang="es-CO" smtClean="0"/>
              <a:t>29/09/2020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A64E-8073-41F6-BB63-A7696C8671F6}" type="slidenum">
              <a:rPr lang="es-CO" smtClean="0"/>
              <a:t>‹Nº›</a:t>
            </a:fld>
            <a:endParaRPr lang="es-CO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805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9C9D-DA85-446C-98A4-440DBED57FA6}" type="datetimeFigureOut">
              <a:rPr lang="es-CO" smtClean="0"/>
              <a:t>29/09/2020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A64E-8073-41F6-BB63-A7696C8671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242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9C9D-DA85-446C-98A4-440DBED57FA6}" type="datetimeFigureOut">
              <a:rPr lang="es-CO" smtClean="0"/>
              <a:t>29/09/2020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A64E-8073-41F6-BB63-A7696C8671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761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9C9D-DA85-446C-98A4-440DBED57FA6}" type="datetimeFigureOut">
              <a:rPr lang="es-CO" smtClean="0"/>
              <a:t>29/09/2020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A64E-8073-41F6-BB63-A7696C8671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232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9C9D-DA85-446C-98A4-440DBED57FA6}" type="datetimeFigureOut">
              <a:rPr lang="es-CO" smtClean="0"/>
              <a:t>29/09/2020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A64E-8073-41F6-BB63-A7696C8671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6816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7DA9C9D-DA85-446C-98A4-440DBED57FA6}" type="datetimeFigureOut">
              <a:rPr lang="es-CO" smtClean="0"/>
              <a:t>29/09/2020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42A64E-8073-41F6-BB63-A7696C8671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6263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9C9D-DA85-446C-98A4-440DBED57FA6}" type="datetimeFigureOut">
              <a:rPr lang="es-CO" smtClean="0"/>
              <a:t>29/09/2020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A64E-8073-41F6-BB63-A7696C8671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95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7DA9C9D-DA85-446C-98A4-440DBED57FA6}" type="datetimeFigureOut">
              <a:rPr lang="es-CO" smtClean="0"/>
              <a:t>29/09/2020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F42A64E-8073-41F6-BB63-A7696C8671F6}" type="slidenum">
              <a:rPr lang="es-CO" smtClean="0"/>
              <a:t>‹Nº›</a:t>
            </a:fld>
            <a:endParaRPr lang="es-CO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95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6298" y="2005861"/>
            <a:ext cx="10058400" cy="1559375"/>
          </a:xfrm>
        </p:spPr>
        <p:txBody>
          <a:bodyPr>
            <a:normAutofit fontScale="90000"/>
          </a:bodyPr>
          <a:lstStyle/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QUEMADURAS</a:t>
            </a:r>
            <a:b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JOSÉ LUIS GRISALES GÓMEZ</a:t>
            </a:r>
            <a:b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A.P.H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521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55642" y="286603"/>
            <a:ext cx="7763249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es-CO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Primeros auxilios en caso de quemadura</a:t>
            </a:r>
            <a:endParaRPr lang="es-CO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097280" y="1883664"/>
            <a:ext cx="9094788" cy="402336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s-ES_tradnl" sz="2400" dirty="0" smtClean="0"/>
              <a:t> Aplicar </a:t>
            </a:r>
            <a:r>
              <a:rPr lang="es-ES_tradnl" sz="2400" dirty="0"/>
              <a:t>agua fría a </a:t>
            </a:r>
            <a:r>
              <a:rPr lang="es-ES_tradnl" sz="2400" dirty="0" smtClean="0"/>
              <a:t>chorro</a:t>
            </a:r>
            <a:r>
              <a:rPr lang="es-ES_tradnl" sz="2400" dirty="0"/>
              <a:t>.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s-ES_tradnl" sz="2400" dirty="0" smtClean="0"/>
              <a:t> Si </a:t>
            </a:r>
            <a:r>
              <a:rPr lang="es-ES_tradnl" sz="2400" dirty="0"/>
              <a:t>esta consciente dar </a:t>
            </a:r>
            <a:r>
              <a:rPr lang="es-ES_tradnl" sz="2400" dirty="0" smtClean="0"/>
              <a:t>líquidos.</a:t>
            </a:r>
            <a:endParaRPr lang="es-ES_tradnl" sz="24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s-ES_tradnl" sz="2400" dirty="0" smtClean="0"/>
              <a:t> Si </a:t>
            </a:r>
            <a:r>
              <a:rPr lang="es-ES_tradnl" sz="2400" dirty="0"/>
              <a:t>sospecha que necesita </a:t>
            </a:r>
            <a:r>
              <a:rPr lang="es-ES_tradnl" sz="2400" dirty="0" smtClean="0"/>
              <a:t>cirugía solo </a:t>
            </a:r>
            <a:r>
              <a:rPr lang="es-ES_tradnl" sz="2400" dirty="0"/>
              <a:t>humedecer los labios.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s-ES_tradnl" sz="2400" dirty="0" smtClean="0"/>
              <a:t> No </a:t>
            </a:r>
            <a:r>
              <a:rPr lang="es-ES_tradnl" sz="2400" dirty="0"/>
              <a:t>reventar las </a:t>
            </a:r>
            <a:r>
              <a:rPr lang="es-ES_tradnl" sz="2400" dirty="0" smtClean="0"/>
              <a:t>flictenas.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_tradnl" sz="2400" dirty="0">
                <a:solidFill>
                  <a:schemeClr val="bg1"/>
                </a:solidFill>
              </a:rPr>
              <a:t> </a:t>
            </a:r>
            <a:r>
              <a:rPr lang="es-ES_tradnl" sz="2400" dirty="0"/>
              <a:t>Cubrir con gasa </a:t>
            </a:r>
            <a:r>
              <a:rPr lang="es-ES_tradnl" sz="2400" dirty="0" smtClean="0"/>
              <a:t>estéril </a:t>
            </a:r>
            <a:r>
              <a:rPr lang="es-ES_tradnl" sz="2400" dirty="0"/>
              <a:t>o tela limpia</a:t>
            </a:r>
            <a:r>
              <a:rPr lang="es-ES_tradnl" sz="2400" dirty="0" smtClean="0"/>
              <a:t>.</a:t>
            </a:r>
            <a:endParaRPr lang="es-ES_tradnl" sz="2400" dirty="0"/>
          </a:p>
          <a:p>
            <a:pPr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_tradnl" sz="2400" dirty="0"/>
              <a:t> Evitar el shock </a:t>
            </a:r>
            <a:r>
              <a:rPr lang="es-ES_tradnl" sz="2400" dirty="0" smtClean="0"/>
              <a:t>hipovolémico.</a:t>
            </a:r>
            <a:endParaRPr lang="es-ES_tradnl" sz="2400" dirty="0"/>
          </a:p>
          <a:p>
            <a:pPr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_tradnl" sz="2400" dirty="0"/>
              <a:t> Trasladar a un </a:t>
            </a:r>
            <a:r>
              <a:rPr lang="es-ES_tradnl" sz="2400" dirty="0" smtClean="0"/>
              <a:t>centro asistencial.</a:t>
            </a:r>
            <a:endParaRPr lang="es-CO" sz="2400" dirty="0"/>
          </a:p>
          <a:p>
            <a:pPr marL="0" indent="0">
              <a:lnSpc>
                <a:spcPct val="120000"/>
              </a:lnSpc>
              <a:buNone/>
            </a:pPr>
            <a:endParaRPr lang="es-ES_tradnl" dirty="0"/>
          </a:p>
          <a:p>
            <a:pPr marL="0" indent="0">
              <a:lnSpc>
                <a:spcPct val="110000"/>
              </a:lnSpc>
              <a:spcBef>
                <a:spcPct val="50000"/>
              </a:spcBef>
              <a:buNone/>
            </a:pPr>
            <a:endParaRPr lang="es-ES_tradnl" dirty="0"/>
          </a:p>
          <a:p>
            <a:endParaRPr lang="es-CO" dirty="0"/>
          </a:p>
        </p:txBody>
      </p:sp>
      <p:pic>
        <p:nvPicPr>
          <p:cNvPr id="6" name="Picture 5" descr="NA01706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136">
            <a:off x="8870261" y="348337"/>
            <a:ext cx="3170369" cy="240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backgroundMark x1="37200" y1="76000" x2="37200" y2="76000"/>
                        <a14:backgroundMark x1="25600" y1="94800" x2="25600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9891">
            <a:off x="9089220" y="3488193"/>
            <a:ext cx="2732449" cy="27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Vendajes</a:t>
            </a:r>
            <a:endParaRPr lang="es-CO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720" y="1893253"/>
            <a:ext cx="6016752" cy="4283393"/>
          </a:xfrm>
          <a:prstGeom prst="rect">
            <a:avLst/>
          </a:prstGeom>
        </p:spPr>
      </p:pic>
      <p:pic>
        <p:nvPicPr>
          <p:cNvPr id="9218" name="Picture 2" descr="Resultado de imagen para vendaje en cabe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83" y="1893253"/>
            <a:ext cx="5166233" cy="428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90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lasprovincias.es/valencia/noticias/200711/29/Media/ajay--253x1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38" y="206271"/>
            <a:ext cx="3672408" cy="275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encrypted-tbn3.gstatic.com/images?q=tbn:ANd9GcRc4pjkPmtJWcN4xP3vSi8qUXt-xAzxTXzpo2qDdBgxt3XpCKdI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71" y="206271"/>
            <a:ext cx="3672408" cy="275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3.bp.blogspot.com/_rCm0j5XhLVk/SnYYlP5WyVI/AAAAAAAAACA/H_Out-ZNKxY/s320/qmadura+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71" y="3260367"/>
            <a:ext cx="3677248" cy="275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dermis.multimedica.de/bilder/CD034/550px/img00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38" y="3260367"/>
            <a:ext cx="3611583" cy="275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upload.wikimedia.org/wikipedia/commons/thumb/9/9b/Major-2nd-degree-burn.jpg/220px-Major-2nd-degree-bur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429" y="718975"/>
            <a:ext cx="3677248" cy="508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74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4.bp.blogspot.com/-qLPLyDYgQ5g/T3Moe3mGuEI/AAAAAAAAAWI/nWANvia5zP4/s1600/quemadura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" r="577"/>
          <a:stretch/>
        </p:blipFill>
        <p:spPr bwMode="auto">
          <a:xfrm>
            <a:off x="182176" y="201168"/>
            <a:ext cx="8340032" cy="58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t1.gstatic.com/images?q=tbn:ANd9GcTgMwxMATVYY-dCves4HxVFXwv1S3TCjZ_XF7I3x_5MWpJhJ5jE6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2" r="11531"/>
          <a:stretch/>
        </p:blipFill>
        <p:spPr bwMode="auto">
          <a:xfrm>
            <a:off x="8522208" y="205947"/>
            <a:ext cx="3438144" cy="586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79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t0.gstatic.com/images?q=tbn:ANd9GcT_HKakkrKNfQoEoR-E55x8gavv-nl2OfCVp2GmRaPOn_iq5YK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36" y="285784"/>
            <a:ext cx="4874560" cy="298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actituddemujer.com/wp-content/uploads/2011/02/quemaduras-sola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104" y="285784"/>
            <a:ext cx="4874560" cy="298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quemadura_electricidad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" t="6033" r="8071" b="21104"/>
          <a:stretch/>
        </p:blipFill>
        <p:spPr bwMode="auto">
          <a:xfrm>
            <a:off x="3511295" y="3694065"/>
            <a:ext cx="5037137" cy="252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46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Tratamiento médico </a:t>
            </a:r>
            <a:endParaRPr lang="es-CO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97280" y="1901557"/>
            <a:ext cx="861596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>
                <a:solidFill>
                  <a:srgbClr val="111111"/>
                </a:solidFill>
              </a:rPr>
              <a:t>Los objetivos del tratamiento son controlar el dolor, extraer el tejido muerto, prevenir la infección, reducir la posibilidad de formar cicatrices y recuperar el funcionamiento</a:t>
            </a:r>
            <a:r>
              <a:rPr lang="es-CO" sz="2400" dirty="0" smtClean="0">
                <a:solidFill>
                  <a:srgbClr val="111111"/>
                </a:solidFill>
              </a:rPr>
              <a:t>.</a:t>
            </a:r>
          </a:p>
          <a:p>
            <a:endParaRPr lang="es-CO" sz="2400" dirty="0">
              <a:solidFill>
                <a:srgbClr val="11111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 smtClean="0"/>
              <a:t>Fisioterapia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 smtClean="0"/>
              <a:t>Injertos de piel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 smtClean="0"/>
              <a:t>Vendajes (ungüentos)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 smtClean="0"/>
              <a:t>Cirugía plástica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 smtClean="0"/>
              <a:t>Manejo de dolor y profilaxis antibiótica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 smtClean="0"/>
              <a:t>Reposición de liquidos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 smtClean="0"/>
          </a:p>
        </p:txBody>
      </p:sp>
      <p:pic>
        <p:nvPicPr>
          <p:cNvPr id="6146" name="Picture 2" descr="Resultado de imagen para quemaduras tratami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843" y="3193960"/>
            <a:ext cx="4524837" cy="256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86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Complicaciones</a:t>
            </a:r>
            <a:endParaRPr lang="es-CO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38492" y="1982059"/>
            <a:ext cx="10058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O" sz="2400" dirty="0" smtClean="0">
                <a:solidFill>
                  <a:srgbClr val="111111"/>
                </a:solidFill>
              </a:rPr>
              <a:t>Sepsis.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CO" sz="2400" dirty="0" smtClean="0">
              <a:solidFill>
                <a:srgbClr val="11111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O" sz="2400" dirty="0" smtClean="0">
                <a:solidFill>
                  <a:srgbClr val="111111"/>
                </a:solidFill>
              </a:rPr>
              <a:t>La </a:t>
            </a:r>
            <a:r>
              <a:rPr lang="es-CO" sz="2400" dirty="0">
                <a:solidFill>
                  <a:srgbClr val="111111"/>
                </a:solidFill>
              </a:rPr>
              <a:t>pérdida de líquidos, que incluye un volumen sanguíneo bajo (</a:t>
            </a:r>
            <a:r>
              <a:rPr lang="es-CO" sz="2400" dirty="0" smtClean="0">
                <a:solidFill>
                  <a:srgbClr val="111111"/>
                </a:solidFill>
              </a:rPr>
              <a:t>hipovolemia)</a:t>
            </a:r>
          </a:p>
          <a:p>
            <a:endParaRPr lang="es-CO" sz="2400" dirty="0">
              <a:solidFill>
                <a:srgbClr val="11111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O" sz="2400" dirty="0">
                <a:solidFill>
                  <a:srgbClr val="111111"/>
                </a:solidFill>
              </a:rPr>
              <a:t>Problemas respiratorios por la entrada de aire caliente o </a:t>
            </a:r>
            <a:r>
              <a:rPr lang="es-CO" sz="2400" dirty="0" smtClean="0">
                <a:solidFill>
                  <a:srgbClr val="111111"/>
                </a:solidFill>
              </a:rPr>
              <a:t>humo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CO" sz="2400" dirty="0">
              <a:solidFill>
                <a:srgbClr val="11111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O" sz="2400" dirty="0">
                <a:solidFill>
                  <a:srgbClr val="111111"/>
                </a:solidFill>
              </a:rPr>
              <a:t>Cicatrices o áreas estriadas producidas por un crecimiento excesivo de tejido cicatrizal (queloides</a:t>
            </a:r>
            <a:r>
              <a:rPr lang="es-CO" sz="2400" dirty="0" smtClean="0">
                <a:solidFill>
                  <a:srgbClr val="111111"/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CO" sz="2400" dirty="0">
              <a:solidFill>
                <a:srgbClr val="11111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O" sz="2400" dirty="0">
                <a:solidFill>
                  <a:srgbClr val="111111"/>
                </a:solidFill>
              </a:rPr>
              <a:t>Problemas óseos y </a:t>
            </a:r>
            <a:r>
              <a:rPr lang="es-CO" sz="2400" dirty="0" smtClean="0">
                <a:solidFill>
                  <a:srgbClr val="111111"/>
                </a:solidFill>
              </a:rPr>
              <a:t>articulares.</a:t>
            </a:r>
            <a:endParaRPr lang="es-CO" sz="2400" b="0" i="0" dirty="0">
              <a:solidFill>
                <a:srgbClr val="11111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9202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sultado de imagen para muchas graci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96" b="30304"/>
          <a:stretch/>
        </p:blipFill>
        <p:spPr bwMode="auto">
          <a:xfrm>
            <a:off x="765775" y="228233"/>
            <a:ext cx="10341738" cy="595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89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Definición </a:t>
            </a:r>
            <a:endParaRPr lang="es-CO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63040" y="2905759"/>
            <a:ext cx="5029200" cy="1903306"/>
          </a:xfrm>
        </p:spPr>
        <p:txBody>
          <a:bodyPr/>
          <a:lstStyle/>
          <a:p>
            <a:r>
              <a:rPr lang="es-ES" sz="3200" dirty="0">
                <a:solidFill>
                  <a:schemeClr val="tx1"/>
                </a:solidFill>
              </a:rPr>
              <a:t>Las quemaduras son lesiones de la piel, de sus anexos y hasta de los músculos y tendones del </a:t>
            </a:r>
            <a:r>
              <a:rPr lang="es-ES" sz="3200" dirty="0" smtClean="0">
                <a:solidFill>
                  <a:schemeClr val="tx1"/>
                </a:solidFill>
              </a:rPr>
              <a:t>organismo.</a:t>
            </a:r>
            <a:endParaRPr lang="es-ES" sz="3200" dirty="0">
              <a:solidFill>
                <a:schemeClr val="tx1"/>
              </a:solidFill>
            </a:endParaRPr>
          </a:p>
          <a:p>
            <a:endParaRPr lang="es-CO" dirty="0"/>
          </a:p>
        </p:txBody>
      </p:sp>
      <p:pic>
        <p:nvPicPr>
          <p:cNvPr id="1026" name="Picture 2" descr="Resultado de imagen para quemadur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319" y="1573709"/>
            <a:ext cx="4391737" cy="456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59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5995" y="3327728"/>
            <a:ext cx="3574213" cy="69629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CO" sz="3600" dirty="0">
                <a:solidFill>
                  <a:schemeClr val="tx1"/>
                </a:solidFill>
              </a:rPr>
              <a:t>C</a:t>
            </a:r>
            <a:r>
              <a:rPr lang="es-CO" sz="3600" dirty="0" smtClean="0">
                <a:solidFill>
                  <a:schemeClr val="tx1"/>
                </a:solidFill>
              </a:rPr>
              <a:t>ausas térmicas</a:t>
            </a:r>
            <a:endParaRPr lang="es-CO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s-CO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Causas de las quemaduras</a:t>
            </a:r>
            <a:endParaRPr lang="es-CO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080" y="1845734"/>
            <a:ext cx="2721443" cy="210649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684" y="1845733"/>
            <a:ext cx="2839834" cy="2106497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79" y="4024026"/>
            <a:ext cx="2721443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Resultado de imagen para quemaduras por fri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684" y="4060603"/>
            <a:ext cx="283983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92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5995" y="3327728"/>
            <a:ext cx="3574213" cy="69629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CO" sz="3600" dirty="0">
                <a:solidFill>
                  <a:schemeClr val="tx1"/>
                </a:solidFill>
              </a:rPr>
              <a:t>C</a:t>
            </a:r>
            <a:r>
              <a:rPr lang="es-CO" sz="3600" dirty="0" smtClean="0">
                <a:solidFill>
                  <a:schemeClr val="tx1"/>
                </a:solidFill>
              </a:rPr>
              <a:t>ausas químicas</a:t>
            </a:r>
            <a:endParaRPr lang="es-CO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s-CO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Causas de las quemaduras</a:t>
            </a:r>
            <a:endParaRPr lang="es-CO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13" y="1845532"/>
            <a:ext cx="4062965" cy="296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58"/>
          <p:cNvGrpSpPr>
            <a:grpSpLocks/>
          </p:cNvGrpSpPr>
          <p:nvPr/>
        </p:nvGrpSpPr>
        <p:grpSpPr bwMode="auto">
          <a:xfrm>
            <a:off x="8888730" y="2871216"/>
            <a:ext cx="2852166" cy="3243199"/>
            <a:chOff x="5085" y="1588"/>
            <a:chExt cx="1612" cy="1809"/>
          </a:xfrm>
        </p:grpSpPr>
        <p:sp>
          <p:nvSpPr>
            <p:cNvPr id="12" name="Rectangle 1059"/>
            <p:cNvSpPr>
              <a:spLocks noChangeArrowheads="1"/>
            </p:cNvSpPr>
            <p:nvPr/>
          </p:nvSpPr>
          <p:spPr bwMode="auto">
            <a:xfrm>
              <a:off x="5085" y="1588"/>
              <a:ext cx="1612" cy="1809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35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s-CO"/>
            </a:p>
          </p:txBody>
        </p:sp>
        <p:graphicFrame>
          <p:nvGraphicFramePr>
            <p:cNvPr id="13" name="Object 10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8365745"/>
                </p:ext>
              </p:extLst>
            </p:nvPr>
          </p:nvGraphicFramePr>
          <p:xfrm>
            <a:off x="5355" y="1770"/>
            <a:ext cx="985" cy="14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8" name="Imagen" r:id="rId4" imgW="757800" imgH="1076040" progId="MS_ClipArt_Gallery.2">
                    <p:embed/>
                  </p:oleObj>
                </mc:Choice>
                <mc:Fallback>
                  <p:oleObj name="Imagen" r:id="rId4" imgW="757800" imgH="10760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5" y="1770"/>
                          <a:ext cx="985" cy="14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07763" dir="13500000" algn="ctr" rotWithShape="0">
                            <a:srgbClr val="808080"/>
                          </a:outerShdw>
                        </a:effectLst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923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5995" y="3327728"/>
            <a:ext cx="3574213" cy="69629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CO" sz="3600" dirty="0">
                <a:solidFill>
                  <a:schemeClr val="tx1"/>
                </a:solidFill>
              </a:rPr>
              <a:t>C</a:t>
            </a:r>
            <a:r>
              <a:rPr lang="es-CO" sz="3600" dirty="0" smtClean="0">
                <a:solidFill>
                  <a:schemeClr val="tx1"/>
                </a:solidFill>
              </a:rPr>
              <a:t>ausas eléctricas</a:t>
            </a:r>
            <a:endParaRPr lang="es-CO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s-CO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Causas de las quemaduras</a:t>
            </a:r>
            <a:endParaRPr lang="es-CO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Object 10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8442"/>
              </p:ext>
            </p:extLst>
          </p:nvPr>
        </p:nvGraphicFramePr>
        <p:xfrm>
          <a:off x="4661884" y="2046001"/>
          <a:ext cx="2895600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Imagen de mapa de bits" r:id="rId3" imgW="2647619" imgH="1809524" progId="Paint.Picture">
                  <p:embed/>
                </p:oleObj>
              </mc:Choice>
              <mc:Fallback>
                <p:oleObj name="Imagen de mapa de bits" r:id="rId3" imgW="2647619" imgH="18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1884" y="2046001"/>
                        <a:ext cx="2895600" cy="1978025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ffectLst>
                        <a:outerShdw dist="107763" dir="13500000" algn="ctr" rotWithShape="0">
                          <a:schemeClr val="hlink"/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740" y="2061876"/>
            <a:ext cx="28956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4332667"/>
            <a:ext cx="3043238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11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8159517" y="2569534"/>
            <a:ext cx="5772869" cy="1450757"/>
          </a:xfrm>
        </p:spPr>
        <p:txBody>
          <a:bodyPr>
            <a:noAutofit/>
          </a:bodyPr>
          <a:lstStyle/>
          <a:p>
            <a:pPr algn="ctr"/>
            <a:r>
              <a:rPr lang="es-ES_tradn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Clasificación según la profundidad</a:t>
            </a:r>
            <a:endParaRPr lang="es-CO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02" y="262173"/>
            <a:ext cx="9829673" cy="591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92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8418174" y="2587822"/>
            <a:ext cx="5772869" cy="1450757"/>
          </a:xfrm>
        </p:spPr>
        <p:txBody>
          <a:bodyPr>
            <a:noAutofit/>
          </a:bodyPr>
          <a:lstStyle/>
          <a:p>
            <a:pPr algn="ctr"/>
            <a:r>
              <a:rPr lang="es-ES_tradn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Clasificación según la profundidad</a:t>
            </a:r>
            <a:endParaRPr lang="es-CO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325033"/>
              </p:ext>
            </p:extLst>
          </p:nvPr>
        </p:nvGraphicFramePr>
        <p:xfrm>
          <a:off x="119828" y="146307"/>
          <a:ext cx="10459401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7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3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7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2291">
                <a:tc>
                  <a:txBody>
                    <a:bodyPr/>
                    <a:lstStyle/>
                    <a:p>
                      <a:r>
                        <a:rPr lang="es-CO" sz="2400" dirty="0" smtClean="0"/>
                        <a:t>Primer grado</a:t>
                      </a:r>
                      <a:endParaRPr lang="es-C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400" dirty="0" smtClean="0"/>
                        <a:t>Segundo grado</a:t>
                      </a:r>
                      <a:endParaRPr lang="es-C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400" dirty="0" smtClean="0"/>
                        <a:t>Tercer grado</a:t>
                      </a:r>
                      <a:endParaRPr lang="es-CO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9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dirty="0" smtClean="0"/>
                        <a:t>Afecta la  epidermis, son las quemaduras menos graves.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2400" dirty="0" smtClean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2400" dirty="0" smtClean="0"/>
                        <a:t>Enrojecimiento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2400" dirty="0" smtClean="0"/>
                        <a:t>Dolor</a:t>
                      </a:r>
                      <a:r>
                        <a:rPr lang="es-CO" sz="2400" baseline="0" dirty="0" smtClean="0"/>
                        <a:t>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2400" baseline="0" dirty="0" smtClean="0"/>
                        <a:t>Inflamación</a:t>
                      </a:r>
                      <a:endParaRPr lang="es-CO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dirty="0" smtClean="0"/>
                        <a:t>Afecta la epidermis y la dermis. </a:t>
                      </a:r>
                    </a:p>
                    <a:p>
                      <a:endParaRPr lang="es-CO" sz="2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2400" dirty="0" smtClean="0"/>
                        <a:t>Flictena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2400" dirty="0" smtClean="0"/>
                        <a:t>Enrojecimiento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2400" dirty="0" smtClean="0"/>
                        <a:t>Dolor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2400" dirty="0" smtClean="0"/>
                        <a:t>Inflamación </a:t>
                      </a:r>
                      <a:endParaRPr lang="es-C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dirty="0" smtClean="0"/>
                        <a:t>Son las quemaduras más graves y abarcan todas las capas de la piel (epidermis,</a:t>
                      </a:r>
                      <a:r>
                        <a:rPr lang="es-CO" sz="2400" baseline="0" dirty="0" smtClean="0"/>
                        <a:t> </a:t>
                      </a:r>
                      <a:r>
                        <a:rPr lang="es-CO" sz="2400" dirty="0" smtClean="0"/>
                        <a:t>dermis e hipodermis),</a:t>
                      </a:r>
                      <a:r>
                        <a:rPr lang="es-CO" sz="2400" baseline="0" dirty="0" smtClean="0"/>
                        <a:t> </a:t>
                      </a:r>
                      <a:r>
                        <a:rPr lang="es-CO" sz="2400" dirty="0" smtClean="0"/>
                        <a:t>nervios, músculos e incluso huesos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2400" dirty="0" smtClean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2400" dirty="0" smtClean="0"/>
                        <a:t>Lesiones no dolorosas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2400" dirty="0" smtClean="0"/>
                        <a:t>Se observa</a:t>
                      </a:r>
                      <a:r>
                        <a:rPr lang="es-CO" sz="2400" baseline="0" dirty="0" smtClean="0"/>
                        <a:t> necrótica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2400" baseline="0" dirty="0" smtClean="0"/>
                        <a:t>Piel seca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2400" baseline="0" dirty="0" smtClean="0"/>
                        <a:t>Ruptura de piel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2400" baseline="0" dirty="0" smtClean="0"/>
                        <a:t>Edema</a:t>
                      </a:r>
                      <a:endParaRPr lang="es-CO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33" y="4488395"/>
            <a:ext cx="2466751" cy="180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077" y="4488394"/>
            <a:ext cx="2261451" cy="180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quemadura-tercer-gr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296" y="4488394"/>
            <a:ext cx="2728780" cy="180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0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004304" y="481218"/>
            <a:ext cx="3719069" cy="791660"/>
          </a:xfrm>
        </p:spPr>
        <p:txBody>
          <a:bodyPr>
            <a:noAutofit/>
          </a:bodyPr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Superficie corporal quemada Regla de los 9</a:t>
            </a:r>
            <a:endParaRPr lang="es-CO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170" name="Picture 2" descr="Resultado de imagen para porcentaje corporal quemad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0" t="11982" b="5732"/>
          <a:stretch/>
        </p:blipFill>
        <p:spPr bwMode="auto">
          <a:xfrm>
            <a:off x="182880" y="316352"/>
            <a:ext cx="6821424" cy="584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n para superficie corporal quem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" b="25374"/>
          <a:stretch/>
        </p:blipFill>
        <p:spPr bwMode="auto">
          <a:xfrm>
            <a:off x="6945826" y="1448984"/>
            <a:ext cx="3453779" cy="358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 rot="5400000">
            <a:off x="8352833" y="2657283"/>
            <a:ext cx="5772869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Clasificación según su extensión </a:t>
            </a:r>
            <a:endParaRPr lang="es-CO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822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2060892" y="2023963"/>
            <a:ext cx="9497124" cy="4023360"/>
          </a:xfrm>
        </p:spPr>
        <p:txBody>
          <a:bodyPr numCol="2">
            <a:norm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_tradnl" sz="2600" dirty="0" smtClean="0"/>
              <a:t> Minimizar </a:t>
            </a:r>
            <a:r>
              <a:rPr lang="es-ES_tradnl" sz="2600" dirty="0"/>
              <a:t>su extensión y evitar </a:t>
            </a:r>
            <a:r>
              <a:rPr lang="es-ES_tradnl" sz="2600" dirty="0" smtClean="0"/>
              <a:t>complicaciones.</a:t>
            </a:r>
            <a:endParaRPr lang="es-ES_tradnl" sz="2600" dirty="0"/>
          </a:p>
          <a:p>
            <a:pPr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_tradnl" sz="2600" dirty="0" smtClean="0"/>
              <a:t> Suspender </a:t>
            </a:r>
            <a:r>
              <a:rPr lang="es-ES_tradnl" sz="2600" dirty="0"/>
              <a:t>el contacto con el agente </a:t>
            </a:r>
            <a:r>
              <a:rPr lang="es-ES_tradnl" sz="2600" dirty="0" smtClean="0"/>
              <a:t>quemante</a:t>
            </a:r>
            <a:r>
              <a:rPr lang="es-ES_tradnl" sz="2600" dirty="0"/>
              <a:t>.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_tradnl" sz="2600" dirty="0" smtClean="0"/>
              <a:t> Tranquilice </a:t>
            </a:r>
            <a:r>
              <a:rPr lang="es-ES_tradnl" sz="2600" dirty="0"/>
              <a:t>la </a:t>
            </a:r>
            <a:r>
              <a:rPr lang="es-ES_tradnl" sz="2600" dirty="0" smtClean="0"/>
              <a:t>victima.</a:t>
            </a:r>
            <a:endParaRPr lang="es-ES_tradnl" sz="2600" dirty="0"/>
          </a:p>
          <a:p>
            <a:pPr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_tradnl" sz="2600" dirty="0" smtClean="0"/>
              <a:t> Valore </a:t>
            </a:r>
            <a:r>
              <a:rPr lang="es-ES_tradnl" sz="2600" dirty="0"/>
              <a:t>la </a:t>
            </a:r>
            <a:r>
              <a:rPr lang="es-ES_tradnl" sz="2600" dirty="0" smtClean="0"/>
              <a:t>gravedad.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es-ES_tradnl" sz="2600" dirty="0"/>
          </a:p>
          <a:p>
            <a:pPr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_tradnl" sz="2600" dirty="0" smtClean="0"/>
              <a:t> Asegurar </a:t>
            </a:r>
            <a:r>
              <a:rPr lang="es-ES_tradnl" sz="2600" dirty="0"/>
              <a:t>la vía </a:t>
            </a:r>
            <a:r>
              <a:rPr lang="es-ES_tradnl" sz="2600" dirty="0" smtClean="0"/>
              <a:t>aérea.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_tradnl" sz="2600" dirty="0" smtClean="0"/>
              <a:t> RCP </a:t>
            </a:r>
            <a:r>
              <a:rPr lang="es-ES_tradnl" sz="2600" dirty="0"/>
              <a:t>si es </a:t>
            </a:r>
            <a:r>
              <a:rPr lang="es-ES_tradnl" sz="2600" dirty="0" smtClean="0"/>
              <a:t>necesario.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_tradnl" sz="2600" dirty="0" smtClean="0"/>
              <a:t> No </a:t>
            </a:r>
            <a:r>
              <a:rPr lang="es-ES_tradnl" sz="2600" dirty="0"/>
              <a:t>tirar tierra ni arena.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s-ES_tradnl" sz="2600" dirty="0" smtClean="0"/>
              <a:t> No </a:t>
            </a:r>
            <a:r>
              <a:rPr lang="es-ES_tradnl" sz="2600" dirty="0"/>
              <a:t>retirar ropa adherida.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s-ES_tradnl" sz="2600" dirty="0" smtClean="0"/>
              <a:t> No </a:t>
            </a:r>
            <a:r>
              <a:rPr lang="es-ES_tradnl" sz="2600" dirty="0"/>
              <a:t>aplicar ungüentos ni </a:t>
            </a:r>
            <a:r>
              <a:rPr lang="es-ES_tradnl" sz="2600" dirty="0" smtClean="0"/>
              <a:t>cremas.</a:t>
            </a:r>
            <a:endParaRPr lang="es-ES_tradnl" sz="2600" dirty="0"/>
          </a:p>
        </p:txBody>
      </p:sp>
      <p:pic>
        <p:nvPicPr>
          <p:cNvPr id="8" name="Picture 4" descr="PE07590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" y="128016"/>
            <a:ext cx="19272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919820" y="350611"/>
            <a:ext cx="7779268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Primeros auxilios en caso de quemadura</a:t>
            </a:r>
            <a:endParaRPr lang="es-CO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400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490</TotalTime>
  <Words>350</Words>
  <Application>Microsoft Office PowerPoint</Application>
  <PresentationFormat>Panorámica</PresentationFormat>
  <Paragraphs>74</Paragraphs>
  <Slides>17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Retrospección</vt:lpstr>
      <vt:lpstr>Imagen</vt:lpstr>
      <vt:lpstr>Imagen de mapa de bits</vt:lpstr>
      <vt:lpstr>QUEMADURAS JOSÉ LUIS GRISALES GÓMEZ A.P.H</vt:lpstr>
      <vt:lpstr>Definición </vt:lpstr>
      <vt:lpstr>Causas de las quemaduras</vt:lpstr>
      <vt:lpstr>Causas de las quemaduras</vt:lpstr>
      <vt:lpstr>Causas de las quemaduras</vt:lpstr>
      <vt:lpstr>Clasificación según la profundidad</vt:lpstr>
      <vt:lpstr>Clasificación según la profundidad</vt:lpstr>
      <vt:lpstr>Superficie corporal quemada Regla de los 9</vt:lpstr>
      <vt:lpstr>Presentación de PowerPoint</vt:lpstr>
      <vt:lpstr>Primeros auxilios en caso de quemadura</vt:lpstr>
      <vt:lpstr>Vendajes</vt:lpstr>
      <vt:lpstr>Presentación de PowerPoint</vt:lpstr>
      <vt:lpstr>Presentación de PowerPoint</vt:lpstr>
      <vt:lpstr>Presentación de PowerPoint</vt:lpstr>
      <vt:lpstr>Tratamiento médico </vt:lpstr>
      <vt:lpstr>Complicaciones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QUEMADURAS</dc:title>
  <dc:creator>Jeniffer Callejas Castaño</dc:creator>
  <cp:lastModifiedBy>USUARIO</cp:lastModifiedBy>
  <cp:revision>26</cp:revision>
  <dcterms:created xsi:type="dcterms:W3CDTF">2019-09-19T00:34:42Z</dcterms:created>
  <dcterms:modified xsi:type="dcterms:W3CDTF">2020-09-29T15:47:17Z</dcterms:modified>
</cp:coreProperties>
</file>