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75" r:id="rId6"/>
    <p:sldId id="259" r:id="rId7"/>
    <p:sldId id="262" r:id="rId8"/>
    <p:sldId id="265" r:id="rId9"/>
    <p:sldId id="260" r:id="rId10"/>
    <p:sldId id="276" r:id="rId11"/>
    <p:sldId id="266" r:id="rId12"/>
    <p:sldId id="271" r:id="rId13"/>
    <p:sldId id="268" r:id="rId14"/>
    <p:sldId id="274" r:id="rId15"/>
    <p:sldId id="278" r:id="rId16"/>
    <p:sldId id="279" r:id="rId17"/>
    <p:sldId id="280" r:id="rId18"/>
    <p:sldId id="281" r:id="rId19"/>
    <p:sldId id="277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969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693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728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45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808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2648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618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481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826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87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428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790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788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25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49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57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7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073424-8313-414D-AC55-0FD235F013A4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685C-9792-4BE8-8861-5AFF614E2F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0327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6553" y="2877385"/>
            <a:ext cx="7772400" cy="1470025"/>
          </a:xfrm>
        </p:spPr>
        <p:txBody>
          <a:bodyPr/>
          <a:lstStyle/>
          <a:p>
            <a:r>
              <a:rPr lang="es-CO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FRACTURAS, ESGUINCES Y LUXACIONES</a:t>
            </a:r>
            <a:endParaRPr lang="es-CO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96308" y="4857849"/>
            <a:ext cx="4032448" cy="985664"/>
          </a:xfrm>
        </p:spPr>
        <p:txBody>
          <a:bodyPr>
            <a:normAutofit/>
          </a:bodyPr>
          <a:lstStyle/>
          <a:p>
            <a:endParaRPr lang="es-CO" dirty="0" smtClean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0APQDASIAAhEBAxEB/8QAHAAAAQUBAQEAAAAAAAAAAAAAAAIDBAUGAQcI/8QAQRAAAQMCBAQDBAYIBAcAAAAAAQACEQMEBRIhMTJBUXEGImEHE4HTF1JUkZOhFDNikrHB0dIVI1NyJDQ1QkRzgv/EABcBAQEBAQAAAAAAAAAAAAAAAAABAgP/xAAXEQEBAQEAAAAAAAAAAAAAAAAAAREx/9oADAMBAAIRAxEAPwDxBzjmOp36rmd31j96H8R7riK7nd9Yozu+sUlCGlZ3fWKM7vrFJQhpWd31itN4TtRXfNSkyoJk52g/xWYW+8EWua1zZSTz00CGrL/DbUubFrb9hSb/AEXX4fahwBs6AH/pb/RWgolx8ky0RMR8F2ow1JEiNImUNqDQwqxdobShJ1ANFv8ARS24TY53RY20Dn7lgH8FLtmZRIygDmBKl02wANCSZE8/RDajWuE2D3AmwsgI2/R2GfyVXj9jZUmFwsrZg5BlBg/ktTQplrDLdDz3WW8UuyUXSAOTZ0lDaxNWlSLyW0WADaWBcFGkXFvu2QerVJbABzhxk6EFLOjRqBOvr2Q2opt6YGrGCP2Bqr7wvhFG7rmpVoscxvWmCP4KsosFR7GNDZJjWV6R4XwxtC1Z5MrokwZlDTr8FwttJsYfZZo2Nqz+iYq4Th2zcOsusG2YJ/JXdem4GC0QSDJhRnsHmgdoQ1WMwjDS7XDrOIM/8MzT8k9d4VhdG3cRhlhOX7Oz+inULfzNzDYyVV+MsQFnh73EAOywAOqG15L4hq0amIVjSpU6bA4gNpsDRHYKkLjO5U2+qe8qFxABPRQCdUNdzu+sUZ3fWKShDSs7vrFGd31ikoQ0rO76xRnd9YpKENP0jLSTJ1QijwHuhRucNP4ikpT+IpKrFCEIRAhCECmCXAdSvV/CdsaWHsyTOXWF5dYUzWu6VNu5cvZMHo1KFkwZgdBI6IHKdLznc69SuOYXAQ4jqN1KpU3AkkEE7Qlva7UNECNNAJQN0Kbg1ocR2iJUulTAcCNDtA1XKVE6ECY9VJYxwcCWgd0CXUiyiSSNN9RosL4lqNdWazNI1Jn+S3t8WsouJcMzt5G684xh4rXbi6NNAOaCuDCc0SYHoj3R0c0Nj0T1NmV3CCOXJLZTLnZWjP8AstKCy8OYebi9945oLWHZek2jW0aLWtMHss/4bsPcsadi4zC1IGUQQCB0KCHUaSZcSeybc2RAaOwT9UB7y0MEctd0mlQ848nOTrugVbsaygXO3G6809ol97y5bb0iYbJMSOa9NxGp+jWjjsY2Xh/iG7feX9eq7UOcQPggoLkyTuopTtXiTKAQhCAQhCAQhCB+hwHuhFDgPdCjpOGn8RSUp/EUlVihCEIgQhCC28NUTWxOnAJAMmBK9msKRbZtyz92kLzDwDbF966oZABiQvXKQDWNbmyu6hAinTa3MWuEjoN1z3edxbyd6qQDnBHmLuyWGENaSQ6fRAyKYAaJHr6KXbt2cZcByiUNpNIIcW6ncKRTZDTlcTA2IkIKfxBWLLVxkgwRB1lefVgHnMRHqTqVtPFD5hjIAJ2WSfRkSA0D/agjsacpdmdB30KtMGsXVa9MFpy76bpinQDntDuY6rXeH7A0wwkNOvMILzDqIp0QMoEDUQpTmQ2Y0PopFG3GUghrRvA3TVzL5Gmg2GkoIL25qk5tRyjdTLagc5LWmGiSCm6NFxrS8A8t4hWD2ChaudPmO5B2QY3xzfe4s6oaMrnCIXjV47NJMCQt548vvfXRpTo3Urz64b5nEgd0ECpod/yTR3TlQAO2lNIBCEIBCEIBCEIH6HAe6EUOA90KOk4afxFJSn8RSVWKEIQiBdAlcS6YkxCD0b2eWjm2wqOYPM6dRK9FDG5hoQOW+6zfguzNKwoiHasEaLZW+HXtYTTpz6uMII1KWgxmj1gIluY6bRzlTK2D4gxhzUg4fsOmFE9xVYSxwePyQDa+aqGNgtnUAQSpgexjSCZMGeSrhQdTcDm8x6bjuis8hsOyj4oM5j7hXuiM/wAIGiqhSAcJcTEb6D7lPvCDWcTuTznRMNHnBBHSMpKCRhlp72sAGjeTpK3OGWQDILhPqFUYDZ5WSA2dzoQVrbSgcgMfFANpAN8zlX1S0kgNk9QrGu6BEBQy3NDoAJQOW1EFwfsIiCVH8QXQpWr/ADQIPNWFBmQElrRpKxfji8LaLqTXDUa9UHmeN3L69xUeS7KSTIKztwZJjUK6vTJMls6nfVUtbnJHoJQV1QkOIPwTaeqAk7JlAIQhAIQhAIQhA/Q4D3QihwHuhR0nDT+IpKU/iKSqxQhCER1urgFeYThJuLukwSQ5wVG3iHdepeCsLZXdTrROVvrog9F8K2dC2oskAuAkAnZbCi5pb5Y09ViXZ7dgLSZA01T1PGLhlNpa54O2iDaJutQpVtKrGu6EjZZ6yx+uQGVWioeZ5q/tbhtxSD2iOoPJBU3+FNAJpgwRsFmMRa6k1wJAIOgXoZ1CzniPDxUpyw/kgwFSm0u82k+qdw2zNa6JGw5Ql1KRBLATMrQYFYtY1ucGepQWlhbEBsMgq2hoaIfqOuiRb02tbLifvTlRzQB5jEc0EauMxgRtrASaVCXt0bpvrslEFzuKeylUWR02QN3jhSpOcdIG4Xk/iu6NxePkNLQd5C9I8RXIoWdQh0aRC8qxBznvcSZlBnLxm4OUnmQVSXDRJER6ytFctaD68wFT3LXO3+CClrN3KZU24YY1PxUJ26DiEIQCEIQCEIQP0OA90IocB7oUdJw0/iKSlP4ikqsUIQhEKp/rG91737OrYOwym+odS0GJ5LwSnxTEr6F9nYYMEtgWkTTBM77INFe2bXsGSYjkY0VYcNqOacr3gesLTuDQDmkgaSm6cFxAETrqN0FRY4bUDjmBnqFfWNsyjw5gRuCd0UmnkCT3TzfIcxBn70D6qcfcW2rj6KyNZjTBMfBZvxBiDK7229EEnmdIKCgs7Y3FxIboNTJ0K1NnaspxlMaQYCiYVaGmwHLB56q3ouA5aSgfBa1msydEy/zaDXXpCfbHXWNt01lBmHRO2iBLKfnygRzAUqAykcxEbzzXKVPzCddN127qe7oOdpoNJQYrxbd56nuc4gb681iblkyAZMaLT4l7y4q1KxAAnZUV1TnQtjsEGeuGOIJPl05hUtxTa0vcwAHnqtRc0WgQCIj4qlu6LHSHNkFBnrlh1ynbkq2qPN6q6uqbZiFWXFPQkjbYSghoXTouIBCEIBCEIH6HAe6EUOA90KOk4afxFJSn8RSVWKEIQiF0+KCvfvZtcB2EWoZrDAJHovAaU5xG69c9mNZ/6A0FxkOiCTsg9ecS6nzE/kuMgDi19VFouqNa3KTHdL9+Z80iecoJ9IgE6AGdwE9sBIKhUq07z8VKL5bIzEDsEDNYNIOaTKobnDmsuzVaZaeh5q4uqpa3ct6GdVm728uDWc1lQxvqgt84pgQRPRP2lQEkGA7oAs5+kVTDhIcOisLK9lwDswcegQaBrsxjNvvATwpaclFsiHOB3neQp6Dg0Cr8YIFsWyTm0Viq+9HvapaDqNo1QZ91iPdFo83os/iNg6lL8uk8/wCS9Ap2hfxAQoPiDD2GwcWtEt9EHmV5SnMBvG5bCpLu2AcQ2JO2+i1dxbmT5oVPd0DBAGscggyV7Q5xIVNdUxJGwWpvqIYXCT6yFRXlEEkho16IKKo3KdEhS67Ms6KIgEIQgEIQgfocB7oRQ4D3Qo6Thp/EUlKfxFJVYoQhCIcpjWYkL1P2XOltRkTlfvl5LyunOZekezB5F1WYXODZBEbHug9oo0gWAtk9tEBjtZaexSrUE0RxEd0puYHQDpAQdoU/KAGQZ1IUsUm5NzCj0SCdVLGo0ae4QRLpggukCNtVmMQH+e4gAz1K1F02QQAf5rO3rCa5OXUabQgiQWwGiDHJPWrP84OJ22IMIaHARBAHUSlsaSZj7oQajD8opiHclNVNhTzkAIiNlcDZAEwmm0hmJJ3Tp3R3QAEABM3tP3ts9kTPJPrkSg84vbYe+c0nZxVNdUAXeYHeNDK1uM2hp3dSACCZ1VFcUQGmANeaDLXttmDiRJ77hZy9tQ15cJnmOi291ba9QeiocRt2sBgQ6ToUGNu6UbaqrqNynaFo723JkwCRyVJdUyJEQUERCChAIQhA/Q4D3QihwHuhR0nDT+IpKU/iKSqxQhCEQ5S41vvZqcuLQGDzNHNYCnxLceAnCnjFA+WTIhB7xZNHuxo46RHRSHyNICYw6TSkkHRSXZSRqJ3jdBxk8xClUx5YyymWCCCWzOwmFIpxyB2QMXDYYSWfAKhxFhFTVkHlrotHW1Gg1VHiFM5hIdrzQVrATII56GE5DZ2E9ktjAQIn4ynWMl8Au666IJOGDK/KQ4j+CvmDQb7KksjlrCCT2V40gtBGyDqEIQCEIQUPiCifeNe3/uH3LO1qcg9OgWyxVk0M0nQ8lma9EiSHS7tyQZ+7piCA0ep1VFe0XODnAEkrUXdEGSYlU15SaBvE76IMXe0yZB35iFnb2mQSDvK2t9Qa05hH3bLN4lQEk6SUGbe0hySpFyyHEqOgEIQgfocB7oRQ4D3Qo6Thp/EUlKfxFJVYoQhCIXT0eFrfBtQMxe1c7Lq6NVkWGHaLSeHnZbu3cf8AUGsboPozCyPdtHlEDVTidIB0PMKswdwNswAaZd1aPncgfBBxsiDBncKSwCdSZHQpoaGYhPNB+CDlRoLT9yqr+lLR5ZaOityARCh3dIOYWnRsxvCCpazKBEnpqEpzRuCesFSm0NBBBBXTS0MAkegQNUA4FuWN5OslXNPgCq2tyNksJjqrKh+qaUDqELiDqFxdQM3TM9B4idFm7hgB5T32WpcJaR1Cor2mWuIBJQZ+6p8Wsntsqm4pEh0wB1K0F23eRqfRVVzSEZYn4HRBk7+iTwnyrP39EZIMN7LY3tAls5R9yob6iXNMD4oMPe0cpPP1VaRBWkxKgQc0ac4WfrtDXoGkIQgfocB7oRQ4D3Qo6Thp/EUlKfxFJVYoQhCI63daXAiffUntbsREwFmm7haLB4Ba4RmkaTqg+hfDrs9rSJEeUQZV6GCNxrus14RqZ8OonKM2Ubn0WnDYaNECAGiSeZ2PNPtjYJrSNm806zbog6mq4OUwJ+KeTVbVhAaD8EEQjWAJ9VxwJEQRHJKBJkQunXYCByQNOGo1O6m2/wCqGhA7yogAmN1MoCGQQNEDqEIQCEIQCq7+mc53ncx0Voot2wu1nQiEFBcU8k5WmOyq7umDOsenNX1zSg6kSeSqrpkNLmwZ02QZ28ogtMlwjbVUN5RMOEDQQtXXp7zEqjvaOpIGnqgxmJUWmdI7RqsxfU4MhbrE6MNJEZfQLJYpRgmCgpEJThBISUD9DgPdCKHAe6FHScBpg6klHum9ShCIPdN6lHum9ShCGAUmg7lWFpd1KA8rWu/3ShCGNvgntFxbDrZlGla2D2tAANRlSfyeFbD2tY5H/T8KMn/Tq/MQhDHR7Wcc0H+H4X+HV+YhvtaxwN0sML/cq/MQhDHfpcx37BhX4dX5i472tY44f8hhe3JlX5iEIhoe1XGxtY4YP/ir8xcd7VcaP/gYYOzKvzEIRcd+lXGvsGGfuVfmJxntaxwDSwwv9yr8xCEMK+lzHfsGFfh1fmI+lzHfsGFfh1fmIQiD6XMd+wYV+HV+Yj6XMd+wYV+HV+YhCA+lzHfsGFfh1fmJL/azjjhrYYX+5V+YhCBir7UcZcdbHDNP2KvzFFre0fFn6Gyw/X9ip/ehCLiG/wAd4k8mbSx/dqf3qJW8Y39QuzW1mOzX/wByEIYh1vEt3UEGhbDs139yqbq/qVyS6nTE/VB/qhCGK19MOcSfyXPdN6lCEMLYwNECUIQo1H//2Q=="/>
          <p:cNvSpPr>
            <a:spLocks noChangeAspect="1" noChangeArrowheads="1"/>
          </p:cNvSpPr>
          <p:nvPr/>
        </p:nvSpPr>
        <p:spPr bwMode="auto">
          <a:xfrm>
            <a:off x="63500" y="-836613"/>
            <a:ext cx="23241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224" name="Picture 8" descr="https://encrypted-tbn2.google.com/images?q=tbn:ANd9GcQ7C8NF9G4dswHMaMMSaXr-IF1aPexNjloZ2xwEkJIo8Sy3yH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37246"/>
            <a:ext cx="2682999" cy="200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encrypted-tbn0.google.com/images?q=tbn:ANd9GcSRcAhMhnfEzKvU5vSCBUXbprdr9HRW6cdfeYw8rarwrVkLa_lt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78906"/>
            <a:ext cx="2682999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5661248"/>
            <a:ext cx="6512511" cy="752806"/>
          </a:xfrm>
        </p:spPr>
        <p:txBody>
          <a:bodyPr/>
          <a:lstStyle/>
          <a:p>
            <a:pPr marL="571500" indent="-571500" algn="r">
              <a:buFont typeface="Wingdings" panose="05000000000000000000" pitchFamily="2" charset="2"/>
              <a:buChar char="v"/>
            </a:pPr>
            <a:r>
              <a:rPr lang="es-CO" b="1" u="sng" dirty="0" smtClean="0">
                <a:solidFill>
                  <a:schemeClr val="tx1"/>
                </a:solidFill>
              </a:rPr>
              <a:t>Inmovilizaciones</a:t>
            </a:r>
            <a:endParaRPr lang="es-CO" b="1" u="sng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655160"/>
            <a:ext cx="4548755" cy="16853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307" t="23692" r="10539" b="11231"/>
          <a:stretch/>
        </p:blipFill>
        <p:spPr>
          <a:xfrm>
            <a:off x="395535" y="332656"/>
            <a:ext cx="8456727" cy="33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5340490"/>
            <a:ext cx="6512511" cy="1143000"/>
          </a:xfrm>
        </p:spPr>
        <p:txBody>
          <a:bodyPr/>
          <a:lstStyle/>
          <a:p>
            <a:pPr marL="571500" indent="-571500" algn="r">
              <a:buFont typeface="Wingdings" panose="05000000000000000000" pitchFamily="2" charset="2"/>
              <a:buChar char="v"/>
            </a:pPr>
            <a:r>
              <a:rPr lang="es-CO" b="1" u="sng" dirty="0" smtClean="0">
                <a:solidFill>
                  <a:schemeClr val="tx1"/>
                </a:solidFill>
              </a:rPr>
              <a:t>Diagnóstico</a:t>
            </a:r>
            <a:endParaRPr lang="es-CO" b="1" u="sng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0APQDASIAAhEBAxEB/8QAHAAAAQUBAQEAAAAAAAAAAAAAAAIDBAUGAQcI/8QAQRAAAQMCBAQDBAYIBAcAAAAAAQACEQMEBRIhMTJBUXEGImEHE4HTF1JUkZOhFDNikrHB0dIVI1NyJDQ1QkRzgv/EABcBAQEBAQAAAAAAAAAAAAAAAAABAgP/xAAXEQEBAQEAAAAAAAAAAAAAAAAAAREx/9oADAMBAAIRAxEAPwDxBzjmOp36rmd31j96H8R7riK7nd9Yozu+sUlCGlZ3fWKM7vrFJQhpWd31itN4TtRXfNSkyoJk52g/xWYW+8EWua1zZSTz00CGrL/DbUubFrb9hSb/AEXX4fahwBs6AH/pb/RWgolx8ky0RMR8F2ow1JEiNImUNqDQwqxdobShJ1ANFv8ARS24TY53RY20Dn7lgH8FLtmZRIygDmBKl02wANCSZE8/RDajWuE2D3AmwsgI2/R2GfyVXj9jZUmFwsrZg5BlBg/ktTQplrDLdDz3WW8UuyUXSAOTZ0lDaxNWlSLyW0WADaWBcFGkXFvu2QerVJbABzhxk6EFLOjRqBOvr2Q2opt6YGrGCP2Bqr7wvhFG7rmpVoscxvWmCP4KsosFR7GNDZJjWV6R4XwxtC1Z5MrokwZlDTr8FwttJsYfZZo2Nqz+iYq4Th2zcOsusG2YJ/JXdem4GC0QSDJhRnsHmgdoQ1WMwjDS7XDrOIM/8MzT8k9d4VhdG3cRhlhOX7Oz+inULfzNzDYyVV+MsQFnh73EAOywAOqG15L4hq0amIVjSpU6bA4gNpsDRHYKkLjO5U2+qe8qFxABPRQCdUNdzu+sUZ3fWKShDSs7vrFGd31ikoQ0rO76xRnd9YpKENP0jLSTJ1QijwHuhRucNP4ikpT+IpKrFCEIRAhCECmCXAdSvV/CdsaWHsyTOXWF5dYUzWu6VNu5cvZMHo1KFkwZgdBI6IHKdLznc69SuOYXAQ4jqN1KpU3AkkEE7Qlva7UNECNNAJQN0Kbg1ocR2iJUulTAcCNDtA1XKVE6ECY9VJYxwcCWgd0CXUiyiSSNN9RosL4lqNdWazNI1Jn+S3t8WsouJcMzt5G684xh4rXbi6NNAOaCuDCc0SYHoj3R0c0Nj0T1NmV3CCOXJLZTLnZWjP8AstKCy8OYebi9945oLWHZek2jW0aLWtMHss/4bsPcsadi4zC1IGUQQCB0KCHUaSZcSeybc2RAaOwT9UB7y0MEctd0mlQ848nOTrugVbsaygXO3G6809ol97y5bb0iYbJMSOa9NxGp+jWjjsY2Xh/iG7feX9eq7UOcQPggoLkyTuopTtXiTKAQhCAQhCAQhCB+hwHuhFDgPdCjpOGn8RSUp/EUlVihCEIgQhCC28NUTWxOnAJAMmBK9msKRbZtyz92kLzDwDbF966oZABiQvXKQDWNbmyu6hAinTa3MWuEjoN1z3edxbyd6qQDnBHmLuyWGENaSQ6fRAyKYAaJHr6KXbt2cZcByiUNpNIIcW6ncKRTZDTlcTA2IkIKfxBWLLVxkgwRB1lefVgHnMRHqTqVtPFD5hjIAJ2WSfRkSA0D/agjsacpdmdB30KtMGsXVa9MFpy76bpinQDntDuY6rXeH7A0wwkNOvMILzDqIp0QMoEDUQpTmQ2Y0PopFG3GUghrRvA3TVzL5Gmg2GkoIL25qk5tRyjdTLagc5LWmGiSCm6NFxrS8A8t4hWD2ChaudPmO5B2QY3xzfe4s6oaMrnCIXjV47NJMCQt548vvfXRpTo3Urz64b5nEgd0ECpod/yTR3TlQAO2lNIBCEIBCEIBCEIH6HAe6EUOA90KOk4afxFJSn8RSVWKEIQiBdAlcS6YkxCD0b2eWjm2wqOYPM6dRK9FDG5hoQOW+6zfguzNKwoiHasEaLZW+HXtYTTpz6uMII1KWgxmj1gIluY6bRzlTK2D4gxhzUg4fsOmFE9xVYSxwePyQDa+aqGNgtnUAQSpgexjSCZMGeSrhQdTcDm8x6bjuis8hsOyj4oM5j7hXuiM/wAIGiqhSAcJcTEb6D7lPvCDWcTuTznRMNHnBBHSMpKCRhlp72sAGjeTpK3OGWQDILhPqFUYDZ5WSA2dzoQVrbSgcgMfFANpAN8zlX1S0kgNk9QrGu6BEBQy3NDoAJQOW1EFwfsIiCVH8QXQpWr/ADQIPNWFBmQElrRpKxfji8LaLqTXDUa9UHmeN3L69xUeS7KSTIKztwZJjUK6vTJMls6nfVUtbnJHoJQV1QkOIPwTaeqAk7JlAIQhAIQhAIQhA/Q4D3QihwHuhR0nDT+IpKU/iKSqxQhCER1urgFeYThJuLukwSQ5wVG3iHdepeCsLZXdTrROVvrog9F8K2dC2oskAuAkAnZbCi5pb5Y09ViXZ7dgLSZA01T1PGLhlNpa54O2iDaJutQpVtKrGu6EjZZ6yx+uQGVWioeZ5q/tbhtxSD2iOoPJBU3+FNAJpgwRsFmMRa6k1wJAIOgXoZ1CzniPDxUpyw/kgwFSm0u82k+qdw2zNa6JGw5Ql1KRBLATMrQYFYtY1ucGepQWlhbEBsMgq2hoaIfqOuiRb02tbLifvTlRzQB5jEc0EauMxgRtrASaVCXt0bpvrslEFzuKeylUWR02QN3jhSpOcdIG4Xk/iu6NxePkNLQd5C9I8RXIoWdQh0aRC8qxBznvcSZlBnLxm4OUnmQVSXDRJER6ytFctaD68wFT3LXO3+CClrN3KZU24YY1PxUJ26DiEIQCEIQCEIQP0OA90IocB7oUdJw0/iKSlP4ikqsUIQhEKp/rG91737OrYOwym+odS0GJ5LwSnxTEr6F9nYYMEtgWkTTBM77INFe2bXsGSYjkY0VYcNqOacr3gesLTuDQDmkgaSm6cFxAETrqN0FRY4bUDjmBnqFfWNsyjw5gRuCd0UmnkCT3TzfIcxBn70D6qcfcW2rj6KyNZjTBMfBZvxBiDK7229EEnmdIKCgs7Y3FxIboNTJ0K1NnaspxlMaQYCiYVaGmwHLB56q3ouA5aSgfBa1msydEy/zaDXXpCfbHXWNt01lBmHRO2iBLKfnygRzAUqAykcxEbzzXKVPzCddN127qe7oOdpoNJQYrxbd56nuc4gb681iblkyAZMaLT4l7y4q1KxAAnZUV1TnQtjsEGeuGOIJPl05hUtxTa0vcwAHnqtRc0WgQCIj4qlu6LHSHNkFBnrlh1ynbkq2qPN6q6uqbZiFWXFPQkjbYSghoXTouIBCEIBCEIH6HAe6EUOA90KOk4afxFJSn8RSVWKEIQiF0+KCvfvZtcB2EWoZrDAJHovAaU5xG69c9mNZ/6A0FxkOiCTsg9ecS6nzE/kuMgDi19VFouqNa3KTHdL9+Z80iecoJ9IgE6AGdwE9sBIKhUq07z8VKL5bIzEDsEDNYNIOaTKobnDmsuzVaZaeh5q4uqpa3ct6GdVm728uDWc1lQxvqgt84pgQRPRP2lQEkGA7oAs5+kVTDhIcOisLK9lwDswcegQaBrsxjNvvATwpaclFsiHOB3neQp6Dg0Cr8YIFsWyTm0Viq+9HvapaDqNo1QZ91iPdFo83os/iNg6lL8uk8/wCS9Ap2hfxAQoPiDD2GwcWtEt9EHmV5SnMBvG5bCpLu2AcQ2JO2+i1dxbmT5oVPd0DBAGscggyV7Q5xIVNdUxJGwWpvqIYXCT6yFRXlEEkho16IKKo3KdEhS67Ms6KIgEIQgEIQgfocB7oRQ4D3Qo6Thp/EUlKfxFJVYoQhCIcpjWYkL1P2XOltRkTlfvl5LyunOZekezB5F1WYXODZBEbHug9oo0gWAtk9tEBjtZaexSrUE0RxEd0puYHQDpAQdoU/KAGQZ1IUsUm5NzCj0SCdVLGo0ae4QRLpggukCNtVmMQH+e4gAz1K1F02QQAf5rO3rCa5OXUabQgiQWwGiDHJPWrP84OJ22IMIaHARBAHUSlsaSZj7oQajD8opiHclNVNhTzkAIiNlcDZAEwmm0hmJJ3Tp3R3QAEABM3tP3ts9kTPJPrkSg84vbYe+c0nZxVNdUAXeYHeNDK1uM2hp3dSACCZ1VFcUQGmANeaDLXttmDiRJ77hZy9tQ15cJnmOi291ba9QeiocRt2sBgQ6ToUGNu6UbaqrqNynaFo723JkwCRyVJdUyJEQUERCChAIQhA/Q4D3QihwHuhR0nDT+IpKU/iKSqxQhCEQ5S41vvZqcuLQGDzNHNYCnxLceAnCnjFA+WTIhB7xZNHuxo46RHRSHyNICYw6TSkkHRSXZSRqJ3jdBxk8xClUx5YyymWCCCWzOwmFIpxyB2QMXDYYSWfAKhxFhFTVkHlrotHW1Gg1VHiFM5hIdrzQVrATII56GE5DZ2E9ktjAQIn4ynWMl8Au666IJOGDK/KQ4j+CvmDQb7KksjlrCCT2V40gtBGyDqEIQCEIQUPiCifeNe3/uH3LO1qcg9OgWyxVk0M0nQ8lma9EiSHS7tyQZ+7piCA0ep1VFe0XODnAEkrUXdEGSYlU15SaBvE76IMXe0yZB35iFnb2mQSDvK2t9Qa05hH3bLN4lQEk6SUGbe0hySpFyyHEqOgEIQgfocB7oRQ4D3Qo6Thp/EUlKfxFJVYoQhCIXT0eFrfBtQMxe1c7Lq6NVkWGHaLSeHnZbu3cf8AUGsboPozCyPdtHlEDVTidIB0PMKswdwNswAaZd1aPncgfBBxsiDBncKSwCdSZHQpoaGYhPNB+CDlRoLT9yqr+lLR5ZaOityARCh3dIOYWnRsxvCCpazKBEnpqEpzRuCesFSm0NBBBBXTS0MAkegQNUA4FuWN5OslXNPgCq2tyNksJjqrKh+qaUDqELiDqFxdQM3TM9B4idFm7hgB5T32WpcJaR1Cor2mWuIBJQZ+6p8Wsntsqm4pEh0wB1K0F23eRqfRVVzSEZYn4HRBk7+iTwnyrP39EZIMN7LY3tAls5R9yob6iXNMD4oMPe0cpPP1VaRBWkxKgQc0ac4WfrtDXoGkIQgfocB7oRQ4D3Qo6Thp/EUlKfxFJVYoQhCI63daXAiffUntbsREwFmm7haLB4Ba4RmkaTqg+hfDrs9rSJEeUQZV6GCNxrus14RqZ8OonKM2Ubn0WnDYaNECAGiSeZ2PNPtjYJrSNm806zbog6mq4OUwJ+KeTVbVhAaD8EEQjWAJ9VxwJEQRHJKBJkQunXYCByQNOGo1O6m2/wCqGhA7yogAmN1MoCGQQNEDqEIQCEIQCq7+mc53ncx0Voot2wu1nQiEFBcU8k5WmOyq7umDOsenNX1zSg6kSeSqrpkNLmwZ02QZ28ogtMlwjbVUN5RMOEDQQtXXp7zEqjvaOpIGnqgxmJUWmdI7RqsxfU4MhbrE6MNJEZfQLJYpRgmCgpEJThBISUD9DgPdCKHAe6FHScBpg6klHum9ShCIPdN6lHum9ShCGAUmg7lWFpd1KA8rWu/3ShCGNvgntFxbDrZlGla2D2tAANRlSfyeFbD2tY5H/T8KMn/Tq/MQhDHR7Wcc0H+H4X+HV+YhvtaxwN0sML/cq/MQhDHfpcx37BhX4dX5i472tY44f8hhe3JlX5iEIhoe1XGxtY4YP/ir8xcd7VcaP/gYYOzKvzEIRcd+lXGvsGGfuVfmJxntaxwDSwwv9yr8xCEMK+lzHfsGFfh1fmI+lzHfsGFfh1fmIQiD6XMd+wYV+HV+Yj6XMd+wYV+HV+YhCA+lzHfsGFfh1fmJL/azjjhrYYX+5V+YhCBir7UcZcdbHDNP2KvzFFre0fFn6Gyw/X9ip/ehCLiG/wAd4k8mbSx/dqf3qJW8Y39QuzW1mOzX/wByEIYh1vEt3UEGhbDs139yqbq/qVyS6nTE/VB/qhCGK19MOcSfyXPdN6lCEMLYwNECUIQo1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0APQDASIAAhEBAxEB/8QAHAAAAQUBAQEAAAAAAAAAAAAAAAIDBAUGAQcI/8QAQRAAAQMCBAQDBAYIBAcAAAAAAQACEQMEBRIhMTJBUXEGImEHE4HTF1JUkZOhFDNikrHB0dIVI1NyJDQ1QkRzgv/EABcBAQEBAQAAAAAAAAAAAAAAAAABAgP/xAAXEQEBAQEAAAAAAAAAAAAAAAAAAREx/9oADAMBAAIRAxEAPwDxBzjmOp36rmd31j96H8R7riK7nd9Yozu+sUlCGlZ3fWKM7vrFJQhpWd31itN4TtRXfNSkyoJk52g/xWYW+8EWua1zZSTz00CGrL/DbUubFrb9hSb/AEXX4fahwBs6AH/pb/RWgolx8ky0RMR8F2ow1JEiNImUNqDQwqxdobShJ1ANFv8ARS24TY53RY20Dn7lgH8FLtmZRIygDmBKl02wANCSZE8/RDajWuE2D3AmwsgI2/R2GfyVXj9jZUmFwsrZg5BlBg/ktTQplrDLdDz3WW8UuyUXSAOTZ0lDaxNWlSLyW0WADaWBcFGkXFvu2QerVJbABzhxk6EFLOjRqBOvr2Q2opt6YGrGCP2Bqr7wvhFG7rmpVoscxvWmCP4KsosFR7GNDZJjWV6R4XwxtC1Z5MrokwZlDTr8FwttJsYfZZo2Nqz+iYq4Th2zcOsusG2YJ/JXdem4GC0QSDJhRnsHmgdoQ1WMwjDS7XDrOIM/8MzT8k9d4VhdG3cRhlhOX7Oz+inULfzNzDYyVV+MsQFnh73EAOywAOqG15L4hq0amIVjSpU6bA4gNpsDRHYKkLjO5U2+qe8qFxABPRQCdUNdzu+sUZ3fWKShDSs7vrFGd31ikoQ0rO76xRnd9YpKENP0jLSTJ1QijwHuhRucNP4ikpT+IpKrFCEIRAhCECmCXAdSvV/CdsaWHsyTOXWF5dYUzWu6VNu5cvZMHo1KFkwZgdBI6IHKdLznc69SuOYXAQ4jqN1KpU3AkkEE7Qlva7UNECNNAJQN0Kbg1ocR2iJUulTAcCNDtA1XKVE6ECY9VJYxwcCWgd0CXUiyiSSNN9RosL4lqNdWazNI1Jn+S3t8WsouJcMzt5G684xh4rXbi6NNAOaCuDCc0SYHoj3R0c0Nj0T1NmV3CCOXJLZTLnZWjP8AstKCy8OYebi9945oLWHZek2jW0aLWtMHss/4bsPcsadi4zC1IGUQQCB0KCHUaSZcSeybc2RAaOwT9UB7y0MEctd0mlQ848nOTrugVbsaygXO3G6809ol97y5bb0iYbJMSOa9NxGp+jWjjsY2Xh/iG7feX9eq7UOcQPggoLkyTuopTtXiTKAQhCAQhCAQhCB+hwHuhFDgPdCjpOGn8RSUp/EUlVihCEIgQhCC28NUTWxOnAJAMmBK9msKRbZtyz92kLzDwDbF966oZABiQvXKQDWNbmyu6hAinTa3MWuEjoN1z3edxbyd6qQDnBHmLuyWGENaSQ6fRAyKYAaJHr6KXbt2cZcByiUNpNIIcW6ncKRTZDTlcTA2IkIKfxBWLLVxkgwRB1lefVgHnMRHqTqVtPFD5hjIAJ2WSfRkSA0D/agjsacpdmdB30KtMGsXVa9MFpy76bpinQDntDuY6rXeH7A0wwkNOvMILzDqIp0QMoEDUQpTmQ2Y0PopFG3GUghrRvA3TVzL5Gmg2GkoIL25qk5tRyjdTLagc5LWmGiSCm6NFxrS8A8t4hWD2ChaudPmO5B2QY3xzfe4s6oaMrnCIXjV47NJMCQt548vvfXRpTo3Urz64b5nEgd0ECpod/yTR3TlQAO2lNIBCEIBCEIBCEIH6HAe6EUOA90KOk4afxFJSn8RSVWKEIQiBdAlcS6YkxCD0b2eWjm2wqOYPM6dRK9FDG5hoQOW+6zfguzNKwoiHasEaLZW+HXtYTTpz6uMII1KWgxmj1gIluY6bRzlTK2D4gxhzUg4fsOmFE9xVYSxwePyQDa+aqGNgtnUAQSpgexjSCZMGeSrhQdTcDm8x6bjuis8hsOyj4oM5j7hXuiM/wAIGiqhSAcJcTEb6D7lPvCDWcTuTznRMNHnBBHSMpKCRhlp72sAGjeTpK3OGWQDILhPqFUYDZ5WSA2dzoQVrbSgcgMfFANpAN8zlX1S0kgNk9QrGu6BEBQy3NDoAJQOW1EFwfsIiCVH8QXQpWr/ADQIPNWFBmQElrRpKxfji8LaLqTXDUa9UHmeN3L69xUeS7KSTIKztwZJjUK6vTJMls6nfVUtbnJHoJQV1QkOIPwTaeqAk7JlAIQhAIQhAIQhA/Q4D3QihwHuhR0nDT+IpKU/iKSqxQhCER1urgFeYThJuLukwSQ5wVG3iHdepeCsLZXdTrROVvrog9F8K2dC2oskAuAkAnZbCi5pb5Y09ViXZ7dgLSZA01T1PGLhlNpa54O2iDaJutQpVtKrGu6EjZZ6yx+uQGVWioeZ5q/tbhtxSD2iOoPJBU3+FNAJpgwRsFmMRa6k1wJAIOgXoZ1CzniPDxUpyw/kgwFSm0u82k+qdw2zNa6JGw5Ql1KRBLATMrQYFYtY1ucGepQWlhbEBsMgq2hoaIfqOuiRb02tbLifvTlRzQB5jEc0EauMxgRtrASaVCXt0bpvrslEFzuKeylUWR02QN3jhSpOcdIG4Xk/iu6NxePkNLQd5C9I8RXIoWdQh0aRC8qxBznvcSZlBnLxm4OUnmQVSXDRJER6ytFctaD68wFT3LXO3+CClrN3KZU24YY1PxUJ26DiEIQCEIQCEIQP0OA90IocB7oUdJw0/iKSlP4ikqsUIQhEKp/rG91737OrYOwym+odS0GJ5LwSnxTEr6F9nYYMEtgWkTTBM77INFe2bXsGSYjkY0VYcNqOacr3gesLTuDQDmkgaSm6cFxAETrqN0FRY4bUDjmBnqFfWNsyjw5gRuCd0UmnkCT3TzfIcxBn70D6qcfcW2rj6KyNZjTBMfBZvxBiDK7229EEnmdIKCgs7Y3FxIboNTJ0K1NnaspxlMaQYCiYVaGmwHLB56q3ouA5aSgfBa1msydEy/zaDXXpCfbHXWNt01lBmHRO2iBLKfnygRzAUqAykcxEbzzXKVPzCddN127qe7oOdpoNJQYrxbd56nuc4gb681iblkyAZMaLT4l7y4q1KxAAnZUV1TnQtjsEGeuGOIJPl05hUtxTa0vcwAHnqtRc0WgQCIj4qlu6LHSHNkFBnrlh1ynbkq2qPN6q6uqbZiFWXFPQkjbYSghoXTouIBCEIBCEIH6HAe6EUOA90KOk4afxFJSn8RSVWKEIQiF0+KCvfvZtcB2EWoZrDAJHovAaU5xG69c9mNZ/6A0FxkOiCTsg9ecS6nzE/kuMgDi19VFouqNa3KTHdL9+Z80iecoJ9IgE6AGdwE9sBIKhUq07z8VKL5bIzEDsEDNYNIOaTKobnDmsuzVaZaeh5q4uqpa3ct6GdVm728uDWc1lQxvqgt84pgQRPRP2lQEkGA7oAs5+kVTDhIcOisLK9lwDswcegQaBrsxjNvvATwpaclFsiHOB3neQp6Dg0Cr8YIFsWyTm0Viq+9HvapaDqNo1QZ91iPdFo83os/iNg6lL8uk8/wCS9Ap2hfxAQoPiDD2GwcWtEt9EHmV5SnMBvG5bCpLu2AcQ2JO2+i1dxbmT5oVPd0DBAGscggyV7Q5xIVNdUxJGwWpvqIYXCT6yFRXlEEkho16IKKo3KdEhS67Ms6KIgEIQgEIQgfocB7oRQ4D3Qo6Thp/EUlKfxFJVYoQhCIcpjWYkL1P2XOltRkTlfvl5LyunOZekezB5F1WYXODZBEbHug9oo0gWAtk9tEBjtZaexSrUE0RxEd0puYHQDpAQdoU/KAGQZ1IUsUm5NzCj0SCdVLGo0ae4QRLpggukCNtVmMQH+e4gAz1K1F02QQAf5rO3rCa5OXUabQgiQWwGiDHJPWrP84OJ22IMIaHARBAHUSlsaSZj7oQajD8opiHclNVNhTzkAIiNlcDZAEwmm0hmJJ3Tp3R3QAEABM3tP3ts9kTPJPrkSg84vbYe+c0nZxVNdUAXeYHeNDK1uM2hp3dSACCZ1VFcUQGmANeaDLXttmDiRJ77hZy9tQ15cJnmOi291ba9QeiocRt2sBgQ6ToUGNu6UbaqrqNynaFo723JkwCRyVJdUyJEQUERCChAIQhA/Q4D3QihwHuhR0nDT+IpKU/iKSqxQhCEQ5S41vvZqcuLQGDzNHNYCnxLceAnCnjFA+WTIhB7xZNHuxo46RHRSHyNICYw6TSkkHRSXZSRqJ3jdBxk8xClUx5YyymWCCCWzOwmFIpxyB2QMXDYYSWfAKhxFhFTVkHlrotHW1Gg1VHiFM5hIdrzQVrATII56GE5DZ2E9ktjAQIn4ynWMl8Au666IJOGDK/KQ4j+CvmDQb7KksjlrCCT2V40gtBGyDqEIQCEIQUPiCifeNe3/uH3LO1qcg9OgWyxVk0M0nQ8lma9EiSHS7tyQZ+7piCA0ep1VFe0XODnAEkrUXdEGSYlU15SaBvE76IMXe0yZB35iFnb2mQSDvK2t9Qa05hH3bLN4lQEk6SUGbe0hySpFyyHEqOgEIQgfocB7oRQ4D3Qo6Thp/EUlKfxFJVYoQhCIXT0eFrfBtQMxe1c7Lq6NVkWGHaLSeHnZbu3cf8AUGsboPozCyPdtHlEDVTidIB0PMKswdwNswAaZd1aPncgfBBxsiDBncKSwCdSZHQpoaGYhPNB+CDlRoLT9yqr+lLR5ZaOityARCh3dIOYWnRsxvCCpazKBEnpqEpzRuCesFSm0NBBBBXTS0MAkegQNUA4FuWN5OslXNPgCq2tyNksJjqrKh+qaUDqELiDqFxdQM3TM9B4idFm7hgB5T32WpcJaR1Cor2mWuIBJQZ+6p8Wsntsqm4pEh0wB1K0F23eRqfRVVzSEZYn4HRBk7+iTwnyrP39EZIMN7LY3tAls5R9yob6iXNMD4oMPe0cpPP1VaRBWkxKgQc0ac4WfrtDXoGkIQgfocB7oRQ4D3Qo6Thp/EUlKfxFJVYoQhCI63daXAiffUntbsREwFmm7haLB4Ba4RmkaTqg+hfDrs9rSJEeUQZV6GCNxrus14RqZ8OonKM2Ubn0WnDYaNECAGiSeZ2PNPtjYJrSNm806zbog6mq4OUwJ+KeTVbVhAaD8EEQjWAJ9VxwJEQRHJKBJkQunXYCByQNOGo1O6m2/wCqGhA7yogAmN1MoCGQQNEDqEIQCEIQCq7+mc53ncx0Voot2wu1nQiEFBcU8k5WmOyq7umDOsenNX1zSg6kSeSqrpkNLmwZ02QZ28ogtMlwjbVUN5RMOEDQQtXXp7zEqjvaOpIGnqgxmJUWmdI7RqsxfU4MhbrE6MNJEZfQLJYpRgmCgpEJThBISUD9DgPdCKHAe6FHScBpg6klHum9ShCIPdN6lHum9ShCGAUmg7lWFpd1KA8rWu/3ShCGNvgntFxbDrZlGla2D2tAANRlSfyeFbD2tY5H/T8KMn/Tq/MQhDHR7Wcc0H+H4X+HV+YhvtaxwN0sML/cq/MQhDHfpcx37BhX4dX5i472tY44f8hhe3JlX5iEIhoe1XGxtY4YP/ir8xcd7VcaP/gYYOzKvzEIRcd+lXGvsGGfuVfmJxntaxwDSwwv9yr8xCEMK+lzHfsGFfh1fmI+lzHfsGFfh1fmIQiD6XMd+wYV+HV+Yj6XMd+wYV+HV+YhCA+lzHfsGFfh1fmJL/azjjhrYYX+5V+YhCBir7UcZcdbHDNP2KvzFFre0fFn6Gyw/X9ip/ehCLiG/wAd4k8mbSx/dqf3qJW8Y39QuzW1mOzX/wByEIYh1vEt3UEGhbDs139yqbq/qVyS6nTE/VB/qhCGK19MOcSfyXPdN6lCEMLYwNECUIQo1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4" name="Picture 10" descr="http://orthoinfo.aaos.org/figures/A00037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6" y="269776"/>
            <a:ext cx="656023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cilsalud.com/img_noticias/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32" y="2780928"/>
            <a:ext cx="32800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linicaveterinariacancat.mex.tl/imagesnew/4/8/6/6/5/fractura%20humero%20late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0" y="2805133"/>
            <a:ext cx="312251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6056" y="5085184"/>
            <a:ext cx="4055332" cy="1143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b="1" u="sng" dirty="0" smtClean="0">
                <a:solidFill>
                  <a:schemeClr val="tx1"/>
                </a:solidFill>
              </a:rPr>
              <a:t>Tratamiento médico</a:t>
            </a:r>
            <a:endParaRPr lang="es-CO" b="1" u="sng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3000" y="731520"/>
            <a:ext cx="70294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CO" sz="2400" dirty="0">
                <a:solidFill>
                  <a:schemeClr val="tx1"/>
                </a:solidFill>
              </a:rPr>
              <a:t>REDUCCIÓN DE FRACTURA </a:t>
            </a:r>
          </a:p>
          <a:p>
            <a:pPr marL="45720" indent="0">
              <a:buNone/>
            </a:pPr>
            <a:r>
              <a:rPr lang="es-CO" sz="2400" dirty="0" smtClean="0">
                <a:solidFill>
                  <a:schemeClr val="tx1"/>
                </a:solidFill>
              </a:rPr>
              <a:t>Consiste </a:t>
            </a:r>
            <a:r>
              <a:rPr lang="es-CO" sz="2400" dirty="0">
                <a:solidFill>
                  <a:schemeClr val="tx1"/>
                </a:solidFill>
              </a:rPr>
              <a:t>en manipularla hasta lograr una relación anatómicamente deseable </a:t>
            </a:r>
            <a:r>
              <a:rPr lang="es-CO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Mediante </a:t>
            </a:r>
            <a:r>
              <a:rPr lang="es-CO" sz="2400" dirty="0">
                <a:solidFill>
                  <a:schemeClr val="tx1"/>
                </a:solidFill>
              </a:rPr>
              <a:t>manipulación </a:t>
            </a:r>
            <a:r>
              <a:rPr lang="es-CO" sz="2400" dirty="0" smtClean="0">
                <a:solidFill>
                  <a:schemeClr val="tx1"/>
                </a:solidFill>
              </a:rPr>
              <a:t>cerrada</a:t>
            </a:r>
          </a:p>
          <a:p>
            <a:r>
              <a:rPr lang="es-CO" sz="2400" dirty="0"/>
              <a:t>Yesos y similares </a:t>
            </a:r>
            <a:endParaRPr lang="es-CO" sz="2400" dirty="0" smtClean="0">
              <a:solidFill>
                <a:schemeClr val="tx1"/>
              </a:solidFill>
            </a:endParaRPr>
          </a:p>
          <a:p>
            <a:r>
              <a:rPr lang="es-CO" sz="2400" dirty="0">
                <a:solidFill>
                  <a:schemeClr val="tx1"/>
                </a:solidFill>
              </a:rPr>
              <a:t>Mediante control quirúrgico de la fractura</a:t>
            </a:r>
          </a:p>
        </p:txBody>
      </p:sp>
      <p:pic>
        <p:nvPicPr>
          <p:cNvPr id="4" name="Picture 4" descr="https://encrypted-tbn3.google.com/images?q=tbn:ANd9GcTUr6MAxpetvZM7ggyS3nTbZ4PtqFf90H8HNoBPdgZyueQlIBG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8" y="4206240"/>
            <a:ext cx="2340518" cy="25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log.emax.es/wp-content/uploads/ferulasse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36" y="4553094"/>
            <a:ext cx="2340518" cy="16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286368"/>
            <a:ext cx="6512511" cy="1143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b="1" u="sng" dirty="0"/>
              <a:t>La osteosíntesis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3417" y="1124719"/>
            <a:ext cx="8442730" cy="2049408"/>
          </a:xfrm>
        </p:spPr>
        <p:txBody>
          <a:bodyPr>
            <a:noAutofit/>
          </a:bodyPr>
          <a:lstStyle/>
          <a:p>
            <a:r>
              <a:rPr lang="es-CO" sz="2400" dirty="0" smtClean="0">
                <a:solidFill>
                  <a:schemeClr val="tx1"/>
                </a:solidFill>
              </a:rPr>
              <a:t>Es </a:t>
            </a:r>
            <a:r>
              <a:rPr lang="es-CO" sz="2400" dirty="0">
                <a:solidFill>
                  <a:schemeClr val="tx1"/>
                </a:solidFill>
              </a:rPr>
              <a:t>un tratamiento quirúrgico de fracturas, en el que éstas son reducidas y fijadas en forma estable. Para ello se utiliza la implantación de diferentes dispositivos tales como placas, clavos, tornillos, alambre, agujas y pines, entre otros. </a:t>
            </a:r>
          </a:p>
        </p:txBody>
      </p:sp>
      <p:pic>
        <p:nvPicPr>
          <p:cNvPr id="4" name="Picture 8" descr="http://1.bp.blogspot.com/_-Oz8AtlxSf0/TEZV7LEUaiI/AAAAAAAAAYA/VZD4mFSAKqk/s1600/Traccion+esquelet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57" y="4240791"/>
            <a:ext cx="2737407" cy="20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oogle.com/images?q=tbn:ANd9GcSEeyQmOYd7I1qvljgaXao3kF0KBY32ifjv2sX-1Cc36zBDWKNA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06" y="3174127"/>
            <a:ext cx="2813253" cy="213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RyYENVn3FimsgxsJ7t7sbjog7xEECNNM7GraSh-T_nKV1tZvV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8" y="4365103"/>
            <a:ext cx="2805302" cy="21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4869160"/>
            <a:ext cx="7056784" cy="1143000"/>
          </a:xfrm>
        </p:spPr>
        <p:txBody>
          <a:bodyPr/>
          <a:lstStyle/>
          <a:p>
            <a:pPr marL="571500" indent="-571500" algn="r">
              <a:buFont typeface="Wingdings" panose="05000000000000000000" pitchFamily="2" charset="2"/>
              <a:buChar char="v"/>
            </a:pPr>
            <a:r>
              <a:rPr lang="es-CO" b="1" u="sng" dirty="0" smtClean="0"/>
              <a:t>Complicaciones</a:t>
            </a:r>
            <a:endParaRPr lang="es-CO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4464496"/>
          </a:xfrm>
        </p:spPr>
        <p:txBody>
          <a:bodyPr>
            <a:normAutofit lnSpcReduction="10000"/>
          </a:bodyPr>
          <a:lstStyle/>
          <a:p>
            <a:r>
              <a:rPr lang="es-CO" sz="2400" dirty="0" smtClean="0">
                <a:solidFill>
                  <a:schemeClr val="tx1"/>
                </a:solidFill>
              </a:rPr>
              <a:t> Lesiones </a:t>
            </a:r>
            <a:r>
              <a:rPr lang="es-CO" sz="2400" dirty="0">
                <a:solidFill>
                  <a:schemeClr val="tx1"/>
                </a:solidFill>
              </a:rPr>
              <a:t>vasculares, nerviosas y musculotendinosas 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 </a:t>
            </a:r>
            <a:r>
              <a:rPr lang="es-CO" sz="2400" dirty="0">
                <a:solidFill>
                  <a:schemeClr val="tx1"/>
                </a:solidFill>
              </a:rPr>
              <a:t>Síndrome compartimental 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 </a:t>
            </a:r>
            <a:r>
              <a:rPr lang="es-CO" sz="2400" dirty="0">
                <a:solidFill>
                  <a:schemeClr val="tx1"/>
                </a:solidFill>
              </a:rPr>
              <a:t>Infección de partes blandas, osteomielitis y </a:t>
            </a:r>
            <a:r>
              <a:rPr lang="es-CO" sz="2400" dirty="0" smtClean="0">
                <a:solidFill>
                  <a:schemeClr val="tx1"/>
                </a:solidFill>
              </a:rPr>
              <a:t>artritis sépticas </a:t>
            </a:r>
            <a:endParaRPr lang="es-CO" sz="2400" dirty="0">
              <a:solidFill>
                <a:schemeClr val="tx1"/>
              </a:solidFill>
            </a:endParaRPr>
          </a:p>
          <a:p>
            <a:r>
              <a:rPr lang="es-CO" sz="2400" dirty="0" smtClean="0">
                <a:solidFill>
                  <a:schemeClr val="tx1"/>
                </a:solidFill>
              </a:rPr>
              <a:t> Consolidación </a:t>
            </a:r>
            <a:r>
              <a:rPr lang="es-CO" sz="2400" dirty="0">
                <a:solidFill>
                  <a:schemeClr val="tx1"/>
                </a:solidFill>
              </a:rPr>
              <a:t>en mala posición 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 </a:t>
            </a:r>
            <a:r>
              <a:rPr lang="es-CO" sz="2400" dirty="0">
                <a:solidFill>
                  <a:schemeClr val="tx1"/>
                </a:solidFill>
              </a:rPr>
              <a:t>Alteración del crecimiento en longitud de los huesos por lesión fisaria 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 </a:t>
            </a:r>
            <a:r>
              <a:rPr lang="es-CO" sz="2400" dirty="0">
                <a:solidFill>
                  <a:schemeClr val="tx1"/>
                </a:solidFill>
              </a:rPr>
              <a:t>Necrosis avascular 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 </a:t>
            </a:r>
            <a:r>
              <a:rPr lang="es-CO" sz="2400" dirty="0">
                <a:solidFill>
                  <a:schemeClr val="tx1"/>
                </a:solidFill>
              </a:rPr>
              <a:t>Rigidez articular 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 </a:t>
            </a:r>
            <a:r>
              <a:rPr lang="es-CO" sz="2400" dirty="0">
                <a:solidFill>
                  <a:schemeClr val="tx1"/>
                </a:solidFill>
              </a:rPr>
              <a:t>Artrosis postraumática </a:t>
            </a:r>
          </a:p>
        </p:txBody>
      </p:sp>
    </p:spTree>
    <p:extLst>
      <p:ext uri="{BB962C8B-B14F-4D97-AF65-F5344CB8AC3E}">
        <p14:creationId xmlns:p14="http://schemas.microsoft.com/office/powerpoint/2010/main" val="33600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583854"/>
            <a:ext cx="3528392" cy="2035174"/>
          </a:xfrm>
        </p:spPr>
        <p:txBody>
          <a:bodyPr>
            <a:noAutofit/>
          </a:bodyPr>
          <a:lstStyle/>
          <a:p>
            <a:endParaRPr lang="es-CO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50" t="2751" r="2750" b="8000"/>
          <a:stretch/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1C55266-6197-495E-9028-401DBA66ECF3}"/>
              </a:ext>
            </a:extLst>
          </p:cNvPr>
          <p:cNvSpPr/>
          <p:nvPr/>
        </p:nvSpPr>
        <p:spPr>
          <a:xfrm>
            <a:off x="198783" y="1079734"/>
            <a:ext cx="4572000" cy="23328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900"/>
              </a:spcBef>
            </a:pPr>
            <a:r>
              <a:rPr lang="es-CO" sz="2400" b="1" kern="0" dirty="0">
                <a:solidFill>
                  <a:srgbClr val="2E74B5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LESIONES MUSCOLOESQUELETICAS</a:t>
            </a:r>
          </a:p>
          <a:p>
            <a:pPr algn="ctr">
              <a:lnSpc>
                <a:spcPct val="107000"/>
              </a:lnSpc>
              <a:spcBef>
                <a:spcPts val="900"/>
              </a:spcBef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es-CO" b="1" dirty="0">
                <a:solidFill>
                  <a:srgbClr val="2E74B5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LOS ESGUINCES: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CO" sz="135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Un esguince es una lesión de los ligamentos que se encuentran alrededor de una articulación. Los ligamentos son fibras fuertes y flexibles que sostienen los huesos. Cuando estos se estiran demasiado o presentan ruptura, la articulación duele y se inflama.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E099F1-81BD-4EA6-A162-CC201720A3CF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2484783" y="3301359"/>
            <a:ext cx="4214191" cy="2636927"/>
          </a:xfrm>
          <a:prstGeom prst="rect">
            <a:avLst/>
          </a:prstGeom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E652B19-C7C0-41F4-8F31-A4142692EC1C}"/>
              </a:ext>
            </a:extLst>
          </p:cNvPr>
          <p:cNvSpPr/>
          <p:nvPr/>
        </p:nvSpPr>
        <p:spPr>
          <a:xfrm>
            <a:off x="4939748" y="2339725"/>
            <a:ext cx="4572000" cy="6110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es-CO" b="1" dirty="0">
                <a:solidFill>
                  <a:srgbClr val="0070C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Procedimiento</a:t>
            </a:r>
            <a:r>
              <a:rPr lang="es-CO" sz="1500" b="1" dirty="0">
                <a:solidFill>
                  <a:srgbClr val="0070C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CO" sz="135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Reposo, inmovilización Evitar masajes en zona  afectada</a:t>
            </a:r>
          </a:p>
        </p:txBody>
      </p:sp>
    </p:spTree>
    <p:extLst>
      <p:ext uri="{BB962C8B-B14F-4D97-AF65-F5344CB8AC3E}">
        <p14:creationId xmlns:p14="http://schemas.microsoft.com/office/powerpoint/2010/main" val="7977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E20368B-DD91-4451-A04E-6485299952EC}"/>
              </a:ext>
            </a:extLst>
          </p:cNvPr>
          <p:cNvSpPr/>
          <p:nvPr/>
        </p:nvSpPr>
        <p:spPr>
          <a:xfrm>
            <a:off x="284814" y="998221"/>
            <a:ext cx="162095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900"/>
              </a:spcBef>
            </a:pPr>
            <a:r>
              <a:rPr lang="es-CO" sz="2400" b="1" kern="0" dirty="0">
                <a:solidFill>
                  <a:srgbClr val="2E74B5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FRACTURAS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FEA6373-ECA7-4F60-B3FA-9F59DC65DB2D}"/>
              </a:ext>
            </a:extLst>
          </p:cNvPr>
          <p:cNvSpPr/>
          <p:nvPr/>
        </p:nvSpPr>
        <p:spPr>
          <a:xfrm>
            <a:off x="305293" y="1528354"/>
            <a:ext cx="4572000" cy="37076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es-CO" sz="2400" b="1" dirty="0">
                <a:solidFill>
                  <a:srgbClr val="2E74B5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Definición: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Perdida de continuidad de un hueso</a:t>
            </a:r>
          </a:p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es-CO" sz="2100" b="1" dirty="0">
                <a:solidFill>
                  <a:srgbClr val="1F4D78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Tipos de fractura: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CO" sz="15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 </a:t>
            </a:r>
          </a:p>
          <a:p>
            <a:pPr marL="257175" indent="-257175">
              <a:lnSpc>
                <a:spcPct val="107000"/>
              </a:lnSpc>
              <a:spcAft>
                <a:spcPts val="225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Sun" panose="02010600030101010101" pitchFamily="2" charset="-122"/>
              </a:rPr>
              <a:t>Oblicua - fractura en ángulo con el eje.</a:t>
            </a:r>
            <a:endParaRPr lang="es-CO" sz="15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marL="257175" indent="-257175">
              <a:lnSpc>
                <a:spcPct val="107000"/>
              </a:lnSpc>
              <a:spcAft>
                <a:spcPts val="225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Sun" panose="02010600030101010101" pitchFamily="2" charset="-122"/>
              </a:rPr>
              <a:t>Conminuta - fractura en muchos fragmentos relativamente pequeños.</a:t>
            </a:r>
            <a:endParaRPr lang="es-CO" sz="15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marL="257175" indent="-257175">
              <a:lnSpc>
                <a:spcPct val="107000"/>
              </a:lnSpc>
              <a:spcAft>
                <a:spcPts val="225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Sun" panose="02010600030101010101" pitchFamily="2" charset="-122"/>
              </a:rPr>
              <a:t>Espiral - fractura dispuesta alrededor del eje del hueso.</a:t>
            </a:r>
            <a:endParaRPr lang="es-CO" sz="15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marL="257175" indent="-257175">
              <a:lnSpc>
                <a:spcPct val="107000"/>
              </a:lnSpc>
              <a:spcAft>
                <a:spcPts val="225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Sun" panose="02010600030101010101" pitchFamily="2" charset="-122"/>
              </a:rPr>
              <a:t>Compuesta o abierta - fractura que rompe la pie</a:t>
            </a:r>
            <a:endParaRPr lang="es-CO" sz="105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AF67E8-770B-4AAF-BA64-1A8D088A6D10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5220094" y="2357296"/>
            <a:ext cx="3281207" cy="25158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D12C46-490E-4928-9DDE-F0B8CB91F46F}"/>
              </a:ext>
            </a:extLst>
          </p:cNvPr>
          <p:cNvSpPr/>
          <p:nvPr/>
        </p:nvSpPr>
        <p:spPr>
          <a:xfrm>
            <a:off x="815009" y="1013455"/>
            <a:ext cx="4572000" cy="20462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900"/>
              </a:spcBef>
            </a:pPr>
            <a:r>
              <a:rPr lang="es-CO" sz="2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SimSun" panose="02010600030101010101" pitchFamily="2" charset="-122"/>
              </a:rPr>
              <a:t>INMOVILIZAR LA FRACTURA</a:t>
            </a:r>
            <a:endParaRPr lang="es-CO" sz="2400" b="1" kern="0" dirty="0">
              <a:solidFill>
                <a:srgbClr val="2E74B5"/>
              </a:solidFill>
              <a:latin typeface="Calibri Light" panose="020F03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 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Se utilizan maderas, cartones Ropas, periódicos, vendajes pañueleras, chalinas, </a:t>
            </a:r>
            <a:r>
              <a:rPr lang="es-CO" dirty="0" err="1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etc</a:t>
            </a: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 para Inmovilizar el hueso y evaluar la hemorragia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A0EE75-A025-4000-86D2-9E8E466C065E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746429" y="3341370"/>
            <a:ext cx="2902226" cy="2340841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B128C0-1DA7-407C-8040-1E8447DB0B07}"/>
              </a:ext>
            </a:extLst>
          </p:cNvPr>
          <p:cNvPicPr/>
          <p:nvPr/>
        </p:nvPicPr>
        <p:blipFill>
          <a:blip r:embed="rId3" cstate="print"/>
          <a:srcRect/>
          <a:stretch/>
        </p:blipFill>
        <p:spPr>
          <a:xfrm rot="5621514">
            <a:off x="3227678" y="3499171"/>
            <a:ext cx="3535680" cy="1549718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D175EC-42D4-4826-94F8-023C85F4A22D}"/>
              </a:ext>
            </a:extLst>
          </p:cNvPr>
          <p:cNvPicPr/>
          <p:nvPr/>
        </p:nvPicPr>
        <p:blipFill>
          <a:blip r:embed="rId4" cstate="print"/>
          <a:srcRect/>
          <a:stretch/>
        </p:blipFill>
        <p:spPr>
          <a:xfrm>
            <a:off x="5882602" y="1212778"/>
            <a:ext cx="1640174" cy="1624648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77733-9936-4B5D-84F1-501068986409}"/>
              </a:ext>
            </a:extLst>
          </p:cNvPr>
          <p:cNvPicPr/>
          <p:nvPr/>
        </p:nvPicPr>
        <p:blipFill>
          <a:blip r:embed="rId5" cstate="print"/>
          <a:srcRect/>
          <a:stretch/>
        </p:blipFill>
        <p:spPr>
          <a:xfrm>
            <a:off x="6011811" y="3064718"/>
            <a:ext cx="2714746" cy="24186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1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muchas gra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6" b="30304"/>
          <a:stretch/>
        </p:blipFill>
        <p:spPr bwMode="auto">
          <a:xfrm>
            <a:off x="7663" y="836712"/>
            <a:ext cx="913633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5716" y="5301208"/>
            <a:ext cx="6512511" cy="1143000"/>
          </a:xfrm>
        </p:spPr>
        <p:txBody>
          <a:bodyPr>
            <a:normAutofit/>
          </a:bodyPr>
          <a:lstStyle/>
          <a:p>
            <a:pPr marL="571500" indent="-571500" algn="r">
              <a:buFont typeface="Wingdings" panose="05000000000000000000" pitchFamily="2" charset="2"/>
              <a:buChar char="v"/>
            </a:pPr>
            <a:r>
              <a:rPr lang="es-CO" b="1" u="sng" dirty="0" smtClean="0">
                <a:solidFill>
                  <a:schemeClr val="tx1"/>
                </a:solidFill>
                <a:effectLst/>
              </a:rPr>
              <a:t>FRACTURA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583854"/>
            <a:ext cx="3528392" cy="2035174"/>
          </a:xfrm>
        </p:spPr>
        <p:txBody>
          <a:bodyPr>
            <a:noAutofit/>
          </a:bodyPr>
          <a:lstStyle/>
          <a:p>
            <a:r>
              <a:rPr lang="es-CO" sz="2400" dirty="0" smtClean="0"/>
              <a:t>Una fractura consiste en la pérdida de continuidad del hueso. </a:t>
            </a:r>
            <a:endParaRPr lang="es-CO" sz="2400" dirty="0"/>
          </a:p>
        </p:txBody>
      </p:sp>
      <p:pic>
        <p:nvPicPr>
          <p:cNvPr id="5" name="Picture 10" descr="https://encrypted-tbn2.google.com/images?q=tbn:ANd9GcTS_aJa4QqkKfy2WHIi0oA7-9rf99Tls9wSzcUo_2E7WmY7l3e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600400" cy="25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3209" y="5229200"/>
            <a:ext cx="6512511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b="1" u="sng" dirty="0" smtClean="0">
                <a:solidFill>
                  <a:schemeClr val="tx1"/>
                </a:solidFill>
              </a:rPr>
              <a:t>Las causas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3826768" cy="36004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s-CO" sz="2400" dirty="0" smtClean="0">
                <a:effectLst/>
              </a:rPr>
              <a:t>Impacto directo.</a:t>
            </a:r>
          </a:p>
          <a:p>
            <a:pPr lvl="1"/>
            <a:r>
              <a:rPr lang="es-CO" sz="2400" dirty="0" smtClean="0">
                <a:effectLst/>
              </a:rPr>
              <a:t>Caída desde altura.</a:t>
            </a:r>
          </a:p>
          <a:p>
            <a:pPr lvl="1"/>
            <a:r>
              <a:rPr lang="es-CO" sz="2400" dirty="0" smtClean="0">
                <a:effectLst/>
              </a:rPr>
              <a:t>Accidentes transito.</a:t>
            </a:r>
          </a:p>
          <a:p>
            <a:pPr lvl="1"/>
            <a:r>
              <a:rPr lang="es-CO" sz="2400" dirty="0" smtClean="0">
                <a:effectLst/>
              </a:rPr>
              <a:t>Maltrato.</a:t>
            </a:r>
          </a:p>
          <a:p>
            <a:pPr lvl="1"/>
            <a:r>
              <a:rPr lang="es-CO" sz="2400" dirty="0" smtClean="0">
                <a:effectLst/>
              </a:rPr>
              <a:t>Estrés o sobrecarga, fuerzas repetitivas (que provoca una fisura delgada en el hueso).</a:t>
            </a:r>
          </a:p>
          <a:p>
            <a:endParaRPr lang="es-CO" dirty="0"/>
          </a:p>
        </p:txBody>
      </p:sp>
      <p:pic>
        <p:nvPicPr>
          <p:cNvPr id="4098" name="Picture 2" descr="https://encrypted-tbn2.google.com/images?q=tbn:ANd9GcRSh3p5rw42hSj7C4i-wrsU9o-E8V6-BwHciQKgkKBOQUE4a7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283760" cy="26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1900" y="5134410"/>
            <a:ext cx="6512511" cy="84950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b="1" u="sng" dirty="0" smtClean="0">
                <a:solidFill>
                  <a:schemeClr val="tx1"/>
                </a:solidFill>
                <a:effectLst/>
              </a:rPr>
              <a:t>Tipos de fracturas: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AutoShape 4" descr="data:image/jpeg;base64,/9j/4AAQSkZJRgABAQAAAQABAAD/2wCEAAkGBhQSERUUExQWFRUUFyAWGBcXFxwcHxwdHRoYGhwcHhwaHCYeGhskHBodHzAhJScpLSwsHB4xNTAqNScsLCkBCQoKBQUFDQUFDSkYEhgpKSkpKSkpKSkpKSkpKSkpKSkpKSkpKSkpKSkpKSkpKSkpKSkpKSkpKSkpKSkpKSkpKf/AABEIALcA8AMBIgACEQEDEQH/xAAbAAACAwEBAQAAAAAAAAAAAAAABQMEBgIBB//EAE4QAAIBAwIDBAILDQYGAgMBAAECAwAEERIhBQYxEyJBUWFxBxQWMkJTVHOBkrEVIyQzNFJicpGTs8HRJTVDdKHSY4KissLwo8Nkg5RE/8QAFAEBAAAAAAAAAAAAAAAAAAAAAP/EABQRAQAAAAAAAAAAAAAAAAAAAAD/2gAMAwEAAhEDEQA/APuNFFFAUUUUFPiHGYYNPbSpHq97qYDOOuM9ap+6+z+UxfXFVuJQK3EbYMob7xMdxn4UPnTj7nRfFp9Qf0oKHuvs/lMP1xR7r7P5TD5e/HXy9dc8avba2UF0Qs2yRqilnPkox/r0FYa5D3cy5jQuDmOJVUrH+kTjDN+l0Hh50G9PNtn8ph/eL/WuTzhZ9fbUIA8TIMftpNa8AtbGM3F0I8jxKg4J+CoxlmJ8hk1HHwU3jCS5hWK3BDR2ulctj3rz4H0iPw8cmge+7Gz+VQ/XFHuxs/lUP7wV4/D08I4x/wDrXp5dKk9oxfFR/u1/pQR+7Gy+VQ/XFNbe4V1DowZWGQwOQR5gilwsY/io/qL5eqqvIY/s+2+bHT1mgf1xNMqKWYhVUZJJwAPSa7pLzmM2FwP+GaDr3X2fymH64o919n8pi+uKtWvDYtC/e096PgL5D0VL9zYvi0+ov9KCh7r7P5TF9cUe6+z+UxfXFX/ubF8Wn1F/pVXiT2tuheYRIo8WVf2AYyT6BvQRjm6z+UxfXFdnmi0+UQ7HB767HyO+x9FIJVlusdnGtnB8Y6L2zj9BTtEP0m73kBV/h/CLWFQkUUeCTvgOS3wmZt8sfGguDm+z+Uw/XFHuws/lUP1xXS2EXhFHt+gv9K4axTUPvcWnx7i5+ygucP41BPkQypIV6hWBxnpnFXayvCAn3Tm0Kq/g0edKgb638q1VAUUUUBRRRQFFFFAUUUUCG9/vK2+YmH/VD/SouYeblhJjiAkm8Rnux+mQjp6F6mlPPV5JHd2xjcJqimDPjLAZjPd8AfSelV+X+V2mALApFnPpY+JydyT4saCnw/hs11IzZLu2zzNtgfmqPgp+gPpzWolmg4dGqqrSTSbJGgzJK3/io8WOFHjRxDjQgYWlnGJLjTnT0SJfB5mHvR5Dq3h50ssuRQXaW6uJrmaTZzns0x+YqruIx+bnfxoLHDrFpZu3uJIpJ0O0StqjtwfBR4ynxc/RgVd43x6CzXtLiYRqRhVO7Mc/BUd5iaUWvLM8VxcC3MNrbSlCGjXMndTSQFPdU5+Ecn0VQ4vBbW91BCVkbV+ETylWlkk0HEaF8HYv3tOwwtBuVbIB8xmvapcJ4vHcwJPHns5ASpZdJ2JGcHpkg0o5j5qSFWwQMe+Y+GegGOrHoB1NBf4px1IgdxnHn4Y658BXXsevnhtqfOIH9uazXBOTpLwie9BWH3yW7e+c/nTeQ8o/2+VarkcYsLcbbR4GOmMnGMUD2k3OH5DcfNn+VOaTc4/kNx82f5UDW294v6o+ypKjt/eL+qPsqSgKwnPXAreWdZHMjXCr3PvjBIVGcy6RsDvt4k4rU8c4wLdM++kbZE8z5nyUdSfKsRa2kl1KUDFiTqlk8/SPIDoq/TQKPclJdsFgQGJcCR5ZX1kY+C24EjeLeGa1vLcnZSe0obVI4oE1O0chZUY+9Q5XLyN74+QxnrWrsrJYkCIMBf8A3J9NfOedeG29m0McKzo08xmdo3mOACGc4BI1OcLv50G7lnCjLHFZjj/OKRLscZ2GxJY+SqN3b0ClXtm8v20wRPGvUyTIVRfUp70rejYeZrXcvclw2rdoSZpyMGaTGrHkoG0a+hfpoEXIwmN9O88RiLwRlEZstp1PuwGyHPwcmt9WfgP9qS/5ZP4j1oKAooooCiiigKKKKAooooM1xiySXiNqHGoLDK2D0zmIb/tqO949JcM0FkQAh0y3JGVj81jHSSX/AKV8fKq/NlgZr22j7Vo4zBMZdGzOgMXc1dUHmRvTi3so1iSNFVY0A0KuwA8MY/8ATQQcJ4bFADHETsdUhbdnY/Ddzuzf+7UxrzFe0HhFJOcOI9nbiJXCSXTCBGZgMA7u2T+agJpvcXKoCWIGPTWC4/xRr6UW0MSTP1CMMqgO3aSNjurjw6t4UFnjXM6RpHb2wL7COJY8Mz6RgAAdPSx2HU0x5a5I7NhdXzK8y95E/wAOH0jPv5PNz9GKn5b5RtuFRtK5UzPvJLpAz+iij3q+Sj6aT8d5je4YJhgjHCRpu7nwGPE+PkPGgYcxc45DLEdMYB1SHx9C/wDuT4U45BP9m2vX8UvWqPL/ACdoImucNIN0jG6x/wC9/wBI9PCmfJZ/AYP1P5mgd0n5v/Ip/mzTik3OH5DcfNn+VA1tveL+qPsqDifEUgjLvnA6AbliegA8Sa9W4WOEO50qqAknw2rCcW4u9xKMA5JxEmN1B+ER8Yw+qPXQR3MslzPgDMsndIHRF/MB8h1YjqadxcZgsx7XgVrm46skeOvm7nuxj1nI8qVzwtFiytyBcSLquJR/gxEnZT8Y24Ues+FNOG28UaGKBVVU7pA8CMZ1H4THqSaDOT80zPfrHPcFfa+HktrRWbLt+LiL4y5x3mOy9BW45b5h9tpI/ZPCElaICQrltOMnCk4GdvoqlGgTJUBSRkkAAk9Mkjqaxt3wmKyNnmS5m0XAOcs22HY4RMDdjjJzQfWKocY4qtvGXbr0UeZ8qU8vc5C6hlnaJ4YEYqjuR98xsSAPDOw86zt7evdzBtOdR0xR/wBfR4sfooLnJk7yX9xJIcs8KHHkNTY28B5Vu6yPL/Chb8QkXOpjbIXf85tbDOPADoB4CtdQFFFFAUUUUBRRRQFFFFBnOKf3lbf5ef8A7oaZgUt4kP7Stv8ALz/90NNNJoPKX8W4usC77segqHjXHFhU7jIG5JwB9NZPhfApuJnXIXjtCclvevMPJPGOH9Lq3htvQRwS3HEpSkB0qhw8/VI/NU8JJf8ARfHyrYRR23C4NEYyx7xycvI357t1Pr8PCueI8Zis4xBbIuVGFVdlT148azVnw+a7kbScnPfmbdU/RA6O48hsvjQc3d5PdzBQuuT4KDZUX85/zR/qfCtly7yslsNbHtJmGGkI6D81B8BPR4+OaucG4LFbJojHU5Zics5/OY+Jq/mg8foaS8kfkFv+p/M06foaS8kfkFv+p/M0DylHNqZspxsMxnrTek3OJ/Abn5pvsoMxxzjnbaQu8S40DH4xhgayPzAfejxNdKPaMauV7W8uDogiPXJ3LN5Ko7zN4DauuDWSwRe3brZUUMq43OwxgeZ2CrU3DbB3ka7uBpuJV0qvxMWciMfpnq589ugoJeG8N7CMjX2kjsXllI3kkPwtuijGAvguBVyBCMZ05+EVGATjyqI2qiRnAOplCk52wPDT4esVZlk0qT5UEN1OEGonBxvvWUaJ7+4aBHKRKAbmQHGmM/4YPhI4/Yu/iK74zeyySLBAoaWTZAeg/Okf9BQc+k4Aq1PGttELOBs4y1xMersd3Zj5efkMAUBxXiCPphhXRbQgKiqOp96oUeZOw+k1qOWuBdivaSAdq4xgdEXwQfaT4mqHKnAfezOCAN4lI336yMPzj4DwFavNAhg/vST/ACyfxHp/SCD+9JP8qn8R6f0BRRRQFFFFAUUUUBRRRQIOK2tjdSrHM0TzJkKnagOMgZGFYNuB0rwci2fxR/eSf7qznuUuBJxOdSyu7ymBAkWWJtkVHWQjtEOsYA1AZHTc1Un4RxCOWyEYuCqdi80hmLlmaTNwrgyhQAp6BGyNl04oNNdex3w9h98gUgke+d8E5GOreeKsnke0O2hseXayfR8KsPdcvXksGJort5Y54pZSLhdMmm5LMYE1jTiLGD3cd0YyM1ZvbbiZ7VEW4BRb7S/aLhzI6ta6e/nurkDIGnpQasex7Y9ewHnnW/8Aur2HkGyRQiRFVHRVkkAH0BsVml4PfRcQttHthreNk1yNMz61ZJO0L6pcDEhXuiM7bhgAFpnfWV2eIswWdkOjsHSYLFGAjiTtUzl8vg40nI04IwaBoeRLP4tv3sn++vPcHZ/Ft+9k/wB9YvhXAuJtEiTPdLqmhE2HCnAWXt3ST2w7FWyoOAg6FVG+PeK8A4gLVxF7ZeWSeYZNwxMca9sLbSvaoMHUuSScbEq2AAGxk5NslxqUjUdK5nkGSfAZfc4ztTyxskhjWONQqINKqOgA8K+bT8Iv5LmB5Ip5GSaCUEyqIlRbfDqy6tpO3LEkKdiCCQMU59je1vUa49trKquImRZG1YbS4lAJlkYjUBuSAdiFXOKDb1Dd2iyo0bqGRxpYHxB6ipq8NBkbblfhdx3U7ObRhtKzl8Y6HAc4x4Gro5Bsvif2ySf7qyPBeS7uDhtvGrSLM7wLKsYijeOMSffsSRgM3cPizHbavLrhfFBc3AgEyJ2M0UTNKXUkJEIH1PKe+dLbhF0sdy2cgNf7h7FSB2QBPQdo+/jt3t6G9j+xPWDP/O/+6sfecvXTyQyww3cemK7jj7a4DMjSRRiJm750oXD7ZbcKTtjEkPD+JTkBxdRRtJaq331VYIsUq3BBRzpBfTkjc5BHoDUw+x3YI2pYArEadSu4OOuMhs4z4V5PyNw9FJeFFXGGLOwG58SW86T8pWV8nEZmmWVbcxuoDSF11LMOzILSsSTFvkKgG4xtkoOMcF4nM16DFN2cqnQnagjWl3GyFC8pwexyQQqAdMd3JDdycn2WpVKkMwOle2kBIXGcDXuBkdOmRXXuFs/i2/eyf76xz8H4kdRiEqd28EHayKzxh1txCGYsTkuspXc4BXPSpOH8uXsrQpK92sBM7Mpcxkd237JSVuJXKaxIRlyffDYYyG54PwG3gLPCuC4ALambIGcDJJ2FNK+ScN4NxGJeHRpDcRrbrCJPvmc4lInBHbaAujcd1yRgDTjFfWhQe0UUUBRRRQFFcvIFGSQAPE7VX+6cXxsf11/rQWqKrniEfxifWH9a8+6UXxifXX+tBn7fncNdCHsSI2uHtVl1jJljQyMCmMhMBgGz1HQAg1R5g9kAwTz25haPRE7JKx9+ywNKNAK6H6YxrByOmKex2Vks5uAIRM3Vwy53ABPXGSAAT1IGKhueC8PklaV0gaR1KsxYbhlKHO+MlCV1dcbZoEieyJJqjjW2MjM8UOoyqmZJbYXA7uk4XGQT4bYB6UcP9lASmMi2YRt7W1sZBlTdd1MLjvYYYO4239FaBOFWSFWCwgq6yKdQ98kfZIevUR90eilnD+T7CK4M47I4EYiQldMXZKyjTv172d+hG1Ap4L7JTt2MbwPNI28rRq3dVriSFCFVCNgmpixXYbZO1fQxWd+4PDsxns7fMJzHuvd75k89++SwznBORT+GZWGVYMPMEH7KDvFGK4mmVRlmCjzJA+2ofunF8bH9df60FnFAFVvunF8bH9df60fdOL42P66/1oLVRzzBFZj0UEn1AZNQ/dOL42P66/1rr29H8Yn1h/WgQcr85+23CNCYi8CXUffDaopGZQWwBpfI3Xfr1O9UYPZDLxLKLbuzOsdv9+XMheUxDWMZiGRqz3ttuu1PeGcPs7UuYVhi1nvaSB0zgddgMnAGwyaqDgXDvvv3u3+/fjN13w2sePd7x1bY3360Ca89lDRGW9rEmNJXlHagafa8ywyBTjv7tlemfHFez+yUys8ftTMsbTh17ZcAW8cMrENp3JSYbY6gjpvTpuC8PKaNEGgRmHGoY0Mwdl69CwDHzNQ8Q5FtLmZJmRWUdqzIN1kaUQqWY56gQqNuo60FVfZFjPeETaTLFGDkZxNbi4D49CnBHnVGL2UHa37ZbGbBMZU4fTolDkMW7LPd0gNoVwNS4JGSNJdcuWQmWeSKJZQVKucA5QYUjcDIG2fLaqa8tcMCMgitwrMHOCo7y50kEHK4ycYIxk+ZoElr7JTs1w/ZxmJUtzDiTJZ5893Kqxc5zgKue5jGTtrOWOOC8tIrgIUEq6tJOSDkgjPjuKovy7w5hjs7fGhY9iB3UOpBseqnoetM+HpbwRrFCY440zpVWAAySTgZ23JoGGK9xVX7pxfGx/XX+te/dKL4xPrr/Wgs0VV+6cXxsf11/rR904vjY/rr/WgtUVV+6cXxqfXX+tWVOaDPc9RBrUKwyDLGCD4jtF29VTXfKlp2b/g0PvT/AIa+R9Fcc7fk6/PRfxFpzefi3/VP2Gg+bcu8At2uYQYIyDHkgqOukeFOOK8sWo4haj2vFpMU2RoGDgRkZHjVXlf8qh+b/wDEU74wP7TtPmZ/sSg79y1p8mh+oKq8S5WtOzP4NDt46BTt1B2NQ3/4tvVQfP8AkTgUD8QuFeGNlECYBUEA62GwOwO1WOa+BW63LhYYwOzHRQPsqf2Pf7wuPL2un/e9Web1zdP82P5/0oNNDypaaR+DQ9B/hr5eqqvLFokVzepGoRRIhCqMDeMZ2rQQe9X1D7KS8D/LL39eP+HQQ822iSzWSSKHRrg5VtxtFIRt471d9ydp8mh/dr/SoOYR+EWPz7fwpKYcQ4zFD79u8eiLux9QFBW9ydn8mh/dr/Sql/wjh8Iy8EAJ6KIwWPqAGTSzinNrnZT2Q8lIZ/pPvU/1NUbLg885yilFbrIxOT6ye83+goOOIyW3RbWCIemNWk/Z71PpzVTh3KPa57G3jjQnJdh19OTufo2rQ3FlY8NjE11KvkC/ieuFQZJPo3pe3P01ztaRGNDsJJI3kc+lYU6D9dh6qBpYex5Zxd+WNJGHUsBgfR0qld8S4SraI4I7iTp2dvD2pz6So0j6TVG45ell788FxekDIFxMsUeRvhYY9uuw1A+ur1hzbBFD2c/Z8NlUDVE2FC56FTgK4I8fOg8j4f2rYj4XbxD86coCB6Y0BP8ArTP2PotNs6kINNxKMICFH3w7KDuBV3hPEIbhRLDIkqkga03Bx6fGoOS/xM3+Zm/iGgg4tw6ObiUCyosii3kIVhkZ1xjOD6K74nwuwgHet4Sx96gjUk/R5ek7VT5p4k0F7Ey4BNvIMnw78Z2X4R9FK7Lh012xK5Ck96Rup/8AfzRsKCjd2kMzqFtoS2e4iIMAnx/TPp6Cn/BvY5gXvzxox8ExsPX51Zg4lZ2R7ND2s56rEpkkP0LnSPXgVPbc1SCdEuLc26TbQu7qcuPgOFyEYjdRk5wfHagj45Y2FqgZ7aJmc6Y41jUvI3gqjG59PQdTS3hnJUOv2xdQQCUjSsSqNEKn4I/Pc/Cc+obVzwS6jDzT3sgS8jJSTWcCFCe6IQesbDBDDJY9fKn3DeMQToDFKkgOw3GdvNTg5+igi9ytp8mh+oKPctafJofqCmlFAol5WtNLfg0PQ/AHkatckf3fbfNLXHGeIrFExPXScD6DiuuRTnh1r8yv2UHPO35Ovz0X8Rac3n4t/wBU/YaTc7fk6/PRfxFpzefi3/VP2GgwXLB/C4f1P/AU+4v/AHlafMz/AGJSHlv8sg+a/wDCmHN/Elt722lbJxDMoUdXZuzCqo6lidv20GhMQ1asd7GM+iqHMl72NrJJpLkABUGxdiQFQekkikL81Xb7R2pWW2HaXcTZbu+EULAYd2HeB9GD1pdPw+WG3W9kkZyX9sNavvquH7sCA9YwNQ1L5jNBL7G1yr3szLkBrdO6eqkSOGQ+lW2NWubD+FyfNj7Kv8k8NjeaW/iOn20qrLBj8XMhIkGfPOxHmM+NL+afyyX5r+QoN9B71fUPspLwP8svf14/4dOoPer6h9lJeB/ll7+vH/DoF/sgXBQ2bAsuLjqpwfxbilXDuCXE+6r2SN1Zs5PrJ3atJzGM3FiCAfv56/NSVe4xxuK1QNId2OlEUZZ28FRRuxoKvC+VYYd8a2Hwm/kOgpVzDz1oilNoiymFTqlY4hQ9Apf4b5wNK/SRXrWU94c3ZMMJ3W0R+8w/4zjr+ou3mTV+/wCX4JokhkjHYoyuI1GlcqcqCBsVzvigj4JxeK5thLP2bGA6XkdAqCQAayhce9BOM+OK7PM+vItIXm8Nf4uP67dfoBqta8rwR5Zy0p1Fx2pBVMnOEjGEUfRmi/5lRB3d8fsH8gKCQ2t1JvNciIH4Fuu/7x9z9AqA8Ks4yTIgkbxaY9of+vI/0pF93Z7okW6tKehKDCj1u2F/ZV605GuJN5pliB+DGNbfXfYfQKC7LzGi4WIAb/BUAdf2Va5Bm12zt53Ep/8AkNQNyhY241zapMeMzlv2L0/0qfkEp7WcxqFQ3EulQMYGs+FBFxnhiT8Stw+SFt5Gx59+Mb054zbD2rMi90dkwGNsd09MdKo3H95xf5WT+JHVKXnHtbmOKGMSWzyGCScnA16WIWP4zGCGboPTQQcL4lbWlpbnMcQeJT2aLl3JA3Cr33J+muOM3U1zbyRrYviVdIacooXPSRlzldPvvPIFO7DgNpYRs6IkSouWkY5IUZO7sScDfxpLw/hwvdV3dDXG+8MLN3I4hursudJd/fEnoMCgqvB7YeGO17KT2moVr2ZBLlwB97Q57zHqzA93O29V+OytmV57eJLu3RLuOWDLF1R8SDoG26Y8Q1PY+abCNQq3ECKOgTYD1aRiklrezz3LPbFUe4LFJJkJVbaHSqgIcECSRjv9PgKB/wAG5kW4YqYpIJCokWOUYLRno6kZHlkdR41LxTjKxLgbsegrN8V41MYE4joULEjwXCBve/fApkRiMMARnB3xVbgnL8nEm7SXUtnnPirXHo80g/1f1UEVrbzcUZ9LFbYZEtwOr46xw+jzk6eArb8kIBw+2A6CJQN87DYb+NQ8c41HaxdjCo1BdKIo2UAbbDp6qn5K/ILb5paCPnb8nX56L+ItObz8W/6p+w0m51/J1+ei/iLTm8/Fv+qfsNBguW/yyD5r/wAK0fNbwRdncPEJZ4yUtl6sZJMLhR03xufAA1nOW/yyD5r/AMKe8bXPEbLPhHOR6DpTf1+mgUTcX4m5CCNI5bYdrKV3juTg6Yoi26hhkkndSBUXD+TiRFcSO6SMxuLiEnKvIQdGryaMHG2xxWx0DbIzp6ejzxXFz7xvVQZPkW5K3s8S+8kiE5H6YYoWHrGM+kVzzKfwub5v+QqvyIf7Sk9Nt/8AZU/Ma/hc3oj/AJCg38HvV9Q+ykvA/wAsvf14/wCHTqD3q+ofZSXgf5Ze/rx/w6Cvzjcukln2UfaSNOVUFtIBMb95j5Ab4G5o4bwQI7SSsZrllw0x2Cg/AiH+Gno6nxNTcy/lFj/mD/CkpiKCNIAAPEqMAnc/tqhxPjqRbDd8bAHp6SfAClnMfM4jGlCdzp7u7Mx6KgHVjVbgnI0k57W+2U7rbA/sMrDdz+iO6PTQL4724vmxbprHQyHKxL/zdZD6FrR8N5AiGGuWNw/XDbRj1Rjb9ua08caooAAVVGABsAPV0ArP8V5xRCUhHaP5j3o+nxoHrOkSZOlEUegACszxXnT4NuufN22A9IpKsNxeP1MmPTiNT6T/ACGa03DeUI0wZfvjD4OMIPUvifSc0GcsuFTXTBzl/wDiOSFHqHVvowK0PIsGi3kTOrTcSjOAOjnwFaIDFI+UExHN/mpv4hoFXM/DDPfwR9oyRm3kMoXYyLrj7mrqik9SNyNqs8b4UzQwrbmKEwSo6agdChQRgKvoOwrripH3Riz09qy5+vH5U20jHTb/ANxQY27sJJrxLRruZu6J7jXpVHjJwIo48YIJHeOTpHrqhccGZbgwTW1kvaN94OZkSVc50ZDaRIPFCN/CtpxbgyXCgNlWQ6o5EOHjb85T9o6EbGknFLS+khKTmzkVfglXHbY6HUPxDeRGcH0UFm14LcMp7S77Nx1it1RUjX4KjUpboPfHrXkSx2rPIZJJpnAUvIQW0jcKoAAC5OfTS6DhdvNYvcWqSWlxCHBYHLh0HeRySRKpI8evhVHgnAJuIKss5eC2Kgt1WSXbvdd4os59J9AoL/I0vazXUA++2mNRVlDKsruS8Yfow8Su+kmnPHeZ9GYrfd8YLDGF9XqH7KVcQ4yoT2tZqIoYxgsBpAHkPIHz6mrvL/K+oB5BpTqEPV/S3iF/R/bQU+DcAaUF2J0EHU/i+c5Ck7hfNvHwrQ8lDFhbfNCm0q4QgbAA/ZSnkkYsLb5oUEfOcGu3UZx9+iP7JFpxefi3/VP2GouJ8NSeMxvqwSDlSQQQcggjpvVJ+WlIIM9xg9fvx8aDK8sg+24fQmP+in/GF/tGz+bn/wC1KqWXAbEzaYbljMgK6UusuMbEFQSRjodqvT8lxO6O0txrjBCt2zAgNjV065xQXIkLHUVYEZUZ8R54Fe3iHQ2x6VRflGIEZuLoZOB+EtueuBXrclxkYM90Qf8A8h6DK8hj+0n/AMt/9lWuP/ldx83/ACFNrT2OLaJy8b3CuV0FhO+dOc439O9SvyDASzGS4LMMEmd96DRQ+9X1D7KS8D/LL39eP+HQOUUH/wDouv37Vc4PwNLbXoLsZG1O0jliSAANz4ACgo8yD8Isf8wf4UlLObuP9hE3XYb6RuSdgijxZjsBWh41wKO6CBy6mNtatG5Qg4I6j0E0kf2NrZnR2kuWZG1qTcOcMOh9YoPOTuUzHi5uRm5Zdl6iFTvoT9L85vE+imfF+aYoe6MySfmr/M+FLTwm1MnYG+lMnTs/bnfzjONOdWcb1IvsdWw6NOPDPbNn9tAluL+4u30d453EabAfrN/X9lOuGclqB9+Or/hrkL/zHq/2VJFyZDEgVZ7lEGwHbsBknA9ZJNT+5JflF1+/agdRQhQAoAA6ADArukXuSX5Rdfv2o9yS/KLr9+1A+pJyr7yb/Mzf95rj3JL8ouv37Uw4PwhLaPs49RGosS7FmLMckknqc0Cq/H9pw4+TSf8AfHTXQfI/sqtxbluO4dJGaVHRSoaKQocMQSDjqMgUqv8AglrBjtr2aLVnT2l2UzjGcaiM4yP2iga3d6Ixk1iuLcdmnmEECF5W3VNwFH58jfAT0dW6CtG/IcEgBM1ywO4PthsHO4PpFFh7HlvBr7KS5TtG1ORO2WPQEnqcDYUF3gXClsbYiSTWSzSyORgFm3OlfBfAD7azvF+NvdEqgZYc4GM6mPlgePo/bTh+S4JgNU1xIudvwhiPLwO9epyHArBlkuFKgqCJ26Hr9PpoOuBcsBAryqMjdU6hfSfzm/0HhWipF7kV+UXX79qPckvyi6/ftQOpven1H7KUcl/kFv8ANio25QQjHti6/wD6Gptw6wSCJIoxhI1Crk52HpPWgs14TXteGg+ajlG7js71omkFxLLMYo1EKkB7nWrrKAHyU3wz436dK7uuB38d/H7XEogjGhZGmaQMphk7z9pN1ExXIEZOADqPSrPBPZAuHESyW8eqVp2ZhKFSOKCUIzHIJJAPTxxnYHb3h3smtPpVLYGR5liQGRgp1wPOr6mjDY0rjOnBzkEigW2PLd0TZPJBdaoLmJpi9yHLHsXWWVR2mydoVJGcldWFAyDDb8K4s0IRhcIy20MRbtky0guw0sikOf8ABPvjuQMY8Kd23sm62tfwcpHdJGwkdyFDSFlCBlQrqDLjvFScjANcn2UgU1JbuWzFEy5J0zyNIDEQiMxKCMk6VJ3UAb0EXCuD3sXFVOmVbRA8eTM0gZOzTsmJkmZi2sNsEXB8W1Ej6CKwkvsjzEMUsJCY4FnkRm0OutpECBCmpjqTPQZX04Biu/ZXVLeOXsldiziSNXfUgR0QnBiBXdx+MCAdMkkUH0GiiigKKKKD597k7kPxOdCyvI8pt0Cw98m2REcSEdoh1jAGpRt03OaU/AeIJLZdms5WPsXmkM5cszSZuQ4aYKML4BGyNgVxV269kaaBLp5IY27K6khiRXbUyRRmRjhUYkhQCTsBq3Khd68/shypcFm/J1fUVCAt2ftD21pz+dq/9xQUbnli8khxNDcySxzxSysLkaZdNwzMYU7QaCIiMElMbDGRmrV7YcUbtUVJwVW+0v2qYcyurWun75nuqCBkDTmtVy7zU9yZkaERyxJHJpEgZWWZGaPvYGD3SCMbdQSDSU+ymrRq0du7FmiixltppFd3iIRGfMYTfCk5IwOuAqrwK9i4hbdmJzbxsmt2nZ9asknal9c2ARKy90RnI3DbBatcW4VftxPWjSiDuFChGkKEYSI4aZQNTY37Nye7grih/ZMfS7CzdRFHEziSTQwefuxx6SuR38gscYG+DnFVY/ZJniMqSW7TTCecCOIM2I4BFkApGxdiZNiQo/OK0DLkbhF3DIpuDKQ9nF2hkl1/hAaQSY7xwdOnpsdupra1xDJqUHBGRnBGDv5jwNd0BWQ5t5alur2zZGKRxRzh5AsT6S/YaRplVgc6W3Cnp4Vr6z3H+ZmgmSGKESu0bzNqlEShEZFOGYEFiXG2w23IoM3xPl+8xdMomcvcrHGomYKtsFiJZI0mjUnWGGCy7Z8NjFwjhF/m29tJcuRDCmpLkII2VpBO0uH7+pSmCAxOMZU70yvPZMEZkJgJiVp40YONTPbIXcFMd1TpYBsnoMgAihfZCk1dn7VAmMqxqpmGnD273CsW0bEKpBGDv0JoMvacv8Tt7NIYopwfaYhwsydyZbguz7ybK0Z7pHhtgUy43y9ftHcMgnaSW6kC/hDYSHDmIogmRcFyM5ORnJVtIWr1v7IzzdiBEYe1e1Ze8r6o7guMNkDSQUPTOxHjkV7ZeynrQO1sVDxQzIBIDlZpxb97ujSQxzjfI8jQa7l8SC1gE+e27JBJqIJ16F15I2J1Z6UxzWDm9kKT22UEaLBEt12rO+Dm3ZFyDjAU6htjx/RwXnJ/NBvo5GaMxNFKYmXLbnSj5GtVbBDjqooNBRRRQFGKKKBZb8tW0bF0gjVjryQvxhBk9HeKjPnio7HlG0hKmK3jQqwcFVxhlVkU+sKzL6jRRQeR8n2atGwtog0ICxnSO6FJKj/lJJGenhU0vLdsySIYIyk0nayLp98+3fP6Ww367CvKKDkcrWmhk9rxaGjWJl0DBRSSq46YBYkek5qCXkiyZFRrWIqmrAK/nbtv1OSAd/IUUUDyiiigKKKKBPdcoWcpZpLeJi762JUbtpK5Pp0nB8/GpIuV7VSGEEYK4wdPlH2I/wDj7nq2ryign4VwOC2UrBEkQY5IUYycYH7BsPIVFLyxatG8ZgjKSSGV10jBkJyX/Wz49a8ooPV5YtQjoIIgkqLG66RhlQYRSOmFB28qrtyTYlBGbWEoGLhSgxqIAY/8wAz54Ga8ooHarjpXtFFAUv4pwC3udHbwpLoOV1qDjpnr4HAyOhwKKKCKXla1Z5JGt4y8ylJG0jLKwwwP6wGD54qQcu2+vX2KashtWN8qhiU+sISvqNFFBwnK9qujEEY7MIE2972RJjx+qWOPLNRnlCz0aPa8WnshDjT/AIYbWE9QbvevevaKDleTLIAAW0WF14Gkf4gAk9eoAZ88Vb4XwOC2UrBGsasdRCjGTgLk+ZwAM+iiigvUUUUH/9k="/>
          <p:cNvSpPr>
            <a:spLocks noChangeAspect="1" noChangeArrowheads="1"/>
          </p:cNvSpPr>
          <p:nvPr/>
        </p:nvSpPr>
        <p:spPr bwMode="auto">
          <a:xfrm>
            <a:off x="215900" y="-690563"/>
            <a:ext cx="22860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Picture 4" descr="http://www.aurorahealthcare.org/yourhealth/healthgate/images/si2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8" y="787453"/>
            <a:ext cx="4212084" cy="318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rtroimagen.com/img/fotos/big/12836691721497475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787453"/>
            <a:ext cx="4015747" cy="317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1900" y="5877272"/>
            <a:ext cx="6512511" cy="84950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b="1" u="sng" dirty="0" smtClean="0">
                <a:solidFill>
                  <a:schemeClr val="tx1"/>
                </a:solidFill>
                <a:effectLst/>
              </a:rPr>
              <a:t>Tipos de fracturas: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AutoShape 4" descr="data:image/jpeg;base64,/9j/4AAQSkZJRgABAQAAAQABAAD/2wCEAAkGBhQSERUUExQWFRUUFyAWGBcXFxwcHxwdHRoYGhwcHhwaHCYeGhskHBodHzAhJScpLSwsHB4xNTAqNScsLCkBCQoKBQUFDQUFDSkYEhgpKSkpKSkpKSkpKSkpKSkpKSkpKSkpKSkpKSkpKSkpKSkpKSkpKSkpKSkpKSkpKSkpKf/AABEIALcA8AMBIgACEQEDEQH/xAAbAAACAwEBAQAAAAAAAAAAAAAABQMEBgIBB//EAE4QAAIBAwIDBAILDQYGAgMBAAECAwAEERIhBQYxEyJBUWFxBxQWMkJTVHOBkrEVIyQzNFJicpGTs8HRJTVDdKHSY4KissLwo8Nkg5RE/8QAFAEBAAAAAAAAAAAAAAAAAAAAAP/EABQRAQAAAAAAAAAAAAAAAAAAAAD/2gAMAwEAAhEDEQA/APuNFFFAUUUUFPiHGYYNPbSpHq97qYDOOuM9ap+6+z+UxfXFVuJQK3EbYMob7xMdxn4UPnTj7nRfFp9Qf0oKHuvs/lMP1xR7r7P5TD5e/HXy9dc8avba2UF0Qs2yRqilnPkox/r0FYa5D3cy5jQuDmOJVUrH+kTjDN+l0Hh50G9PNtn8ph/eL/WuTzhZ9fbUIA8TIMftpNa8AtbGM3F0I8jxKg4J+CoxlmJ8hk1HHwU3jCS5hWK3BDR2ulctj3rz4H0iPw8cmge+7Gz+VQ/XFHuxs/lUP7wV4/D08I4x/wDrXp5dKk9oxfFR/u1/pQR+7Gy+VQ/XFNbe4V1DowZWGQwOQR5gilwsY/io/qL5eqqvIY/s+2+bHT1mgf1xNMqKWYhVUZJJwAPSa7pLzmM2FwP+GaDr3X2fymH64o919n8pi+uKtWvDYtC/e096PgL5D0VL9zYvi0+ov9KCh7r7P5TF9cUe6+z+UxfXFX/ubF8Wn1F/pVXiT2tuheYRIo8WVf2AYyT6BvQRjm6z+UxfXFdnmi0+UQ7HB767HyO+x9FIJVlusdnGtnB8Y6L2zj9BTtEP0m73kBV/h/CLWFQkUUeCTvgOS3wmZt8sfGguDm+z+Uw/XFHuws/lUP1xXS2EXhFHt+gv9K4axTUPvcWnx7i5+ygucP41BPkQypIV6hWBxnpnFXayvCAn3Tm0Kq/g0edKgb638q1VAUUUUBRRRQFFFFAUUUUCG9/vK2+YmH/VD/SouYeblhJjiAkm8Rnux+mQjp6F6mlPPV5JHd2xjcJqimDPjLAZjPd8AfSelV+X+V2mALApFnPpY+JydyT4saCnw/hs11IzZLu2zzNtgfmqPgp+gPpzWolmg4dGqqrSTSbJGgzJK3/io8WOFHjRxDjQgYWlnGJLjTnT0SJfB5mHvR5Dq3h50ssuRQXaW6uJrmaTZzns0x+YqruIx+bnfxoLHDrFpZu3uJIpJ0O0StqjtwfBR4ynxc/RgVd43x6CzXtLiYRqRhVO7Mc/BUd5iaUWvLM8VxcC3MNrbSlCGjXMndTSQFPdU5+Ecn0VQ4vBbW91BCVkbV+ETylWlkk0HEaF8HYv3tOwwtBuVbIB8xmvapcJ4vHcwJPHns5ASpZdJ2JGcHpkg0o5j5qSFWwQMe+Y+GegGOrHoB1NBf4px1IgdxnHn4Y658BXXsevnhtqfOIH9uazXBOTpLwie9BWH3yW7e+c/nTeQ8o/2+VarkcYsLcbbR4GOmMnGMUD2k3OH5DcfNn+VOaTc4/kNx82f5UDW294v6o+ypKjt/eL+qPsqSgKwnPXAreWdZHMjXCr3PvjBIVGcy6RsDvt4k4rU8c4wLdM++kbZE8z5nyUdSfKsRa2kl1KUDFiTqlk8/SPIDoq/TQKPclJdsFgQGJcCR5ZX1kY+C24EjeLeGa1vLcnZSe0obVI4oE1O0chZUY+9Q5XLyN74+QxnrWrsrJYkCIMBf8A3J9NfOedeG29m0McKzo08xmdo3mOACGc4BI1OcLv50G7lnCjLHFZjj/OKRLscZ2GxJY+SqN3b0ClXtm8v20wRPGvUyTIVRfUp70rejYeZrXcvclw2rdoSZpyMGaTGrHkoG0a+hfpoEXIwmN9O88RiLwRlEZstp1PuwGyHPwcmt9WfgP9qS/5ZP4j1oKAooooCiiigKKKKAooooM1xiySXiNqHGoLDK2D0zmIb/tqO949JcM0FkQAh0y3JGVj81jHSSX/AKV8fKq/NlgZr22j7Vo4zBMZdGzOgMXc1dUHmRvTi3so1iSNFVY0A0KuwA8MY/8ATQQcJ4bFADHETsdUhbdnY/Ddzuzf+7UxrzFe0HhFJOcOI9nbiJXCSXTCBGZgMA7u2T+agJpvcXKoCWIGPTWC4/xRr6UW0MSTP1CMMqgO3aSNjurjw6t4UFnjXM6RpHb2wL7COJY8Mz6RgAAdPSx2HU0x5a5I7NhdXzK8y95E/wAOH0jPv5PNz9GKn5b5RtuFRtK5UzPvJLpAz+iij3q+Sj6aT8d5je4YJhgjHCRpu7nwGPE+PkPGgYcxc45DLEdMYB1SHx9C/wDuT4U45BP9m2vX8UvWqPL/ACdoImucNIN0jG6x/wC9/wBI9PCmfJZ/AYP1P5mgd0n5v/Ip/mzTik3OH5DcfNn+VA1tveL+qPsqDifEUgjLvnA6AbliegA8Sa9W4WOEO50qqAknw2rCcW4u9xKMA5JxEmN1B+ER8Yw+qPXQR3MslzPgDMsndIHRF/MB8h1YjqadxcZgsx7XgVrm46skeOvm7nuxj1nI8qVzwtFiytyBcSLquJR/gxEnZT8Y24Ues+FNOG28UaGKBVVU7pA8CMZ1H4THqSaDOT80zPfrHPcFfa+HktrRWbLt+LiL4y5x3mOy9BW45b5h9tpI/ZPCElaICQrltOMnCk4GdvoqlGgTJUBSRkkAAk9Mkjqaxt3wmKyNnmS5m0XAOcs22HY4RMDdjjJzQfWKocY4qtvGXbr0UeZ8qU8vc5C6hlnaJ4YEYqjuR98xsSAPDOw86zt7evdzBtOdR0xR/wBfR4sfooLnJk7yX9xJIcs8KHHkNTY28B5Vu6yPL/Chb8QkXOpjbIXf85tbDOPADoB4CtdQFFFFAUUUUBRRRQFFFFBnOKf3lbf5ef8A7oaZgUt4kP7Stv8ALz/90NNNJoPKX8W4usC77segqHjXHFhU7jIG5JwB9NZPhfApuJnXIXjtCclvevMPJPGOH9Lq3htvQRwS3HEpSkB0qhw8/VI/NU8JJf8ARfHyrYRR23C4NEYyx7xycvI357t1Pr8PCueI8Zis4xBbIuVGFVdlT148azVnw+a7kbScnPfmbdU/RA6O48hsvjQc3d5PdzBQuuT4KDZUX85/zR/qfCtly7yslsNbHtJmGGkI6D81B8BPR4+OaucG4LFbJojHU5Zics5/OY+Jq/mg8foaS8kfkFv+p/M06foaS8kfkFv+p/M0DylHNqZspxsMxnrTek3OJ/Abn5pvsoMxxzjnbaQu8S40DH4xhgayPzAfejxNdKPaMauV7W8uDogiPXJ3LN5Ko7zN4DauuDWSwRe3brZUUMq43OwxgeZ2CrU3DbB3ka7uBpuJV0qvxMWciMfpnq589ugoJeG8N7CMjX2kjsXllI3kkPwtuijGAvguBVyBCMZ05+EVGATjyqI2qiRnAOplCk52wPDT4esVZlk0qT5UEN1OEGonBxvvWUaJ7+4aBHKRKAbmQHGmM/4YPhI4/Yu/iK74zeyySLBAoaWTZAeg/Okf9BQc+k4Aq1PGttELOBs4y1xMersd3Zj5efkMAUBxXiCPphhXRbQgKiqOp96oUeZOw+k1qOWuBdivaSAdq4xgdEXwQfaT4mqHKnAfezOCAN4lI336yMPzj4DwFavNAhg/vST/ACyfxHp/SCD+9JP8qn8R6f0BRRRQFFFFAUUUUBRRRQIOK2tjdSrHM0TzJkKnagOMgZGFYNuB0rwci2fxR/eSf7qznuUuBJxOdSyu7ymBAkWWJtkVHWQjtEOsYA1AZHTc1Un4RxCOWyEYuCqdi80hmLlmaTNwrgyhQAp6BGyNl04oNNdex3w9h98gUgke+d8E5GOreeKsnke0O2hseXayfR8KsPdcvXksGJort5Y54pZSLhdMmm5LMYE1jTiLGD3cd0YyM1ZvbbiZ7VEW4BRb7S/aLhzI6ta6e/nurkDIGnpQasex7Y9ewHnnW/8Aur2HkGyRQiRFVHRVkkAH0BsVml4PfRcQttHthreNk1yNMz61ZJO0L6pcDEhXuiM7bhgAFpnfWV2eIswWdkOjsHSYLFGAjiTtUzl8vg40nI04IwaBoeRLP4tv3sn++vPcHZ/Ft+9k/wB9YvhXAuJtEiTPdLqmhE2HCnAWXt3ST2w7FWyoOAg6FVG+PeK8A4gLVxF7ZeWSeYZNwxMca9sLbSvaoMHUuSScbEq2AAGxk5NslxqUjUdK5nkGSfAZfc4ztTyxskhjWONQqINKqOgA8K+bT8Iv5LmB5Ip5GSaCUEyqIlRbfDqy6tpO3LEkKdiCCQMU59je1vUa49trKquImRZG1YbS4lAJlkYjUBuSAdiFXOKDb1Dd2iyo0bqGRxpYHxB6ipq8NBkbblfhdx3U7ObRhtKzl8Y6HAc4x4Gro5Bsvif2ySf7qyPBeS7uDhtvGrSLM7wLKsYijeOMSffsSRgM3cPizHbavLrhfFBc3AgEyJ2M0UTNKXUkJEIH1PKe+dLbhF0sdy2cgNf7h7FSB2QBPQdo+/jt3t6G9j+xPWDP/O/+6sfecvXTyQyww3cemK7jj7a4DMjSRRiJm750oXD7ZbcKTtjEkPD+JTkBxdRRtJaq331VYIsUq3BBRzpBfTkjc5BHoDUw+x3YI2pYArEadSu4OOuMhs4z4V5PyNw9FJeFFXGGLOwG58SW86T8pWV8nEZmmWVbcxuoDSF11LMOzILSsSTFvkKgG4xtkoOMcF4nM16DFN2cqnQnagjWl3GyFC8pwexyQQqAdMd3JDdycn2WpVKkMwOle2kBIXGcDXuBkdOmRXXuFs/i2/eyf76xz8H4kdRiEqd28EHayKzxh1txCGYsTkuspXc4BXPSpOH8uXsrQpK92sBM7Mpcxkd237JSVuJXKaxIRlyffDYYyG54PwG3gLPCuC4ALambIGcDJJ2FNK+ScN4NxGJeHRpDcRrbrCJPvmc4lInBHbaAujcd1yRgDTjFfWhQe0UUUBRRRQFFcvIFGSQAPE7VX+6cXxsf11/rQWqKrniEfxifWH9a8+6UXxifXX+tBn7fncNdCHsSI2uHtVl1jJljQyMCmMhMBgGz1HQAg1R5g9kAwTz25haPRE7JKx9+ywNKNAK6H6YxrByOmKex2Vks5uAIRM3Vwy53ABPXGSAAT1IGKhueC8PklaV0gaR1KsxYbhlKHO+MlCV1dcbZoEieyJJqjjW2MjM8UOoyqmZJbYXA7uk4XGQT4bYB6UcP9lASmMi2YRt7W1sZBlTdd1MLjvYYYO4239FaBOFWSFWCwgq6yKdQ98kfZIevUR90eilnD+T7CK4M47I4EYiQldMXZKyjTv172d+hG1Ap4L7JTt2MbwPNI28rRq3dVriSFCFVCNgmpixXYbZO1fQxWd+4PDsxns7fMJzHuvd75k89++SwznBORT+GZWGVYMPMEH7KDvFGK4mmVRlmCjzJA+2ofunF8bH9df60FnFAFVvunF8bH9df60fdOL42P66/1oLVRzzBFZj0UEn1AZNQ/dOL42P66/1rr29H8Yn1h/WgQcr85+23CNCYi8CXUffDaopGZQWwBpfI3Xfr1O9UYPZDLxLKLbuzOsdv9+XMheUxDWMZiGRqz3ttuu1PeGcPs7UuYVhi1nvaSB0zgddgMnAGwyaqDgXDvvv3u3+/fjN13w2sePd7x1bY3360Ca89lDRGW9rEmNJXlHagafa8ywyBTjv7tlemfHFez+yUys8ftTMsbTh17ZcAW8cMrENp3JSYbY6gjpvTpuC8PKaNEGgRmHGoY0Mwdl69CwDHzNQ8Q5FtLmZJmRWUdqzIN1kaUQqWY56gQqNuo60FVfZFjPeETaTLFGDkZxNbi4D49CnBHnVGL2UHa37ZbGbBMZU4fTolDkMW7LPd0gNoVwNS4JGSNJdcuWQmWeSKJZQVKucA5QYUjcDIG2fLaqa8tcMCMgitwrMHOCo7y50kEHK4ycYIxk+ZoElr7JTs1w/ZxmJUtzDiTJZ5893Kqxc5zgKue5jGTtrOWOOC8tIrgIUEq6tJOSDkgjPjuKovy7w5hjs7fGhY9iB3UOpBseqnoetM+HpbwRrFCY440zpVWAAySTgZ23JoGGK9xVX7pxfGx/XX+te/dKL4xPrr/Wgs0VV+6cXxsf11/rR904vjY/rr/WgtUVV+6cXxqfXX+tWVOaDPc9RBrUKwyDLGCD4jtF29VTXfKlp2b/g0PvT/AIa+R9Fcc7fk6/PRfxFpzefi3/VP2Gg+bcu8At2uYQYIyDHkgqOukeFOOK8sWo4haj2vFpMU2RoGDgRkZHjVXlf8qh+b/wDEU74wP7TtPmZ/sSg79y1p8mh+oKq8S5WtOzP4NDt46BTt1B2NQ3/4tvVQfP8AkTgUD8QuFeGNlECYBUEA62GwOwO1WOa+BW63LhYYwOzHRQPsqf2Pf7wuPL2un/e9Web1zdP82P5/0oNNDypaaR+DQ9B/hr5eqqvLFokVzepGoRRIhCqMDeMZ2rQQe9X1D7KS8D/LL39eP+HQQ822iSzWSSKHRrg5VtxtFIRt471d9ydp8mh/dr/SoOYR+EWPz7fwpKYcQ4zFD79u8eiLux9QFBW9ydn8mh/dr/Sql/wjh8Iy8EAJ6KIwWPqAGTSzinNrnZT2Q8lIZ/pPvU/1NUbLg885yilFbrIxOT6ye83+goOOIyW3RbWCIemNWk/Z71PpzVTh3KPa57G3jjQnJdh19OTufo2rQ3FlY8NjE11KvkC/ieuFQZJPo3pe3P01ztaRGNDsJJI3kc+lYU6D9dh6qBpYex5Zxd+WNJGHUsBgfR0qld8S4SraI4I7iTp2dvD2pz6So0j6TVG45ell788FxekDIFxMsUeRvhYY9uuw1A+ur1hzbBFD2c/Z8NlUDVE2FC56FTgK4I8fOg8j4f2rYj4XbxD86coCB6Y0BP8ArTP2PotNs6kINNxKMICFH3w7KDuBV3hPEIbhRLDIkqkga03Bx6fGoOS/xM3+Zm/iGgg4tw6ObiUCyosii3kIVhkZ1xjOD6K74nwuwgHet4Sx96gjUk/R5ek7VT5p4k0F7Ey4BNvIMnw78Z2X4R9FK7Lh012xK5Ck96Rup/8AfzRsKCjd2kMzqFtoS2e4iIMAnx/TPp6Cn/BvY5gXvzxox8ExsPX51Zg4lZ2R7ND2s56rEpkkP0LnSPXgVPbc1SCdEuLc26TbQu7qcuPgOFyEYjdRk5wfHagj45Y2FqgZ7aJmc6Y41jUvI3gqjG59PQdTS3hnJUOv2xdQQCUjSsSqNEKn4I/Pc/Cc+obVzwS6jDzT3sgS8jJSTWcCFCe6IQesbDBDDJY9fKn3DeMQToDFKkgOw3GdvNTg5+igi9ytp8mh+oKPctafJofqCmlFAol5WtNLfg0PQ/AHkatckf3fbfNLXHGeIrFExPXScD6DiuuRTnh1r8yv2UHPO35Ovz0X8Rac3n4t/wBU/YaTc7fk6/PRfxFpzefi3/VP2GgwXLB/C4f1P/AU+4v/AHlafMz/AGJSHlv8sg+a/wDCmHN/Elt722lbJxDMoUdXZuzCqo6lidv20GhMQ1asd7GM+iqHMl72NrJJpLkABUGxdiQFQekkikL81Xb7R2pWW2HaXcTZbu+EULAYd2HeB9GD1pdPw+WG3W9kkZyX9sNavvquH7sCA9YwNQ1L5jNBL7G1yr3szLkBrdO6eqkSOGQ+lW2NWubD+FyfNj7Kv8k8NjeaW/iOn20qrLBj8XMhIkGfPOxHmM+NL+afyyX5r+QoN9B71fUPspLwP8svf14/4dOoPer6h9lJeB/ll7+vH/DoF/sgXBQ2bAsuLjqpwfxbilXDuCXE+6r2SN1Zs5PrJ3atJzGM3FiCAfv56/NSVe4xxuK1QNId2OlEUZZ28FRRuxoKvC+VYYd8a2Hwm/kOgpVzDz1oilNoiymFTqlY4hQ9Apf4b5wNK/SRXrWU94c3ZMMJ3W0R+8w/4zjr+ou3mTV+/wCX4JokhkjHYoyuI1GlcqcqCBsVzvigj4JxeK5thLP2bGA6XkdAqCQAayhce9BOM+OK7PM+vItIXm8Nf4uP67dfoBqta8rwR5Zy0p1Fx2pBVMnOEjGEUfRmi/5lRB3d8fsH8gKCQ2t1JvNciIH4Fuu/7x9z9AqA8Ks4yTIgkbxaY9of+vI/0pF93Z7okW6tKehKDCj1u2F/ZV605GuJN5pliB+DGNbfXfYfQKC7LzGi4WIAb/BUAdf2Va5Bm12zt53Ep/8AkNQNyhY241zapMeMzlv2L0/0qfkEp7WcxqFQ3EulQMYGs+FBFxnhiT8Stw+SFt5Gx59+Mb054zbD2rMi90dkwGNsd09MdKo3H95xf5WT+JHVKXnHtbmOKGMSWzyGCScnA16WIWP4zGCGboPTQQcL4lbWlpbnMcQeJT2aLl3JA3Cr33J+muOM3U1zbyRrYviVdIacooXPSRlzldPvvPIFO7DgNpYRs6IkSouWkY5IUZO7sScDfxpLw/hwvdV3dDXG+8MLN3I4hursudJd/fEnoMCgqvB7YeGO17KT2moVr2ZBLlwB97Q57zHqzA93O29V+OytmV57eJLu3RLuOWDLF1R8SDoG26Y8Q1PY+abCNQq3ECKOgTYD1aRiklrezz3LPbFUe4LFJJkJVbaHSqgIcECSRjv9PgKB/wAG5kW4YqYpIJCokWOUYLRno6kZHlkdR41LxTjKxLgbsegrN8V41MYE4joULEjwXCBve/fApkRiMMARnB3xVbgnL8nEm7SXUtnnPirXHo80g/1f1UEVrbzcUZ9LFbYZEtwOr46xw+jzk6eArb8kIBw+2A6CJQN87DYb+NQ8c41HaxdjCo1BdKIo2UAbbDp6qn5K/ILb5paCPnb8nX56L+ItObz8W/6p+w0m51/J1+ei/iLTm8/Fv+qfsNBguW/yyD5r/wAK0fNbwRdncPEJZ4yUtl6sZJMLhR03xufAA1nOW/yyD5r/AMKe8bXPEbLPhHOR6DpTf1+mgUTcX4m5CCNI5bYdrKV3juTg6Yoi26hhkkndSBUXD+TiRFcSO6SMxuLiEnKvIQdGryaMHG2xxWx0DbIzp6ejzxXFz7xvVQZPkW5K3s8S+8kiE5H6YYoWHrGM+kVzzKfwub5v+QqvyIf7Sk9Nt/8AZU/Ma/hc3oj/AJCg38HvV9Q+ykvA/wAsvf14/wCHTqD3q+ofZSXgf5Ze/rx/w6Cvzjcukln2UfaSNOVUFtIBMb95j5Ab4G5o4bwQI7SSsZrllw0x2Cg/AiH+Gno6nxNTcy/lFj/mD/CkpiKCNIAAPEqMAnc/tqhxPjqRbDd8bAHp6SfAClnMfM4jGlCdzp7u7Mx6KgHVjVbgnI0k57W+2U7rbA/sMrDdz+iO6PTQL4724vmxbprHQyHKxL/zdZD6FrR8N5AiGGuWNw/XDbRj1Rjb9ua08caooAAVVGABsAPV0ArP8V5xRCUhHaP5j3o+nxoHrOkSZOlEUegACszxXnT4NuufN22A9IpKsNxeP1MmPTiNT6T/ACGa03DeUI0wZfvjD4OMIPUvifSc0GcsuFTXTBzl/wDiOSFHqHVvowK0PIsGi3kTOrTcSjOAOjnwFaIDFI+UExHN/mpv4hoFXM/DDPfwR9oyRm3kMoXYyLrj7mrqik9SNyNqs8b4UzQwrbmKEwSo6agdChQRgKvoOwrripH3Riz09qy5+vH5U20jHTb/ANxQY27sJJrxLRruZu6J7jXpVHjJwIo48YIJHeOTpHrqhccGZbgwTW1kvaN94OZkSVc50ZDaRIPFCN/CtpxbgyXCgNlWQ6o5EOHjb85T9o6EbGknFLS+khKTmzkVfglXHbY6HUPxDeRGcH0UFm14LcMp7S77Nx1it1RUjX4KjUpboPfHrXkSx2rPIZJJpnAUvIQW0jcKoAAC5OfTS6DhdvNYvcWqSWlxCHBYHLh0HeRySRKpI8evhVHgnAJuIKss5eC2Kgt1WSXbvdd4os59J9AoL/I0vazXUA++2mNRVlDKsruS8Yfow8Su+kmnPHeZ9GYrfd8YLDGF9XqH7KVcQ4yoT2tZqIoYxgsBpAHkPIHz6mrvL/K+oB5BpTqEPV/S3iF/R/bQU+DcAaUF2J0EHU/i+c5Ck7hfNvHwrQ8lDFhbfNCm0q4QgbAA/ZSnkkYsLb5oUEfOcGu3UZx9+iP7JFpxefi3/VP2GouJ8NSeMxvqwSDlSQQQcggjpvVJ+WlIIM9xg9fvx8aDK8sg+24fQmP+in/GF/tGz+bn/wC1KqWXAbEzaYbljMgK6UusuMbEFQSRjodqvT8lxO6O0txrjBCt2zAgNjV065xQXIkLHUVYEZUZ8R54Fe3iHQ2x6VRflGIEZuLoZOB+EtueuBXrclxkYM90Qf8A8h6DK8hj+0n/AMt/9lWuP/ldx83/ACFNrT2OLaJy8b3CuV0FhO+dOc439O9SvyDASzGS4LMMEmd96DRQ+9X1D7KS8D/LL39eP+HQOUUH/wDouv37Vc4PwNLbXoLsZG1O0jliSAANz4ACgo8yD8Isf8wf4UlLObuP9hE3XYb6RuSdgijxZjsBWh41wKO6CBy6mNtatG5Qg4I6j0E0kf2NrZnR2kuWZG1qTcOcMOh9YoPOTuUzHi5uRm5Zdl6iFTvoT9L85vE+imfF+aYoe6MySfmr/M+FLTwm1MnYG+lMnTs/bnfzjONOdWcb1IvsdWw6NOPDPbNn9tAluL+4u30d453EabAfrN/X9lOuGclqB9+Or/hrkL/zHq/2VJFyZDEgVZ7lEGwHbsBknA9ZJNT+5JflF1+/agdRQhQAoAA6ADArukXuSX5Rdfv2o9yS/KLr9+1A+pJyr7yb/Mzf95rj3JL8ouv37Uw4PwhLaPs49RGosS7FmLMckknqc0Cq/H9pw4+TSf8AfHTXQfI/sqtxbluO4dJGaVHRSoaKQocMQSDjqMgUqv8AglrBjtr2aLVnT2l2UzjGcaiM4yP2iga3d6Ixk1iuLcdmnmEECF5W3VNwFH58jfAT0dW6CtG/IcEgBM1ywO4PthsHO4PpFFh7HlvBr7KS5TtG1ORO2WPQEnqcDYUF3gXClsbYiSTWSzSyORgFm3OlfBfAD7azvF+NvdEqgZYc4GM6mPlgePo/bTh+S4JgNU1xIudvwhiPLwO9epyHArBlkuFKgqCJ26Hr9PpoOuBcsBAryqMjdU6hfSfzm/0HhWipF7kV+UXX79qPckvyi6/ftQOpven1H7KUcl/kFv8ANio25QQjHti6/wD6Gptw6wSCJIoxhI1Crk52HpPWgs14TXteGg+ajlG7js71omkFxLLMYo1EKkB7nWrrKAHyU3wz436dK7uuB38d/H7XEogjGhZGmaQMphk7z9pN1ExXIEZOADqPSrPBPZAuHESyW8eqVp2ZhKFSOKCUIzHIJJAPTxxnYHb3h3smtPpVLYGR5liQGRgp1wPOr6mjDY0rjOnBzkEigW2PLd0TZPJBdaoLmJpi9yHLHsXWWVR2mydoVJGcldWFAyDDb8K4s0IRhcIy20MRbtky0guw0sikOf8ABPvjuQMY8Kd23sm62tfwcpHdJGwkdyFDSFlCBlQrqDLjvFScjANcn2UgU1JbuWzFEy5J0zyNIDEQiMxKCMk6VJ3UAb0EXCuD3sXFVOmVbRA8eTM0gZOzTsmJkmZi2sNsEXB8W1Ej6CKwkvsjzEMUsJCY4FnkRm0OutpECBCmpjqTPQZX04Biu/ZXVLeOXsldiziSNXfUgR0QnBiBXdx+MCAdMkkUH0GiiigKKKKD597k7kPxOdCyvI8pt0Cw98m2REcSEdoh1jAGpRt03OaU/AeIJLZdms5WPsXmkM5cszSZuQ4aYKML4BGyNgVxV269kaaBLp5IY27K6khiRXbUyRRmRjhUYkhQCTsBq3Khd68/shypcFm/J1fUVCAt2ftD21pz+dq/9xQUbnli8khxNDcySxzxSysLkaZdNwzMYU7QaCIiMElMbDGRmrV7YcUbtUVJwVW+0v2qYcyurWun75nuqCBkDTmtVy7zU9yZkaERyxJHJpEgZWWZGaPvYGD3SCMbdQSDSU+ymrRq0du7FmiixltppFd3iIRGfMYTfCk5IwOuAqrwK9i4hbdmJzbxsmt2nZ9asknal9c2ARKy90RnI3DbBatcW4VftxPWjSiDuFChGkKEYSI4aZQNTY37Nye7grih/ZMfS7CzdRFHEziSTQwefuxx6SuR38gscYG+DnFVY/ZJniMqSW7TTCecCOIM2I4BFkApGxdiZNiQo/OK0DLkbhF3DIpuDKQ9nF2hkl1/hAaQSY7xwdOnpsdupra1xDJqUHBGRnBGDv5jwNd0BWQ5t5alur2zZGKRxRzh5AsT6S/YaRplVgc6W3Cnp4Vr6z3H+ZmgmSGKESu0bzNqlEShEZFOGYEFiXG2w23IoM3xPl+8xdMomcvcrHGomYKtsFiJZI0mjUnWGGCy7Z8NjFwjhF/m29tJcuRDCmpLkII2VpBO0uH7+pSmCAxOMZU70yvPZMEZkJgJiVp40YONTPbIXcFMd1TpYBsnoMgAihfZCk1dn7VAmMqxqpmGnD273CsW0bEKpBGDv0JoMvacv8Tt7NIYopwfaYhwsydyZbguz7ybK0Z7pHhtgUy43y9ftHcMgnaSW6kC/hDYSHDmIogmRcFyM5ORnJVtIWr1v7IzzdiBEYe1e1Ze8r6o7guMNkDSQUPTOxHjkV7ZeynrQO1sVDxQzIBIDlZpxb97ujSQxzjfI8jQa7l8SC1gE+e27JBJqIJ16F15I2J1Z6UxzWDm9kKT22UEaLBEt12rO+Dm3ZFyDjAU6htjx/RwXnJ/NBvo5GaMxNFKYmXLbnSj5GtVbBDjqooNBRRRQFGKKKBZb8tW0bF0gjVjryQvxhBk9HeKjPnio7HlG0hKmK3jQqwcFVxhlVkU+sKzL6jRRQeR8n2atGwtog0ICxnSO6FJKj/lJJGenhU0vLdsySIYIyk0nayLp98+3fP6Ww367CvKKDkcrWmhk9rxaGjWJl0DBRSSq46YBYkek5qCXkiyZFRrWIqmrAK/nbtv1OSAd/IUUUDyiiigKKKKBPdcoWcpZpLeJi762JUbtpK5Pp0nB8/GpIuV7VSGEEYK4wdPlH2I/wDj7nq2ryign4VwOC2UrBEkQY5IUYycYH7BsPIVFLyxatG8ZgjKSSGV10jBkJyX/Wz49a8ooPV5YtQjoIIgkqLG66RhlQYRSOmFB28qrtyTYlBGbWEoGLhSgxqIAY/8wAz54Ga8ooHarjpXtFFAUv4pwC3udHbwpLoOV1qDjpnr4HAyOhwKKKCKXla1Z5JGt4y8ylJG0jLKwwwP6wGD54qQcu2+vX2KashtWN8qhiU+sISvqNFFBwnK9qujEEY7MIE2972RJjx+qWOPLNRnlCz0aPa8WnshDjT/AIYbWE9QbvevevaKDleTLIAAW0WF14Gkf4gAk9eoAZ88Vb4XwOC2UrBGsasdRCjGTgLk+ZwAM+iiigvUUUUH/9k="/>
          <p:cNvSpPr>
            <a:spLocks noChangeAspect="1" noChangeArrowheads="1"/>
          </p:cNvSpPr>
          <p:nvPr/>
        </p:nvSpPr>
        <p:spPr bwMode="auto">
          <a:xfrm>
            <a:off x="215900" y="-690563"/>
            <a:ext cx="22860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8" name="Picture 4" descr="Resultado de imagen para tipos de fractu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19403" r="2822" b="4477"/>
          <a:stretch/>
        </p:blipFill>
        <p:spPr bwMode="auto">
          <a:xfrm>
            <a:off x="215900" y="764704"/>
            <a:ext cx="853929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9872" y="4869160"/>
            <a:ext cx="5009694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b="1" u="sng" dirty="0" smtClean="0">
                <a:solidFill>
                  <a:schemeClr val="tx1"/>
                </a:solidFill>
                <a:effectLst/>
              </a:rPr>
              <a:t>Síntomas de las fracturas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055" y="989206"/>
            <a:ext cx="5279057" cy="2685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>
                <a:effectLst/>
              </a:rPr>
              <a:t>Dolor intenso, que además aumentará conforme intentemos mover la zona.</a:t>
            </a:r>
          </a:p>
          <a:p>
            <a:r>
              <a:rPr lang="es-CO" dirty="0" smtClean="0"/>
              <a:t>Equimosis</a:t>
            </a:r>
            <a:r>
              <a:rPr lang="es-CO" dirty="0" smtClean="0">
                <a:effectLst/>
              </a:rPr>
              <a:t> o enrojecimiento de la zona afectada.</a:t>
            </a:r>
          </a:p>
          <a:p>
            <a:r>
              <a:rPr lang="es-CO" dirty="0" smtClean="0">
                <a:effectLst/>
              </a:rPr>
              <a:t>Incapacidad de movimiento.</a:t>
            </a:r>
          </a:p>
          <a:p>
            <a:r>
              <a:rPr lang="es-CO" dirty="0"/>
              <a:t>E</a:t>
            </a:r>
            <a:r>
              <a:rPr lang="es-CO" dirty="0" smtClean="0"/>
              <a:t>dema</a:t>
            </a:r>
            <a:r>
              <a:rPr lang="es-CO" dirty="0" smtClean="0">
                <a:effectLst/>
              </a:rPr>
              <a:t>.</a:t>
            </a:r>
          </a:p>
        </p:txBody>
      </p:sp>
      <p:pic>
        <p:nvPicPr>
          <p:cNvPr id="3074" name="Picture 2" descr="https://encrypted-tbn2.google.com/images?q=tbn:ANd9GcSsXbfLdVGTrJglmbbFBWow8RDNnqopMCtue_TIW-HwkMgsW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6627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oogle.com/images?q=tbn:ANd9GcSWhkh09J1VsJ27ddaxxOekux2PRp2ZeDVen7aNw595eXSZkr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nes.mailxmail.com/cursos/imagenes/6/4/fracturas_30546_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9934"/>
            <a:ext cx="3911479" cy="23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08451" y="1043285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effectLst/>
              </a:rPr>
              <a:t>Deformidad de la parte del cuerpo lesionada.</a:t>
            </a:r>
          </a:p>
        </p:txBody>
      </p:sp>
      <p:pic>
        <p:nvPicPr>
          <p:cNvPr id="1028" name="Picture 4" descr="https://encrypted-tbn1.google.com/images?q=tbn:ANd9GcTuMSRi-VIDcjIwbO9l9TpcnXTQLH7BQ-ndwRfyFFX4YzPIK4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19" y="1889212"/>
            <a:ext cx="3911479" cy="23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832747" y="4796912"/>
            <a:ext cx="5547566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b="1" u="sng" dirty="0" smtClean="0">
                <a:effectLst/>
              </a:rPr>
              <a:t>Síntomas de las fracturas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26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70114" y="5111758"/>
            <a:ext cx="5554158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b="1" u="sng" dirty="0" smtClean="0">
                <a:solidFill>
                  <a:schemeClr val="tx1"/>
                </a:solidFill>
                <a:effectLst/>
              </a:rPr>
              <a:t>Primeros Auxilios en caso de fractura: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7128792" cy="3433930"/>
          </a:xfrm>
        </p:spPr>
        <p:txBody>
          <a:bodyPr>
            <a:normAutofit fontScale="92500"/>
          </a:bodyPr>
          <a:lstStyle/>
          <a:p>
            <a:r>
              <a:rPr lang="es-CO" sz="2400" u="sng" dirty="0" smtClean="0">
                <a:solidFill>
                  <a:schemeClr val="tx1"/>
                </a:solidFill>
                <a:effectLst/>
              </a:rPr>
              <a:t>Calmar a la víctima</a:t>
            </a:r>
            <a:endParaRPr lang="es-CO" sz="2400" dirty="0">
              <a:solidFill>
                <a:schemeClr val="tx1"/>
              </a:solidFill>
            </a:endParaRPr>
          </a:p>
          <a:p>
            <a:r>
              <a:rPr lang="es-CO" sz="2400" dirty="0" smtClean="0">
                <a:solidFill>
                  <a:schemeClr val="tx1"/>
                </a:solidFill>
                <a:effectLst/>
              </a:rPr>
              <a:t>Le </a:t>
            </a:r>
            <a:r>
              <a:rPr lang="es-CO" sz="2400" u="sng" dirty="0" smtClean="0">
                <a:solidFill>
                  <a:schemeClr val="tx1"/>
                </a:solidFill>
                <a:effectLst/>
              </a:rPr>
              <a:t>retiraremos los anillos</a:t>
            </a:r>
            <a:r>
              <a:rPr lang="es-CO" sz="2400" dirty="0" smtClean="0">
                <a:solidFill>
                  <a:schemeClr val="tx1"/>
                </a:solidFill>
                <a:effectLst/>
              </a:rPr>
              <a:t>, pulseras, relojes o todo aquello que se encuentre en el miembro afectado y pueda causar más dolor o dificulte la inmovilización del miembro al inflamarse.</a:t>
            </a:r>
          </a:p>
          <a:p>
            <a:r>
              <a:rPr lang="es-CO" sz="2400" u="sng" dirty="0" smtClean="0">
                <a:solidFill>
                  <a:schemeClr val="tx1"/>
                </a:solidFill>
                <a:effectLst/>
              </a:rPr>
              <a:t>Inmovilizaremos la fractur</a:t>
            </a:r>
            <a:r>
              <a:rPr lang="es-CO" sz="2400" u="sng" dirty="0" smtClean="0">
                <a:solidFill>
                  <a:schemeClr val="tx1"/>
                </a:solidFill>
              </a:rPr>
              <a:t>a.</a:t>
            </a:r>
            <a:endParaRPr lang="es-CO" sz="2400" u="sng" dirty="0" smtClean="0">
              <a:solidFill>
                <a:schemeClr val="tx1"/>
              </a:solidFill>
              <a:effectLst/>
            </a:endParaRPr>
          </a:p>
          <a:p>
            <a:r>
              <a:rPr lang="es-CO" sz="2400" dirty="0" smtClean="0">
                <a:solidFill>
                  <a:schemeClr val="tx1"/>
                </a:solidFill>
                <a:effectLst/>
              </a:rPr>
              <a:t>No </a:t>
            </a:r>
            <a:r>
              <a:rPr lang="es-CO" sz="2400" dirty="0" smtClean="0">
                <a:solidFill>
                  <a:schemeClr val="tx1"/>
                </a:solidFill>
              </a:rPr>
              <a:t>intentaremos </a:t>
            </a:r>
            <a:r>
              <a:rPr lang="es-CO" sz="2400" dirty="0">
                <a:solidFill>
                  <a:schemeClr val="tx1"/>
                </a:solidFill>
              </a:rPr>
              <a:t>enderezar la lesión; de eso se encargará el personal </a:t>
            </a:r>
            <a:r>
              <a:rPr lang="es-CO" sz="2400" dirty="0" smtClean="0">
                <a:solidFill>
                  <a:schemeClr val="tx1"/>
                </a:solidFill>
              </a:rPr>
              <a:t>médico</a:t>
            </a:r>
            <a:endParaRPr lang="es-CO" sz="24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 descr="https://encrypted-tbn3.google.com/images?q=tbn:ANd9GcTFVFUdo1ppVJkN34i8AQOugMveB10ISI7RGxzsyw5cY-tuyIvF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3046585" cy="191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5251440"/>
            <a:ext cx="542606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b="1" u="sng" dirty="0" smtClean="0">
                <a:solidFill>
                  <a:schemeClr val="tx1"/>
                </a:solidFill>
                <a:effectLst/>
              </a:rPr>
              <a:t>Primeros Auxilios en caso de fractura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726270"/>
            <a:ext cx="7128792" cy="3433930"/>
          </a:xfrm>
        </p:spPr>
        <p:txBody>
          <a:bodyPr>
            <a:normAutofit/>
          </a:bodyPr>
          <a:lstStyle/>
          <a:p>
            <a:r>
              <a:rPr lang="es-CO" sz="2400" dirty="0" smtClean="0">
                <a:solidFill>
                  <a:schemeClr val="tx1"/>
                </a:solidFill>
              </a:rPr>
              <a:t>P</a:t>
            </a:r>
            <a:r>
              <a:rPr lang="es-CO" sz="2400" dirty="0" smtClean="0">
                <a:solidFill>
                  <a:schemeClr val="tx1"/>
                </a:solidFill>
                <a:effectLst/>
              </a:rPr>
              <a:t>revenir que se infecte</a:t>
            </a:r>
          </a:p>
          <a:p>
            <a:r>
              <a:rPr lang="es-CO" sz="2400" dirty="0" smtClean="0">
                <a:solidFill>
                  <a:schemeClr val="tx1"/>
                </a:solidFill>
                <a:effectLst/>
              </a:rPr>
              <a:t>Si el lesionado tiene una </a:t>
            </a:r>
            <a:r>
              <a:rPr lang="es-CO" sz="2400" b="1" dirty="0" smtClean="0">
                <a:solidFill>
                  <a:schemeClr val="tx1"/>
                </a:solidFill>
                <a:effectLst/>
              </a:rPr>
              <a:t>lesión en la cabeza</a:t>
            </a:r>
            <a:r>
              <a:rPr lang="es-CO" sz="2400" dirty="0" smtClean="0">
                <a:solidFill>
                  <a:schemeClr val="tx1"/>
                </a:solidFill>
                <a:effectLst/>
              </a:rPr>
              <a:t>, muslos o pelvis, no la moveremos, a menos que sea absolutamente necesario.</a:t>
            </a:r>
          </a:p>
          <a:p>
            <a:r>
              <a:rPr lang="es-CO" sz="2400" dirty="0" smtClean="0">
                <a:solidFill>
                  <a:schemeClr val="tx1"/>
                </a:solidFill>
                <a:effectLst/>
              </a:rPr>
              <a:t>Si el lesionado tiene una </a:t>
            </a:r>
            <a:r>
              <a:rPr lang="es-CO" sz="2400" b="1" dirty="0" smtClean="0">
                <a:solidFill>
                  <a:schemeClr val="tx1"/>
                </a:solidFill>
                <a:effectLst/>
              </a:rPr>
              <a:t>lesión en la columna vertebral</a:t>
            </a:r>
            <a:r>
              <a:rPr lang="es-CO" sz="2400" dirty="0" smtClean="0">
                <a:solidFill>
                  <a:schemeClr val="tx1"/>
                </a:solidFill>
                <a:effectLst/>
              </a:rPr>
              <a:t>, no la moveremos, ni la arrastraremos, ni intentar reubicar la desviación de ésta.</a:t>
            </a:r>
            <a:endParaRPr lang="es-CO" sz="2400" dirty="0">
              <a:solidFill>
                <a:schemeClr val="tx1"/>
              </a:solidFill>
            </a:endParaRPr>
          </a:p>
        </p:txBody>
      </p:sp>
      <p:pic>
        <p:nvPicPr>
          <p:cNvPr id="7174" name="Picture 6" descr="https://encrypted-tbn2.google.com/images?q=tbn:ANd9GcR0LyJMmkb9S-MP1ULND47hm2gsmkUjnK4nQbN-teIfMwV0NBlTIl9Ihc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80" y="260648"/>
            <a:ext cx="1440160" cy="1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1.google.com/images?q=tbn:ANd9GcTcxT403g53k5RgQ6jEZF8hDsBfWbpPTiS7HPHWLD7YYqvd9Hq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57636"/>
            <a:ext cx="2952328" cy="22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899</TotalTime>
  <Words>372</Words>
  <Application>Microsoft Office PowerPoint</Application>
  <PresentationFormat>Presentación en pantalla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Wingdings 3</vt:lpstr>
      <vt:lpstr>Ion</vt:lpstr>
      <vt:lpstr>FRACTURAS, ESGUINCES Y LUXACIONES</vt:lpstr>
      <vt:lpstr>FRACTURA</vt:lpstr>
      <vt:lpstr>Las causas </vt:lpstr>
      <vt:lpstr>Tipos de fracturas:</vt:lpstr>
      <vt:lpstr>Tipos de fracturas:</vt:lpstr>
      <vt:lpstr>Síntomas de las fracturas</vt:lpstr>
      <vt:lpstr>Síntomas de las fracturas</vt:lpstr>
      <vt:lpstr>Primeros Auxilios en caso de fractura:</vt:lpstr>
      <vt:lpstr>Primeros Auxilios en caso de fractura</vt:lpstr>
      <vt:lpstr>Inmovilizaciones</vt:lpstr>
      <vt:lpstr>Diagnóstico</vt:lpstr>
      <vt:lpstr>Tratamiento médico</vt:lpstr>
      <vt:lpstr>La osteosíntesis</vt:lpstr>
      <vt:lpstr>Complicaciones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FRACTURAS</dc:title>
  <dc:creator>Stalin Gutierrez</dc:creator>
  <cp:lastModifiedBy>alex medina</cp:lastModifiedBy>
  <cp:revision>26</cp:revision>
  <dcterms:created xsi:type="dcterms:W3CDTF">2012-06-20T15:30:18Z</dcterms:created>
  <dcterms:modified xsi:type="dcterms:W3CDTF">2020-06-22T17:30:24Z</dcterms:modified>
</cp:coreProperties>
</file>