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75"/>
  </p:notesMasterIdLst>
  <p:sldIdLst>
    <p:sldId id="337" r:id="rId2"/>
    <p:sldId id="338" r:id="rId3"/>
    <p:sldId id="339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258" r:id="rId13"/>
    <p:sldId id="260" r:id="rId14"/>
    <p:sldId id="282" r:id="rId15"/>
    <p:sldId id="284" r:id="rId16"/>
    <p:sldId id="348" r:id="rId17"/>
    <p:sldId id="352" r:id="rId18"/>
    <p:sldId id="354" r:id="rId19"/>
    <p:sldId id="355" r:id="rId20"/>
    <p:sldId id="361" r:id="rId21"/>
    <p:sldId id="360" r:id="rId22"/>
    <p:sldId id="359" r:id="rId23"/>
    <p:sldId id="358" r:id="rId24"/>
    <p:sldId id="357" r:id="rId25"/>
    <p:sldId id="356" r:id="rId26"/>
    <p:sldId id="261" r:id="rId27"/>
    <p:sldId id="291" r:id="rId28"/>
    <p:sldId id="286" r:id="rId29"/>
    <p:sldId id="290" r:id="rId30"/>
    <p:sldId id="270" r:id="rId31"/>
    <p:sldId id="266" r:id="rId32"/>
    <p:sldId id="288" r:id="rId33"/>
    <p:sldId id="294" r:id="rId34"/>
    <p:sldId id="289" r:id="rId35"/>
    <p:sldId id="362" r:id="rId36"/>
    <p:sldId id="292" r:id="rId37"/>
    <p:sldId id="363" r:id="rId38"/>
    <p:sldId id="293" r:id="rId39"/>
    <p:sldId id="364" r:id="rId40"/>
    <p:sldId id="295" r:id="rId41"/>
    <p:sldId id="365" r:id="rId42"/>
    <p:sldId id="296" r:id="rId43"/>
    <p:sldId id="297" r:id="rId44"/>
    <p:sldId id="305" r:id="rId45"/>
    <p:sldId id="262" r:id="rId46"/>
    <p:sldId id="299" r:id="rId47"/>
    <p:sldId id="300" r:id="rId48"/>
    <p:sldId id="328" r:id="rId49"/>
    <p:sldId id="329" r:id="rId50"/>
    <p:sldId id="301" r:id="rId51"/>
    <p:sldId id="302" r:id="rId52"/>
    <p:sldId id="303" r:id="rId53"/>
    <p:sldId id="304" r:id="rId54"/>
    <p:sldId id="306" r:id="rId55"/>
    <p:sldId id="307" r:id="rId56"/>
    <p:sldId id="308" r:id="rId57"/>
    <p:sldId id="330" r:id="rId58"/>
    <p:sldId id="309" r:id="rId59"/>
    <p:sldId id="331" r:id="rId60"/>
    <p:sldId id="310" r:id="rId61"/>
    <p:sldId id="333" r:id="rId62"/>
    <p:sldId id="332" r:id="rId63"/>
    <p:sldId id="311" r:id="rId64"/>
    <p:sldId id="268" r:id="rId65"/>
    <p:sldId id="349" r:id="rId66"/>
    <p:sldId id="367" r:id="rId67"/>
    <p:sldId id="350" r:id="rId68"/>
    <p:sldId id="366" r:id="rId69"/>
    <p:sldId id="368" r:id="rId70"/>
    <p:sldId id="369" r:id="rId71"/>
    <p:sldId id="370" r:id="rId72"/>
    <p:sldId id="371" r:id="rId73"/>
    <p:sldId id="351" r:id="rId74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79" autoAdjust="0"/>
    <p:restoredTop sz="94660"/>
  </p:normalViewPr>
  <p:slideViewPr>
    <p:cSldViewPr>
      <p:cViewPr varScale="1">
        <p:scale>
          <a:sx n="65" d="100"/>
          <a:sy n="65" d="100"/>
        </p:scale>
        <p:origin x="142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8EF0F-CA5C-46ED-BBDF-E855EB3092FE}" type="datetimeFigureOut">
              <a:rPr lang="es-CO" smtClean="0"/>
              <a:t>29/09/2020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360AB-FB32-4139-9671-DA56A57701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2936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CO" dirty="0" smtClean="0"/>
          </a:p>
        </p:txBody>
      </p:sp>
    </p:spTree>
    <p:extLst>
      <p:ext uri="{BB962C8B-B14F-4D97-AF65-F5344CB8AC3E}">
        <p14:creationId xmlns:p14="http://schemas.microsoft.com/office/powerpoint/2010/main" val="3590484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60052ca18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60052ca18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5863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60052ca186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60052ca186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2026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60052ca186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60052ca186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2474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60a93f73f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60a93f73f1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8289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60a93f73f1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60a93f73f1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0833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CO" smtClean="0"/>
          </a:p>
        </p:txBody>
      </p:sp>
    </p:spTree>
    <p:extLst>
      <p:ext uri="{BB962C8B-B14F-4D97-AF65-F5344CB8AC3E}">
        <p14:creationId xmlns:p14="http://schemas.microsoft.com/office/powerpoint/2010/main" val="208828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360AB-FB32-4139-9671-DA56A57701E6}" type="slidenum">
              <a:rPr lang="es-CO" smtClean="0"/>
              <a:t>32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28401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3AE7-3448-42C9-9F38-C046F9BAE18A}" type="datetimeFigureOut">
              <a:rPr lang="es-CO" smtClean="0"/>
              <a:t>29/09/2020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9DB7CAC4-D0ED-4564-97AE-56CA3389552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69398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3AE7-3448-42C9-9F38-C046F9BAE18A}" type="datetimeFigureOut">
              <a:rPr lang="es-CO" smtClean="0"/>
              <a:t>29/09/2020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7CAC4-D0ED-4564-97AE-56CA3389552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10531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3AE7-3448-42C9-9F38-C046F9BAE18A}" type="datetimeFigureOut">
              <a:rPr lang="es-CO" smtClean="0"/>
              <a:t>29/09/2020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7CAC4-D0ED-4564-97AE-56CA3389552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5928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3AE7-3448-42C9-9F38-C046F9BAE18A}" type="datetimeFigureOut">
              <a:rPr lang="es-CO" smtClean="0"/>
              <a:t>29/09/2020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7CAC4-D0ED-4564-97AE-56CA3389552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00645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90E3AE7-3448-42C9-9F38-C046F9BAE18A}" type="datetimeFigureOut">
              <a:rPr lang="es-CO" smtClean="0"/>
              <a:t>29/09/2020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CO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9DB7CAC4-D0ED-4564-97AE-56CA3389552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19190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3AE7-3448-42C9-9F38-C046F9BAE18A}" type="datetimeFigureOut">
              <a:rPr lang="es-CO" smtClean="0"/>
              <a:t>29/09/2020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7CAC4-D0ED-4564-97AE-56CA3389552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16463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3AE7-3448-42C9-9F38-C046F9BAE18A}" type="datetimeFigureOut">
              <a:rPr lang="es-CO" smtClean="0"/>
              <a:t>29/09/2020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7CAC4-D0ED-4564-97AE-56CA3389552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53867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90E3AE7-3448-42C9-9F38-C046F9BAE18A}" type="datetimeFigureOut">
              <a:rPr lang="es-CO" smtClean="0"/>
              <a:t>29/09/2020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7CAC4-D0ED-4564-97AE-56CA3389552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99991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3AE7-3448-42C9-9F38-C046F9BAE18A}" type="datetimeFigureOut">
              <a:rPr lang="es-CO" smtClean="0"/>
              <a:t>29/09/2020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7CAC4-D0ED-4564-97AE-56CA3389552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44602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3AE7-3448-42C9-9F38-C046F9BAE18A}" type="datetimeFigureOut">
              <a:rPr lang="es-CO" smtClean="0"/>
              <a:t>29/09/2020</a:t>
            </a:fld>
            <a:endParaRPr lang="es-CO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7CAC4-D0ED-4564-97AE-56CA3389552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8227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3AE7-3448-42C9-9F38-C046F9BAE18A}" type="datetimeFigureOut">
              <a:rPr lang="es-CO" smtClean="0"/>
              <a:t>29/09/2020</a:t>
            </a:fld>
            <a:endParaRPr lang="es-CO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7CAC4-D0ED-4564-97AE-56CA3389552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33099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90E3AE7-3448-42C9-9F38-C046F9BAE18A}" type="datetimeFigureOut">
              <a:rPr lang="es-CO" smtClean="0"/>
              <a:t>29/09/2020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9DB7CAC4-D0ED-4564-97AE-56CA3389552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0761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0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contenido"/>
          <p:cNvSpPr txBox="1">
            <a:spLocks/>
          </p:cNvSpPr>
          <p:nvPr/>
        </p:nvSpPr>
        <p:spPr>
          <a:xfrm>
            <a:off x="1907704" y="4797152"/>
            <a:ext cx="5545138" cy="1716087"/>
          </a:xfrm>
          <a:prstGeom prst="rect">
            <a:avLst/>
          </a:prstGeom>
        </p:spPr>
        <p:txBody>
          <a:bodyPr anchor="b"/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endParaRPr lang="es-CO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1578562" y="2132856"/>
            <a:ext cx="4969173" cy="129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CO" altLang="es-CO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HERIDAS</a:t>
            </a:r>
          </a:p>
        </p:txBody>
      </p:sp>
    </p:spTree>
    <p:extLst>
      <p:ext uri="{BB962C8B-B14F-4D97-AF65-F5344CB8AC3E}">
        <p14:creationId xmlns:p14="http://schemas.microsoft.com/office/powerpoint/2010/main" val="169042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931" y="3068960"/>
            <a:ext cx="7704137" cy="33321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es-ES" altLang="es-CO" dirty="0" smtClean="0"/>
              <a:t>   </a:t>
            </a:r>
          </a:p>
          <a:p>
            <a:pPr eaLnBrk="1" hangingPunct="1">
              <a:buFontTx/>
              <a:buNone/>
            </a:pPr>
            <a:endParaRPr lang="es-ES" altLang="es-CO" dirty="0" smtClean="0"/>
          </a:p>
          <a:p>
            <a:pPr eaLnBrk="1" hangingPunct="1">
              <a:buFontTx/>
              <a:buNone/>
            </a:pPr>
            <a:endParaRPr lang="es-ES" altLang="es-CO" dirty="0" smtClean="0"/>
          </a:p>
          <a:p>
            <a:pPr eaLnBrk="1" hangingPunct="1">
              <a:buFontTx/>
              <a:buNone/>
            </a:pPr>
            <a:endParaRPr lang="es-ES" altLang="es-CO" dirty="0" smtClean="0"/>
          </a:p>
          <a:p>
            <a:pPr algn="ctr" eaLnBrk="1" hangingPunct="1">
              <a:buFontTx/>
              <a:buNone/>
            </a:pPr>
            <a:r>
              <a:rPr lang="es-ES" altLang="es-CO" sz="2000" dirty="0" smtClean="0"/>
              <a:t>	</a:t>
            </a:r>
          </a:p>
          <a:p>
            <a:pPr algn="ctr" eaLnBrk="1" hangingPunct="1">
              <a:buFontTx/>
              <a:buNone/>
            </a:pPr>
            <a:endParaRPr lang="es-ES" altLang="es-CO" sz="2000" dirty="0" smtClean="0"/>
          </a:p>
          <a:p>
            <a:pPr algn="ctr" eaLnBrk="1" hangingPunct="1">
              <a:buFontTx/>
              <a:buNone/>
            </a:pPr>
            <a:endParaRPr lang="es-ES" altLang="es-CO" sz="2000" dirty="0" smtClean="0"/>
          </a:p>
          <a:p>
            <a:pPr algn="ctr" eaLnBrk="1" hangingPunct="1">
              <a:buFontTx/>
              <a:buNone/>
            </a:pPr>
            <a:r>
              <a:rPr lang="es-ES" altLang="es-CO" sz="2800" dirty="0" smtClean="0"/>
              <a:t>Es la muerte patológica de un conjunto de células o de cualquier tejido del organismo.</a:t>
            </a:r>
            <a:r>
              <a:rPr lang="es-ES" altLang="es-CO" dirty="0" smtClean="0"/>
              <a:t> </a:t>
            </a:r>
          </a:p>
          <a:p>
            <a:pPr eaLnBrk="1" hangingPunct="1">
              <a:buFontTx/>
              <a:buNone/>
            </a:pPr>
            <a:endParaRPr lang="es-ES" altLang="es-CO" dirty="0" smtClean="0"/>
          </a:p>
        </p:txBody>
      </p:sp>
      <p:sp>
        <p:nvSpPr>
          <p:cNvPr id="21507" name="AutoShape 5" descr="Resultado de imagen para necrosi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CO" altLang="es-CO">
              <a:latin typeface="Comic Sans MS" panose="030F0702030302020204" pitchFamily="66" charset="0"/>
            </a:endParaRPr>
          </a:p>
        </p:txBody>
      </p:sp>
      <p:pic>
        <p:nvPicPr>
          <p:cNvPr id="21508" name="Picture 7" descr="foot_ulcer_necrotic_ischem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23988"/>
            <a:ext cx="53340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 bwMode="auto">
          <a:xfrm>
            <a:off x="982663" y="457200"/>
            <a:ext cx="7704137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CO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NECROSIS </a:t>
            </a:r>
            <a:endParaRPr lang="es-CO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348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82663" y="457200"/>
            <a:ext cx="7704137" cy="81121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TEJIDO DE </a:t>
            </a:r>
            <a:r>
              <a:rPr lang="es-CO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GRANULACIÓN</a:t>
            </a:r>
            <a:endParaRPr lang="es-CO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1" name="2 Marcador de contenido"/>
          <p:cNvSpPr>
            <a:spLocks noGrp="1"/>
          </p:cNvSpPr>
          <p:nvPr>
            <p:ph idx="1"/>
          </p:nvPr>
        </p:nvSpPr>
        <p:spPr>
          <a:xfrm>
            <a:off x="966788" y="1484313"/>
            <a:ext cx="7704137" cy="20891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s-CO" altLang="es-CO" sz="2600" dirty="0" smtClean="0"/>
              <a:t>Conformado por  formación de vasos sanguíneos que se produce en una respuesta inflamatoria; es un tejido de características rojo o rosado, brillante, limpio, húmedo, granular en su apariencia, es delicado y sangra con facilidad.</a:t>
            </a:r>
          </a:p>
        </p:txBody>
      </p:sp>
      <p:pic>
        <p:nvPicPr>
          <p:cNvPr id="22532" name="3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7" t="27855" r="18140" b="2174"/>
          <a:stretch>
            <a:fillRect/>
          </a:stretch>
        </p:blipFill>
        <p:spPr bwMode="auto">
          <a:xfrm>
            <a:off x="2916238" y="3789363"/>
            <a:ext cx="403225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34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09928" y="3624348"/>
            <a:ext cx="2374032" cy="1609344"/>
          </a:xfrm>
        </p:spPr>
        <p:txBody>
          <a:bodyPr>
            <a:normAutofit/>
          </a:bodyPr>
          <a:lstStyle/>
          <a:p>
            <a:r>
              <a:rPr lang="es-E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HERIDAS</a:t>
            </a:r>
            <a:endParaRPr lang="es-ES_tradnl" sz="4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764704"/>
            <a:ext cx="7772400" cy="1296144"/>
          </a:xfrm>
        </p:spPr>
        <p:txBody>
          <a:bodyPr>
            <a:noAutofit/>
          </a:bodyPr>
          <a:lstStyle/>
          <a:p>
            <a:pPr algn="just">
              <a:buFontTx/>
              <a:buNone/>
            </a:pPr>
            <a:r>
              <a:rPr lang="es-CO" sz="3200" dirty="0" smtClean="0"/>
              <a:t>	Toda lesión que implique interrupción de la continuidad de la piel, mucosas u otros tejidos.</a:t>
            </a:r>
          </a:p>
        </p:txBody>
      </p:sp>
      <p:pic>
        <p:nvPicPr>
          <p:cNvPr id="4" name="Picture 2" descr="C:\Users\USUARIO\Documents\Ayudas enfermeria\IMAGENES TRAUMA\femoral\vasc0017-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2708920"/>
            <a:ext cx="4585957" cy="34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1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CLASIFICACIÓN</a:t>
            </a:r>
            <a:endParaRPr lang="es-ES_tradnl" sz="4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2276872"/>
            <a:ext cx="6644208" cy="3777600"/>
          </a:xfrm>
        </p:spPr>
        <p:txBody>
          <a:bodyPr>
            <a:normAutofit/>
          </a:bodyPr>
          <a:lstStyle/>
          <a:p>
            <a:pPr marL="0" indent="0" algn="just">
              <a:buFont typeface="Wingdings" pitchFamily="2" charset="2"/>
              <a:buChar char="!"/>
            </a:pPr>
            <a:r>
              <a:rPr lang="es-CO" sz="2800" dirty="0" smtClean="0"/>
              <a:t>Según el agente que la ocasione</a:t>
            </a:r>
          </a:p>
          <a:p>
            <a:pPr marL="0" indent="0" algn="just">
              <a:buFont typeface="Wingdings" pitchFamily="2" charset="2"/>
              <a:buChar char="!"/>
            </a:pPr>
            <a:r>
              <a:rPr lang="es-CO" sz="2800" dirty="0" smtClean="0"/>
              <a:t>Según las características</a:t>
            </a:r>
          </a:p>
          <a:p>
            <a:pPr marL="0" indent="0" algn="just">
              <a:buFont typeface="Wingdings" pitchFamily="2" charset="2"/>
              <a:buChar char="!"/>
            </a:pPr>
            <a:r>
              <a:rPr lang="es-CO" sz="2800" dirty="0" smtClean="0"/>
              <a:t>Según el grado de compromiso.</a:t>
            </a:r>
          </a:p>
          <a:p>
            <a:pPr marL="0" indent="0" algn="just">
              <a:buFont typeface="Wingdings" pitchFamily="2" charset="2"/>
              <a:buChar char="!"/>
            </a:pPr>
            <a:r>
              <a:rPr lang="es-CO" sz="2800" dirty="0" smtClean="0"/>
              <a:t>Según la acción del agente</a:t>
            </a:r>
          </a:p>
          <a:p>
            <a:pPr marL="0" indent="0" algn="just">
              <a:buFont typeface="Wingdings" pitchFamily="2" charset="2"/>
              <a:buChar char="!"/>
            </a:pPr>
            <a:r>
              <a:rPr lang="es-CO" sz="2800" dirty="0" smtClean="0"/>
              <a:t>Según el grado de contaminación</a:t>
            </a:r>
          </a:p>
          <a:p>
            <a:pPr marL="0" indent="0" algn="just">
              <a:buFont typeface="Wingdings" pitchFamily="2" charset="2"/>
              <a:buChar char="!"/>
            </a:pPr>
            <a:r>
              <a:rPr lang="es-CO" sz="2800" dirty="0" smtClean="0"/>
              <a:t>Según su localización</a:t>
            </a:r>
          </a:p>
          <a:p>
            <a:pPr marL="0" indent="0" algn="just">
              <a:buFont typeface="Wingdings" pitchFamily="2" charset="2"/>
              <a:buChar char="!"/>
            </a:pPr>
            <a:endParaRPr lang="es-CO" dirty="0" smtClean="0">
              <a:latin typeface="Arial" charset="0"/>
            </a:endParaRPr>
          </a:p>
          <a:p>
            <a:pPr marL="0" indent="0">
              <a:buFont typeface="Wingdings" pitchFamily="2" charset="2"/>
              <a:buChar char="!"/>
            </a:pP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155365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904" y="521200"/>
            <a:ext cx="7772400" cy="856136"/>
          </a:xfrm>
        </p:spPr>
        <p:txBody>
          <a:bodyPr>
            <a:normAutofit/>
          </a:bodyPr>
          <a:lstStyle/>
          <a:p>
            <a:r>
              <a:rPr lang="es-CO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AGENTE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664204"/>
            <a:ext cx="7772400" cy="405079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s-ES" sz="2400" b="1" dirty="0">
                <a:cs typeface="Times New Roman" pitchFamily="18" charset="0"/>
              </a:rPr>
              <a:t>MECÁNICA</a:t>
            </a:r>
            <a:r>
              <a:rPr lang="es-ES" sz="2400" dirty="0">
                <a:cs typeface="Times New Roman" pitchFamily="18" charset="0"/>
              </a:rPr>
              <a:t>: O</a:t>
            </a:r>
            <a:r>
              <a:rPr lang="es-ES" sz="2400" dirty="0" smtClean="0">
                <a:cs typeface="Times New Roman" pitchFamily="18" charset="0"/>
              </a:rPr>
              <a:t>casionadas </a:t>
            </a:r>
            <a:r>
              <a:rPr lang="es-ES" sz="2400" dirty="0">
                <a:cs typeface="Times New Roman" pitchFamily="18" charset="0"/>
              </a:rPr>
              <a:t>por objetos.  </a:t>
            </a:r>
            <a:endParaRPr lang="es-ES_tradnl" sz="2400" dirty="0"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s-ES" sz="2400" dirty="0"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2400" b="1" dirty="0">
                <a:cs typeface="Times New Roman" pitchFamily="18" charset="0"/>
              </a:rPr>
              <a:t>QUÍMICAS:</a:t>
            </a:r>
            <a:r>
              <a:rPr lang="es-ES" sz="2400" dirty="0">
                <a:cs typeface="Times New Roman" pitchFamily="18" charset="0"/>
              </a:rPr>
              <a:t> Ocasionadas por agentes químicos, como  álcalis o ácidos.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s-ES" sz="2400" dirty="0"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2400" b="1" dirty="0">
                <a:cs typeface="Times New Roman" pitchFamily="18" charset="0"/>
              </a:rPr>
              <a:t>FÍSICOS:</a:t>
            </a:r>
            <a:r>
              <a:rPr lang="es-ES" sz="2400" dirty="0">
                <a:cs typeface="Times New Roman" pitchFamily="18" charset="0"/>
              </a:rPr>
              <a:t> Alteran la parte tisular, en el propio lugar en que se hace la herida, </a:t>
            </a:r>
            <a:r>
              <a:rPr lang="es-ES_tradnl" sz="2400" dirty="0">
                <a:cs typeface="Times New Roman" pitchFamily="18" charset="0"/>
              </a:rPr>
              <a:t>y</a:t>
            </a:r>
            <a:r>
              <a:rPr lang="es-ES" sz="2400" dirty="0">
                <a:cs typeface="Times New Roman" pitchFamily="18" charset="0"/>
              </a:rPr>
              <a:t> en una zona alrededor de ella.</a:t>
            </a:r>
          </a:p>
          <a:p>
            <a:endParaRPr lang="es-CO" dirty="0"/>
          </a:p>
        </p:txBody>
      </p:sp>
      <p:pic>
        <p:nvPicPr>
          <p:cNvPr id="4" name="Picture 5" descr="C:\Archivos de programa\Archivos comunes\Microsoft Shared\Clipart\cagcat50\BD06711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795" y="4509790"/>
            <a:ext cx="2535932" cy="234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1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1833" y="5549276"/>
            <a:ext cx="8568952" cy="1143000"/>
          </a:xfrm>
        </p:spPr>
        <p:txBody>
          <a:bodyPr>
            <a:normAutofit/>
          </a:bodyPr>
          <a:lstStyle/>
          <a:p>
            <a:r>
              <a:rPr lang="es-CO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CO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CARACTERISTICAS</a:t>
            </a:r>
            <a:endParaRPr lang="es-CO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1900" y="728768"/>
            <a:ext cx="7790500" cy="4820507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s-ES" sz="3100" b="1" dirty="0">
                <a:cs typeface="Arial" charset="0"/>
              </a:rPr>
              <a:t>INCISAS O CORTANTES</a:t>
            </a:r>
            <a:endParaRPr lang="es-ES" sz="3100" b="1" dirty="0"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s-ES" sz="3100" b="1" dirty="0">
                <a:cs typeface="Arial" charset="0"/>
              </a:rPr>
              <a:t>PUNZANTES</a:t>
            </a:r>
            <a:endParaRPr lang="es-ES" sz="3100" b="1" dirty="0"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s-ES" sz="3100" b="1" dirty="0">
                <a:cs typeface="Arial" charset="0"/>
              </a:rPr>
              <a:t>CORTO PUNZANTES</a:t>
            </a:r>
            <a:endParaRPr lang="es-ES" sz="3100" b="1" dirty="0"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s-ES" sz="3100" b="1" dirty="0">
                <a:cs typeface="Arial" charset="0"/>
              </a:rPr>
              <a:t>CONTUSA</a:t>
            </a:r>
            <a:endParaRPr lang="es-ES" sz="3100" b="1" dirty="0"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s-ES" sz="3100" b="1" dirty="0" smtClean="0">
                <a:cs typeface="Arial" charset="0"/>
              </a:rPr>
              <a:t>ABRASIÓN</a:t>
            </a:r>
            <a:endParaRPr lang="es-ES" sz="3100" b="1" dirty="0"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s-ES" sz="3100" b="1" dirty="0">
                <a:cs typeface="Arial" charset="0"/>
              </a:rPr>
              <a:t>AVULSIÓN</a:t>
            </a:r>
            <a:endParaRPr lang="es-ES" sz="3100" b="1" dirty="0"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s-ES" sz="3100" b="1" dirty="0">
                <a:cs typeface="Arial" charset="0"/>
              </a:rPr>
              <a:t>APLASTAMIENTO</a:t>
            </a:r>
            <a:endParaRPr lang="es-ES" sz="3100" b="1" dirty="0"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s-ES" sz="3100" b="1" dirty="0">
                <a:cs typeface="Arial" charset="0"/>
              </a:rPr>
              <a:t>AMPUTACIÓN</a:t>
            </a:r>
            <a:endParaRPr lang="es-ES" sz="3100" b="1" dirty="0"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s-ES" sz="3100" b="1" dirty="0">
                <a:cs typeface="Arial" charset="0"/>
              </a:rPr>
              <a:t>HERIDAS POR ARMA DE FUEGO</a:t>
            </a:r>
            <a:endParaRPr lang="es-ES" sz="3100" b="1" dirty="0"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s-ES" sz="3100" b="1" dirty="0" smtClean="0">
                <a:cs typeface="Arial" charset="0"/>
              </a:rPr>
              <a:t>MIXTAS</a:t>
            </a:r>
            <a:endParaRPr lang="es-ES" sz="3100" b="1" dirty="0">
              <a:cs typeface="Times New Roman" pitchFamily="18" charset="0"/>
            </a:endParaRPr>
          </a:p>
        </p:txBody>
      </p:sp>
      <p:pic>
        <p:nvPicPr>
          <p:cNvPr id="4" name="Picture 14" descr="C:\Archivos de programa\Archivos comunes\Microsoft Shared\Clipart\cagcat50\PE02043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622" y="620688"/>
            <a:ext cx="202136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67" y="217985"/>
            <a:ext cx="1463616" cy="174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37480">
            <a:off x="4614830" y="2208272"/>
            <a:ext cx="1498600" cy="96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364" y="188641"/>
            <a:ext cx="1224999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163" y="2879001"/>
            <a:ext cx="1641200" cy="1094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6924">
            <a:off x="7407107" y="1594337"/>
            <a:ext cx="1506537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3306384"/>
            <a:ext cx="176212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12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8280921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12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ic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676" y="333375"/>
            <a:ext cx="8424863" cy="6191250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251520" y="5614590"/>
            <a:ext cx="8229600" cy="791369"/>
          </a:xfrm>
        </p:spPr>
        <p:txBody>
          <a:bodyPr>
            <a:normAutofit/>
          </a:bodyPr>
          <a:lstStyle/>
          <a:p>
            <a:r>
              <a:rPr lang="es-E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HERIDA </a:t>
            </a:r>
            <a:r>
              <a:rPr lang="es-E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INCISA O CORTANTE</a:t>
            </a:r>
            <a:endParaRPr lang="es-E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9552" y="4153122"/>
            <a:ext cx="7416800" cy="1461468"/>
          </a:xfrm>
        </p:spPr>
        <p:txBody>
          <a:bodyPr>
            <a:normAutofit lnSpcReduction="10000"/>
          </a:bodyPr>
          <a:lstStyle/>
          <a:p>
            <a:pPr marL="0" indent="0" algn="just">
              <a:buFont typeface="Wingdings" pitchFamily="2" charset="2"/>
              <a:buNone/>
            </a:pPr>
            <a:r>
              <a:rPr lang="es-ES" sz="2600" b="1" dirty="0"/>
              <a:t>Bordes lineales</a:t>
            </a:r>
          </a:p>
          <a:p>
            <a:pPr marL="0" indent="0" algn="just">
              <a:buFont typeface="Wingdings" pitchFamily="2" charset="2"/>
              <a:buNone/>
            </a:pPr>
            <a:r>
              <a:rPr lang="es-ES" sz="2600" b="1" dirty="0"/>
              <a:t>Hemorragia abundante</a:t>
            </a:r>
          </a:p>
          <a:p>
            <a:pPr marL="0" indent="0" algn="just">
              <a:buFont typeface="Wingdings" pitchFamily="2" charset="2"/>
              <a:buNone/>
            </a:pPr>
            <a:r>
              <a:rPr lang="es-ES" sz="2600" b="1" dirty="0"/>
              <a:t>Producida por un objeto con filo.</a:t>
            </a:r>
          </a:p>
          <a:p>
            <a:pPr marL="0" indent="0">
              <a:buFont typeface="Wingdings" pitchFamily="2" charset="2"/>
              <a:buNone/>
            </a:pP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290815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erida%20con%20p%E9rdida%20de%20pi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842486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291874" y="1241175"/>
            <a:ext cx="7772400" cy="928144"/>
          </a:xfrm>
        </p:spPr>
        <p:txBody>
          <a:bodyPr>
            <a:normAutofit/>
          </a:bodyPr>
          <a:lstStyle/>
          <a:p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HERIDAS PUNZANTES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6768" y="4940449"/>
            <a:ext cx="8675688" cy="1584176"/>
          </a:xfrm>
        </p:spPr>
        <p:txBody>
          <a:bodyPr/>
          <a:lstStyle/>
          <a:p>
            <a:pPr algn="r"/>
            <a:r>
              <a:rPr lang="es-ES" sz="2600" b="1" dirty="0"/>
              <a:t> Orificio pequeño de penetración</a:t>
            </a:r>
          </a:p>
          <a:p>
            <a:pPr algn="r"/>
            <a:r>
              <a:rPr lang="es-ES" sz="2600" b="1" dirty="0"/>
              <a:t>  Poco sangrado</a:t>
            </a:r>
          </a:p>
          <a:p>
            <a:pPr algn="r"/>
            <a:r>
              <a:rPr lang="es-ES" sz="2600" b="1" dirty="0"/>
              <a:t>  Producida por objetos puntiagudos</a:t>
            </a:r>
          </a:p>
          <a:p>
            <a:pPr algn="r">
              <a:buFont typeface="Wingdings" pitchFamily="2" charset="2"/>
              <a:buNone/>
            </a:pPr>
            <a:endParaRPr lang="es-ES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68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ic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176" y="268288"/>
            <a:ext cx="8640638" cy="5320952"/>
          </a:xfrm>
          <a:prstGeom prst="rect">
            <a:avLst/>
          </a:prstGeom>
          <a:noFill/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268288"/>
            <a:ext cx="9144000" cy="1350962"/>
          </a:xfrm>
        </p:spPr>
        <p:txBody>
          <a:bodyPr>
            <a:normAutofit/>
          </a:bodyPr>
          <a:lstStyle/>
          <a:p>
            <a:r>
              <a:rPr lang="es-E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HERIDAS CORTOPUNZANTES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176" y="5085184"/>
            <a:ext cx="9144000" cy="2801937"/>
          </a:xfrm>
          <a:noFill/>
          <a:ln/>
        </p:spPr>
        <p:txBody>
          <a:bodyPr>
            <a:normAutofit/>
          </a:bodyPr>
          <a:lstStyle/>
          <a:p>
            <a:r>
              <a:rPr lang="es-ES" sz="2600" b="1" dirty="0" smtClean="0">
                <a:solidFill>
                  <a:srgbClr val="FF0000"/>
                </a:solidFill>
              </a:rPr>
              <a:t>Provocada </a:t>
            </a:r>
            <a:r>
              <a:rPr lang="es-ES" sz="2600" b="1" dirty="0">
                <a:solidFill>
                  <a:srgbClr val="FF0000"/>
                </a:solidFill>
              </a:rPr>
              <a:t>por objetos agudos y afilados.</a:t>
            </a:r>
          </a:p>
          <a:p>
            <a:r>
              <a:rPr lang="es-ES" sz="2600" b="1" dirty="0" smtClean="0">
                <a:solidFill>
                  <a:srgbClr val="FF0000"/>
                </a:solidFill>
              </a:rPr>
              <a:t>Hemorragia </a:t>
            </a:r>
            <a:r>
              <a:rPr lang="es-ES" sz="2600" b="1" dirty="0">
                <a:solidFill>
                  <a:srgbClr val="FF0000"/>
                </a:solidFill>
              </a:rPr>
              <a:t>abundante</a:t>
            </a:r>
          </a:p>
          <a:p>
            <a:r>
              <a:rPr lang="es-ES" sz="2600" b="1" dirty="0" smtClean="0">
                <a:solidFill>
                  <a:srgbClr val="FF0000"/>
                </a:solidFill>
              </a:rPr>
              <a:t>Se </a:t>
            </a:r>
            <a:r>
              <a:rPr lang="es-ES" sz="2600" b="1" dirty="0">
                <a:solidFill>
                  <a:srgbClr val="FF0000"/>
                </a:solidFill>
              </a:rPr>
              <a:t>combinan dos tipos de heridas distintas</a:t>
            </a:r>
          </a:p>
        </p:txBody>
      </p:sp>
    </p:spTree>
    <p:extLst>
      <p:ext uri="{BB962C8B-B14F-4D97-AF65-F5344CB8AC3E}">
        <p14:creationId xmlns:p14="http://schemas.microsoft.com/office/powerpoint/2010/main" val="175357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611560" y="5733256"/>
            <a:ext cx="7772400" cy="804672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SISTEMA TEGUMENTARIO </a:t>
            </a:r>
            <a:endParaRPr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395536" y="837574"/>
            <a:ext cx="4320480" cy="4764250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s" sz="2400" b="1" dirty="0">
                <a:latin typeface="+mn-lt"/>
              </a:rPr>
              <a:t>El sistema tegumentario está formado por la piel y los anexos o faneras.</a:t>
            </a:r>
            <a:endParaRPr sz="2400" b="1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2400" b="1" dirty="0">
              <a:latin typeface="+mn-lt"/>
            </a:endParaRPr>
          </a:p>
          <a:p>
            <a:pPr marL="45720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" sz="2400" b="1" dirty="0">
                <a:latin typeface="+mn-lt"/>
              </a:rPr>
              <a:t>Es el órgano de mayor extensión en el cuerpo.</a:t>
            </a:r>
            <a:endParaRPr sz="2400" b="1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2400" b="1" dirty="0">
              <a:latin typeface="+mn-lt"/>
            </a:endParaRPr>
          </a:p>
          <a:p>
            <a:pPr marL="457200" indent="-355600">
              <a:buSzPts val="2000"/>
              <a:buFont typeface="Arial"/>
              <a:buChar char="●"/>
            </a:pPr>
            <a:r>
              <a:rPr lang="es" sz="2400" b="1" dirty="0">
                <a:latin typeface="+mn-lt"/>
              </a:rPr>
              <a:t>Representa el 16</a:t>
            </a:r>
            <a:r>
              <a:rPr lang="es" sz="2400" b="1" dirty="0" smtClean="0">
                <a:latin typeface="+mn-lt"/>
              </a:rPr>
              <a:t>% A un 20% </a:t>
            </a:r>
            <a:r>
              <a:rPr lang="es" sz="2400" b="1" dirty="0">
                <a:latin typeface="+mn-lt"/>
              </a:rPr>
              <a:t>del peso total del cuerpo, </a:t>
            </a:r>
            <a:r>
              <a:rPr lang="es-CO" sz="2400" b="1" dirty="0">
                <a:latin typeface="+mn-lt"/>
              </a:rPr>
              <a:t>consiste en una envoltura resistente y flexible.</a:t>
            </a:r>
          </a:p>
          <a:p>
            <a:pPr marL="45720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endParaRPr sz="20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2000" dirty="0"/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6056" y="1052736"/>
            <a:ext cx="3895597" cy="3959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345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122" name="Picture 2" descr="Resultado de imagen para HERIDA CONTU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29" y="260648"/>
            <a:ext cx="834694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5614590"/>
            <a:ext cx="8229600" cy="791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HERIDA CONTUSA</a:t>
            </a:r>
            <a:endParaRPr lang="es-E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045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SC077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332656"/>
            <a:ext cx="8584591" cy="6264696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557213"/>
            <a:ext cx="8229600" cy="1143000"/>
          </a:xfrm>
        </p:spPr>
        <p:txBody>
          <a:bodyPr>
            <a:noAutofit/>
          </a:bodyPr>
          <a:lstStyle/>
          <a:p>
            <a:r>
              <a:rPr lang="es-E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Abrasión, escoriación o raspadura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33375" y="4581128"/>
            <a:ext cx="7175500" cy="1867693"/>
          </a:xfrm>
        </p:spPr>
        <p:txBody>
          <a:bodyPr/>
          <a:lstStyle/>
          <a:p>
            <a:r>
              <a:rPr lang="es-ES" sz="2600" b="1" dirty="0"/>
              <a:t> Provocadas por fricción contra superficies duras.</a:t>
            </a:r>
          </a:p>
          <a:p>
            <a:r>
              <a:rPr lang="es-ES" sz="2600" b="1" dirty="0"/>
              <a:t> Poco sangrado.</a:t>
            </a:r>
          </a:p>
          <a:p>
            <a:r>
              <a:rPr lang="es-ES" sz="2600" b="1" dirty="0"/>
              <a:t> Son muy dolorosas</a:t>
            </a:r>
          </a:p>
          <a:p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245182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ic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403" y="260648"/>
            <a:ext cx="8497193" cy="6336704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HERIDA AVULSIVA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199" y="4941168"/>
            <a:ext cx="8229600" cy="1512242"/>
          </a:xfrm>
        </p:spPr>
        <p:txBody>
          <a:bodyPr>
            <a:normAutofit/>
          </a:bodyPr>
          <a:lstStyle/>
          <a:p>
            <a:r>
              <a:rPr lang="es-ES" sz="2600" dirty="0"/>
              <a:t> </a:t>
            </a:r>
            <a:r>
              <a:rPr lang="es-ES" sz="2600" b="1" dirty="0"/>
              <a:t>Presenta separación violenta del  tejido.</a:t>
            </a:r>
          </a:p>
          <a:p>
            <a:r>
              <a:rPr lang="es-ES" sz="2600" b="1" dirty="0"/>
              <a:t> Provocado por perros o animales  silvestres.</a:t>
            </a:r>
          </a:p>
          <a:p>
            <a:r>
              <a:rPr lang="es-ES" sz="2600" b="1" dirty="0"/>
              <a:t> Sangrado abundante.</a:t>
            </a:r>
          </a:p>
        </p:txBody>
      </p:sp>
    </p:spTree>
    <p:extLst>
      <p:ext uri="{BB962C8B-B14F-4D97-AF65-F5344CB8AC3E}">
        <p14:creationId xmlns:p14="http://schemas.microsoft.com/office/powerpoint/2010/main" val="284058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41" y="332656"/>
            <a:ext cx="8352927" cy="6264695"/>
          </a:xfrm>
          <a:prstGeom prst="rect">
            <a:avLst/>
          </a:prstGeom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67513"/>
            <a:ext cx="7772400" cy="936104"/>
          </a:xfrm>
        </p:spPr>
        <p:txBody>
          <a:bodyPr/>
          <a:lstStyle/>
          <a:p>
            <a:r>
              <a:rPr lang="es-E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APLASTAMIENTO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20688"/>
            <a:ext cx="8229600" cy="3059113"/>
          </a:xfrm>
        </p:spPr>
        <p:txBody>
          <a:bodyPr>
            <a:normAutofit/>
          </a:bodyPr>
          <a:lstStyle/>
          <a:p>
            <a:pPr marL="528638" indent="-528638"/>
            <a:r>
              <a:rPr lang="es-ES" sz="2600" b="1" dirty="0" smtClean="0">
                <a:solidFill>
                  <a:schemeClr val="bg1"/>
                </a:solidFill>
              </a:rPr>
              <a:t>Se da porque partes del cuerpo están atrapadas entre objetos pesados.</a:t>
            </a:r>
          </a:p>
          <a:p>
            <a:pPr marL="528638" indent="-528638"/>
            <a:r>
              <a:rPr lang="es-ES" sz="2600" b="1" dirty="0" smtClean="0">
                <a:solidFill>
                  <a:schemeClr val="bg1"/>
                </a:solidFill>
              </a:rPr>
              <a:t>Puede comprometer órganos vitales.</a:t>
            </a:r>
          </a:p>
          <a:p>
            <a:pPr marL="528638" indent="-528638"/>
            <a:r>
              <a:rPr lang="es-ES" sz="2600" b="1" dirty="0" smtClean="0">
                <a:solidFill>
                  <a:schemeClr val="bg1"/>
                </a:solidFill>
              </a:rPr>
              <a:t>Casi siempre presenta hemorragia interna</a:t>
            </a:r>
            <a:r>
              <a:rPr lang="es-ES" sz="2600" b="1" dirty="0" smtClean="0"/>
              <a:t>.</a:t>
            </a:r>
            <a:endParaRPr lang="es-ES" sz="2600" b="1" dirty="0"/>
          </a:p>
        </p:txBody>
      </p:sp>
      <p:sp>
        <p:nvSpPr>
          <p:cNvPr id="2" name="AutoShape 2" descr="Resultado de imagen para herida por AMPUTAC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379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56" y="310979"/>
            <a:ext cx="8496944" cy="6170784"/>
          </a:xfrm>
          <a:prstGeom prst="rect">
            <a:avLst/>
          </a:prstGeom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116632"/>
            <a:ext cx="7772400" cy="1609344"/>
          </a:xfrm>
        </p:spPr>
        <p:txBody>
          <a:bodyPr>
            <a:normAutofit/>
          </a:bodyPr>
          <a:lstStyle/>
          <a:p>
            <a:r>
              <a:rPr lang="es-E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AMPUTACIÓN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2814" y="4021137"/>
            <a:ext cx="8362950" cy="2836863"/>
          </a:xfrm>
        </p:spPr>
        <p:txBody>
          <a:bodyPr>
            <a:normAutofit/>
          </a:bodyPr>
          <a:lstStyle/>
          <a:p>
            <a:r>
              <a:rPr lang="es-ES" sz="2600" b="1" dirty="0"/>
              <a:t> Extirpación completa de una parte o    totalidad de una extremidad.</a:t>
            </a:r>
          </a:p>
          <a:p>
            <a:r>
              <a:rPr lang="es-ES" sz="2600" b="1" dirty="0"/>
              <a:t> Hemorragia abundante.</a:t>
            </a:r>
          </a:p>
          <a:p>
            <a:r>
              <a:rPr lang="es-ES" sz="2600" b="1" dirty="0"/>
              <a:t> Genera daños psicológicos.</a:t>
            </a:r>
          </a:p>
        </p:txBody>
      </p:sp>
    </p:spTree>
    <p:extLst>
      <p:ext uri="{BB962C8B-B14F-4D97-AF65-F5344CB8AC3E}">
        <p14:creationId xmlns:p14="http://schemas.microsoft.com/office/powerpoint/2010/main" val="135765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para herida por arma de fue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28" y="224642"/>
            <a:ext cx="8352928" cy="626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683568" y="476672"/>
            <a:ext cx="7020272" cy="918939"/>
          </a:xfrm>
        </p:spPr>
        <p:txBody>
          <a:bodyPr>
            <a:normAutofit/>
          </a:bodyPr>
          <a:lstStyle/>
          <a:p>
            <a:r>
              <a:rPr lang="es-E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HERIDA POR ARMA DE FUEGO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67528" y="4221088"/>
            <a:ext cx="8229600" cy="197899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2600" b="1" dirty="0">
                <a:solidFill>
                  <a:srgbClr val="FF0000"/>
                </a:solidFill>
              </a:rPr>
              <a:t>Orificio pequeño de ingreso y grande de salida.</a:t>
            </a:r>
          </a:p>
          <a:p>
            <a:pPr>
              <a:lnSpc>
                <a:spcPct val="90000"/>
              </a:lnSpc>
            </a:pPr>
            <a:r>
              <a:rPr lang="es-ES" sz="2600" b="1" dirty="0">
                <a:solidFill>
                  <a:srgbClr val="FF0000"/>
                </a:solidFill>
              </a:rPr>
              <a:t> Peligran los órganos afectados.</a:t>
            </a:r>
          </a:p>
          <a:p>
            <a:pPr>
              <a:lnSpc>
                <a:spcPct val="90000"/>
              </a:lnSpc>
            </a:pPr>
            <a:r>
              <a:rPr lang="es-ES" sz="2600" b="1" dirty="0">
                <a:solidFill>
                  <a:srgbClr val="FF0000"/>
                </a:solidFill>
              </a:rPr>
              <a:t> Puede haber hemorragia interna.</a:t>
            </a:r>
          </a:p>
          <a:p>
            <a:pPr>
              <a:lnSpc>
                <a:spcPct val="90000"/>
              </a:lnSpc>
            </a:pPr>
            <a:r>
              <a:rPr lang="es-ES" sz="2600" b="1" dirty="0">
                <a:solidFill>
                  <a:srgbClr val="FF0000"/>
                </a:solidFill>
              </a:rPr>
              <a:t> Puede haber fractura o perforación visceral.</a:t>
            </a:r>
          </a:p>
        </p:txBody>
      </p:sp>
    </p:spTree>
    <p:extLst>
      <p:ext uri="{BB962C8B-B14F-4D97-AF65-F5344CB8AC3E}">
        <p14:creationId xmlns:p14="http://schemas.microsoft.com/office/powerpoint/2010/main" val="365203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s-CO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GRADO DE </a:t>
            </a:r>
            <a:r>
              <a:rPr lang="es-CO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COMPROMISO</a:t>
            </a:r>
            <a:endParaRPr lang="es-ES_tradnl" sz="4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132856"/>
            <a:ext cx="7920880" cy="41148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s-CO" sz="2400" b="1" dirty="0" smtClean="0"/>
              <a:t>SIMPLES O SUPERFICIALES:</a:t>
            </a:r>
            <a:r>
              <a:rPr lang="es-CO" sz="2400" dirty="0" smtClean="0"/>
              <a:t> Si afectan la piel  y la epidermis.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s-CO" sz="2400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es-CO" sz="2400" b="1" dirty="0" smtClean="0"/>
              <a:t>COMPLICADAS O PROFUNDAS:</a:t>
            </a:r>
            <a:r>
              <a:rPr lang="es-CO" sz="2400" dirty="0" smtClean="0"/>
              <a:t> Si afectan los músculos, tendones, vasos y/o nervios.</a:t>
            </a:r>
          </a:p>
          <a:p>
            <a:pPr marL="388620" indent="-342900" algn="just">
              <a:buFont typeface="Wingdings" panose="05000000000000000000" pitchFamily="2" charset="2"/>
              <a:buChar char="v"/>
            </a:pPr>
            <a:endParaRPr lang="es-CO" sz="2400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es-CO" sz="2400" b="1" dirty="0" smtClean="0"/>
              <a:t>PENETRANTES:</a:t>
            </a:r>
            <a:r>
              <a:rPr lang="es-CO" sz="2400" dirty="0" smtClean="0"/>
              <a:t> Si llegan a una cavidad del cuerpo como en el abdomen o en el tórax.</a:t>
            </a:r>
            <a:endParaRPr lang="es-CO" dirty="0" smtClean="0">
              <a:latin typeface="Arial" charset="0"/>
            </a:endParaRPr>
          </a:p>
          <a:p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207013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1.gstatic.com/images?q=tbn:ANd9GcSfB5ylbt-3XOBYB-shXTcBa0SPEDFjXrg5aV9qWieu6DAQHh6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01" y="2847395"/>
            <a:ext cx="3744416" cy="370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0.gstatic.com/images?q=tbn:ANd9GcQXEH5xGfLxVVvQYnHbSnNaNln49ZaJmz62_S2nUWIkFfr8e-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4664"/>
            <a:ext cx="3024336" cy="226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46212"/>
            <a:ext cx="2880320" cy="35502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35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429768"/>
            <a:ext cx="7772400" cy="1609344"/>
          </a:xfrm>
        </p:spPr>
        <p:txBody>
          <a:bodyPr>
            <a:normAutofit/>
          </a:bodyPr>
          <a:lstStyle/>
          <a:p>
            <a:r>
              <a:rPr lang="es-E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SEGÚN LA ACCIÓN DEL AGENTE</a:t>
            </a:r>
            <a:r>
              <a:rPr lang="es-ES" sz="4800" dirty="0">
                <a:solidFill>
                  <a:schemeClr val="tx1"/>
                </a:solidFill>
                <a:cs typeface="Arial" charset="0"/>
              </a:rPr>
              <a:t/>
            </a:r>
            <a:br>
              <a:rPr lang="es-ES" sz="4800" dirty="0">
                <a:solidFill>
                  <a:schemeClr val="tx1"/>
                </a:solidFill>
                <a:cs typeface="Arial" charset="0"/>
              </a:rPr>
            </a:b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s-ES" sz="2600" b="1" dirty="0" smtClean="0">
                <a:solidFill>
                  <a:schemeClr val="tx1"/>
                </a:solidFill>
                <a:cs typeface="Arial" charset="0"/>
              </a:rPr>
              <a:t>PENETRANTES</a:t>
            </a:r>
            <a:endParaRPr lang="es-ES" sz="26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s-ES" sz="2600" b="1" dirty="0" smtClean="0">
                <a:solidFill>
                  <a:schemeClr val="tx1"/>
                </a:solidFill>
                <a:cs typeface="Arial" charset="0"/>
              </a:rPr>
              <a:t>NO PENETRANTES</a:t>
            </a:r>
            <a:endParaRPr lang="es-ES" sz="26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4" name="Picture 8" descr="C:\Archivos de programa\Archivos comunes\Microsoft Shared\Clipart\cagcat50\PE01023_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79"/>
          <a:stretch/>
        </p:blipFill>
        <p:spPr bwMode="auto">
          <a:xfrm>
            <a:off x="0" y="4004065"/>
            <a:ext cx="1985407" cy="281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Archivos de programa\Archivos comunes\Microsoft Shared\Clipart\cagcat50\PE01027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769" y="478531"/>
            <a:ext cx="128587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-66941" y="2690615"/>
            <a:ext cx="9277882" cy="2080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GRADO DE CONTAMINACIÓN</a:t>
            </a:r>
            <a:endParaRPr lang="es-CO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2592908" y="4614296"/>
            <a:ext cx="5257790" cy="1883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s-ES" sz="2400" b="1" dirty="0" smtClean="0"/>
              <a:t>HERIDAS LIMPIAS</a:t>
            </a:r>
            <a:endParaRPr lang="es-CO" sz="2400" b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s-ES" sz="2400" b="1" dirty="0" smtClean="0"/>
              <a:t>HERIDAS CONTAMINADAS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sz="2400" b="1" dirty="0" smtClean="0"/>
              <a:t>HERIDAS INFECTADAS</a:t>
            </a:r>
            <a:endParaRPr lang="es-CO" sz="2400" b="1" dirty="0"/>
          </a:p>
        </p:txBody>
      </p:sp>
    </p:spTree>
    <p:extLst>
      <p:ext uri="{BB962C8B-B14F-4D97-AF65-F5344CB8AC3E}">
        <p14:creationId xmlns:p14="http://schemas.microsoft.com/office/powerpoint/2010/main" val="12313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FRACTURA ABIERTA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74264" y="-362267"/>
            <a:ext cx="5020466" cy="728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28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1;p15"/>
          <p:cNvSpPr txBox="1"/>
          <p:nvPr/>
        </p:nvSpPr>
        <p:spPr>
          <a:xfrm>
            <a:off x="658134" y="1700808"/>
            <a:ext cx="7920880" cy="3055711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" sz="2400" b="1" dirty="0">
                <a:solidFill>
                  <a:srgbClr val="020202"/>
                </a:solidFill>
              </a:rPr>
              <a:t>-</a:t>
            </a:r>
            <a:r>
              <a:rPr lang="es" sz="2400" b="1" dirty="0" smtClean="0">
                <a:solidFill>
                  <a:srgbClr val="020202"/>
                </a:solidFill>
              </a:rPr>
              <a:t>Protección: </a:t>
            </a:r>
            <a:r>
              <a:rPr lang="es-CO" sz="2400" dirty="0" smtClean="0">
                <a:solidFill>
                  <a:srgbClr val="020202"/>
                </a:solidFill>
              </a:rPr>
              <a:t>Actúa </a:t>
            </a:r>
            <a:r>
              <a:rPr lang="es-CO" sz="2400" dirty="0">
                <a:solidFill>
                  <a:srgbClr val="020202"/>
                </a:solidFill>
              </a:rPr>
              <a:t>como barrera física frente a microrganismos, protegiendo el cuerpo contra infecciones y pérdida excesiva de fluidos. </a:t>
            </a:r>
            <a:endParaRPr lang="es-CO" sz="2400" dirty="0" smtClean="0">
              <a:solidFill>
                <a:srgbClr val="020202"/>
              </a:solidFill>
            </a:endParaRPr>
          </a:p>
          <a:p>
            <a:r>
              <a:rPr lang="es-CO" sz="2400" b="1" dirty="0" smtClean="0">
                <a:solidFill>
                  <a:srgbClr val="020202"/>
                </a:solidFill>
              </a:rPr>
              <a:t>-</a:t>
            </a:r>
            <a:r>
              <a:rPr lang="es-CO" sz="2400" b="1" dirty="0">
                <a:solidFill>
                  <a:srgbClr val="020202"/>
                </a:solidFill>
              </a:rPr>
              <a:t>Sensibilidad: </a:t>
            </a:r>
            <a:r>
              <a:rPr lang="es-CO" sz="2400" dirty="0">
                <a:solidFill>
                  <a:srgbClr val="020202"/>
                </a:solidFill>
              </a:rPr>
              <a:t>Las terminaciones nerviosas permiten sentir dolor, presión, calor y frío</a:t>
            </a:r>
            <a:r>
              <a:rPr lang="es-CO" sz="2400" dirty="0" smtClean="0">
                <a:solidFill>
                  <a:srgbClr val="020202"/>
                </a:solidFill>
              </a:rPr>
              <a:t>.</a:t>
            </a:r>
          </a:p>
          <a:p>
            <a:r>
              <a:rPr lang="es-CO" sz="2400" b="1" dirty="0" smtClean="0">
                <a:solidFill>
                  <a:srgbClr val="020202"/>
                </a:solidFill>
              </a:rPr>
              <a:t>-</a:t>
            </a:r>
            <a:r>
              <a:rPr lang="es-CO" sz="2400" b="1" dirty="0">
                <a:solidFill>
                  <a:srgbClr val="020202"/>
                </a:solidFill>
              </a:rPr>
              <a:t>Termorregulación: </a:t>
            </a:r>
            <a:r>
              <a:rPr lang="es-CO" sz="2400" dirty="0">
                <a:solidFill>
                  <a:srgbClr val="020202"/>
                </a:solidFill>
              </a:rPr>
              <a:t>La piel regula la temperatura del cuerpo a través de la vasoconstricción, vasodilatación, sudor y excreción de ciertos productos de desecho, como agua y </a:t>
            </a:r>
            <a:r>
              <a:rPr lang="es-CO" sz="2400" dirty="0" smtClean="0">
                <a:solidFill>
                  <a:srgbClr val="020202"/>
                </a:solidFill>
              </a:rPr>
              <a:t>electrolitos</a:t>
            </a:r>
          </a:p>
          <a:p>
            <a:r>
              <a:rPr lang="es-CO" sz="2400" b="1" dirty="0" smtClean="0">
                <a:solidFill>
                  <a:srgbClr val="020202"/>
                </a:solidFill>
              </a:rPr>
              <a:t>-</a:t>
            </a:r>
            <a:r>
              <a:rPr lang="es-CO" sz="2400" b="1" dirty="0">
                <a:solidFill>
                  <a:srgbClr val="020202"/>
                </a:solidFill>
              </a:rPr>
              <a:t>Metabolismo: </a:t>
            </a:r>
            <a:r>
              <a:rPr lang="es-CO" sz="2400" dirty="0">
                <a:solidFill>
                  <a:srgbClr val="020202"/>
                </a:solidFill>
              </a:rPr>
              <a:t>La síntesis de vitamina D en la piel expuesta a los rayos del sol activa el metabolismo del calcio y del fosfato, importantes para la formación ósea. </a:t>
            </a:r>
          </a:p>
          <a:p>
            <a:endParaRPr lang="es-CO" sz="2000" dirty="0">
              <a:solidFill>
                <a:schemeClr val="bg2"/>
              </a:solidFill>
            </a:endParaRPr>
          </a:p>
          <a:p>
            <a:r>
              <a:rPr lang="es-CO" sz="2000" dirty="0" smtClean="0">
                <a:solidFill>
                  <a:schemeClr val="bg2"/>
                </a:solidFill>
              </a:rPr>
              <a:t> </a:t>
            </a:r>
            <a:endParaRPr lang="es-CO" sz="2000"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5" name="Google Shape;100;p15"/>
          <p:cNvSpPr txBox="1"/>
          <p:nvPr/>
        </p:nvSpPr>
        <p:spPr>
          <a:xfrm>
            <a:off x="1187624" y="548680"/>
            <a:ext cx="6861900" cy="8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FUNCIONES DE LA PIEL</a:t>
            </a:r>
            <a:endParaRPr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748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s-ES" dirty="0">
              <a:latin typeface="Comic Sans MS" pitchFamily="66" charset="0"/>
            </a:endParaRPr>
          </a:p>
        </p:txBody>
      </p:sp>
      <p:pic>
        <p:nvPicPr>
          <p:cNvPr id="23555" name="Picture 3" descr="PE07303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063" y="1380816"/>
            <a:ext cx="18161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69629" y="2363395"/>
            <a:ext cx="3456384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s-MX" sz="3600" b="1" dirty="0" smtClean="0">
                <a:latin typeface="+mn-lt"/>
              </a:rPr>
              <a:t> </a:t>
            </a:r>
            <a:r>
              <a:rPr lang="es-MX" sz="3600" dirty="0" smtClean="0">
                <a:latin typeface="+mn-lt"/>
              </a:rPr>
              <a:t>Cabeza</a:t>
            </a:r>
          </a:p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s-MX" sz="3600" dirty="0" smtClean="0">
                <a:latin typeface="+mn-lt"/>
              </a:rPr>
              <a:t> Tórax</a:t>
            </a:r>
          </a:p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s-MX" sz="3600" dirty="0" smtClean="0">
                <a:latin typeface="+mn-lt"/>
              </a:rPr>
              <a:t> Abdomen</a:t>
            </a:r>
          </a:p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s-MX" sz="3600" dirty="0" smtClean="0">
                <a:latin typeface="+mn-lt"/>
              </a:rPr>
              <a:t> Extremidades</a:t>
            </a:r>
            <a:endParaRPr lang="es-CO" sz="3600" dirty="0">
              <a:latin typeface="+mn-lt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793068" y="434735"/>
            <a:ext cx="78851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SEGÚN SU LOCALIZACIÓN </a:t>
            </a:r>
            <a:endParaRPr lang="es-CO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42" name="Picture 2" descr="http://t1.gstatic.com/images?q=tbn:ANd9GcSvly4Il1GW-VZ2eLX0yje-oAqiSD3RunEb_fROLt8JLXZpNyk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342" y="3906956"/>
            <a:ext cx="3455166" cy="227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18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58652" y="5589240"/>
            <a:ext cx="7478217" cy="1143000"/>
          </a:xfrm>
        </p:spPr>
        <p:txBody>
          <a:bodyPr>
            <a:normAutofit/>
          </a:bodyPr>
          <a:lstStyle/>
          <a:p>
            <a:pPr algn="ctr"/>
            <a:r>
              <a:rPr lang="es-E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TRATAMIENTO </a:t>
            </a:r>
            <a:r>
              <a:rPr lang="es-CO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INMEDIATO</a:t>
            </a:r>
            <a:endParaRPr lang="es-ES_tradnl" sz="4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404664"/>
            <a:ext cx="8390864" cy="504056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s-CO" sz="2600" dirty="0" smtClean="0"/>
              <a:t>Lavarse muy bien las manos</a:t>
            </a:r>
          </a:p>
          <a:p>
            <a:pPr algn="just">
              <a:buFont typeface="Wingdings" pitchFamily="2" charset="2"/>
              <a:buChar char="v"/>
            </a:pPr>
            <a:r>
              <a:rPr lang="es-CO" sz="2600" dirty="0" smtClean="0"/>
              <a:t>Limpieza de la parte.</a:t>
            </a:r>
          </a:p>
          <a:p>
            <a:pPr algn="just">
              <a:buFont typeface="Wingdings" pitchFamily="2" charset="2"/>
              <a:buChar char="v"/>
            </a:pPr>
            <a:r>
              <a:rPr lang="es-CO" sz="2600" dirty="0" smtClean="0"/>
              <a:t>Lavado con agua estéril.</a:t>
            </a:r>
          </a:p>
          <a:p>
            <a:pPr algn="just">
              <a:buFont typeface="Wingdings" pitchFamily="2" charset="2"/>
              <a:buChar char="v"/>
            </a:pPr>
            <a:r>
              <a:rPr lang="es-CO" sz="2600" dirty="0" smtClean="0"/>
              <a:t>Desinfección de los bordes.</a:t>
            </a:r>
          </a:p>
          <a:p>
            <a:pPr algn="just">
              <a:buFont typeface="Wingdings" pitchFamily="2" charset="2"/>
              <a:buChar char="v"/>
            </a:pPr>
            <a:r>
              <a:rPr lang="es-CO" sz="2600" dirty="0" smtClean="0"/>
              <a:t>Detención de la hemorragia con una compresión sobre la herida mediante gasa  estériles y el posterior vendaje.</a:t>
            </a:r>
          </a:p>
          <a:p>
            <a:pPr algn="just">
              <a:buFont typeface="Wingdings" pitchFamily="2" charset="2"/>
              <a:buChar char="v"/>
            </a:pPr>
            <a:r>
              <a:rPr lang="es-CO" sz="2600" dirty="0" smtClean="0"/>
              <a:t>Después de los primeros auxilios, sigue el tratamiento medico.</a:t>
            </a:r>
          </a:p>
          <a:p>
            <a:pPr marL="228600" lvl="2" algn="just">
              <a:buFont typeface="Wingdings" pitchFamily="2" charset="2"/>
              <a:buChar char="v"/>
            </a:pPr>
            <a:r>
              <a:rPr lang="es-CO" sz="2600" dirty="0"/>
              <a:t>Especialmente de polvo o tierra, aplicar inyección antitetánica, según  orden medica. 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648495"/>
              </p:ext>
            </p:extLst>
          </p:nvPr>
        </p:nvGraphicFramePr>
        <p:xfrm flipH="1">
          <a:off x="7687338" y="260648"/>
          <a:ext cx="1099062" cy="198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Imagen" r:id="rId3" imgW="2102325" imgH="3951798" progId="MS_ClipArt_Gallery.2">
                  <p:embed/>
                </p:oleObj>
              </mc:Choice>
              <mc:Fallback>
                <p:oleObj name="Imagen" r:id="rId3" imgW="2102325" imgH="3951798" progId="MS_ClipArt_Gallery.2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7687338" y="260648"/>
                        <a:ext cx="1099062" cy="1989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721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HERIDAS DE MAYOR TAMAÑO</a:t>
            </a:r>
            <a:endParaRPr lang="es-CO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916832"/>
            <a:ext cx="7772400" cy="4619960"/>
          </a:xfrm>
        </p:spPr>
        <p:txBody>
          <a:bodyPr>
            <a:noAutofit/>
          </a:bodyPr>
          <a:lstStyle/>
          <a:p>
            <a:pPr lvl="0"/>
            <a:r>
              <a:rPr lang="es-ES" sz="2400" dirty="0" smtClean="0"/>
              <a:t>No </a:t>
            </a:r>
            <a:r>
              <a:rPr lang="es-ES" sz="2400" dirty="0"/>
              <a:t>es indicado desinfectar</a:t>
            </a:r>
            <a:r>
              <a:rPr lang="es-ES" sz="2400" dirty="0" smtClean="0"/>
              <a:t>.</a:t>
            </a:r>
            <a:endParaRPr lang="es-CO" sz="2400" dirty="0"/>
          </a:p>
          <a:p>
            <a:pPr lvl="0"/>
            <a:r>
              <a:rPr lang="es-ES" sz="2400" dirty="0"/>
              <a:t>Cubrir con gasa estéril o similar.</a:t>
            </a:r>
            <a:endParaRPr lang="es-CO" sz="2400" dirty="0"/>
          </a:p>
          <a:p>
            <a:r>
              <a:rPr lang="es-ES" sz="2400" dirty="0" smtClean="0"/>
              <a:t>Preferible </a:t>
            </a:r>
            <a:r>
              <a:rPr lang="es-ES" sz="2400" dirty="0"/>
              <a:t>inmovilizar la zona afectada por la herida (para evitar hemorragia y que se agrave o entre en Shock).</a:t>
            </a:r>
            <a:endParaRPr lang="es-CO" sz="2400" dirty="0"/>
          </a:p>
          <a:p>
            <a:r>
              <a:rPr lang="es-ES" sz="2400" dirty="0" smtClean="0"/>
              <a:t>Según </a:t>
            </a:r>
            <a:r>
              <a:rPr lang="es-ES" sz="2400" dirty="0"/>
              <a:t>características, se decidirá si conviene el uso de un vendaje ajustado y firme o una férula.</a:t>
            </a:r>
            <a:endParaRPr lang="es-CO" sz="2400" dirty="0"/>
          </a:p>
          <a:p>
            <a:r>
              <a:rPr lang="es-ES" sz="2400" dirty="0" smtClean="0"/>
              <a:t>En </a:t>
            </a:r>
            <a:r>
              <a:rPr lang="es-ES" sz="2400" dirty="0"/>
              <a:t>ocasiones un instrumento punzante provoca destrozos en órganos internos, generando graves hemorragias internas.  Su tratamiento es necesariamente quirúrgico.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265041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916159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7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PRIMEROS AUXILIOS </a:t>
            </a:r>
            <a:r>
              <a:rPr lang="es-ES" sz="7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LOCALIZACIÓN DE LAS HERIDAS</a:t>
            </a:r>
            <a:r>
              <a:rPr lang="es-CO" dirty="0">
                <a:solidFill>
                  <a:schemeClr val="tx1"/>
                </a:solidFill>
                <a:effectLst/>
              </a:rPr>
              <a:t/>
            </a:r>
            <a:br>
              <a:rPr lang="es-CO" dirty="0">
                <a:solidFill>
                  <a:schemeClr val="tx1"/>
                </a:solidFill>
                <a:effectLst/>
              </a:rPr>
            </a:br>
            <a:endParaRPr lang="es-CO" dirty="0"/>
          </a:p>
        </p:txBody>
      </p:sp>
      <p:pic>
        <p:nvPicPr>
          <p:cNvPr id="7170" name="Picture 2" descr="Resultado de imagen para primeros auxili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2"/>
          <a:stretch/>
        </p:blipFill>
        <p:spPr bwMode="auto">
          <a:xfrm>
            <a:off x="2301387" y="3501008"/>
            <a:ext cx="4536504" cy="316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02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5" y="4581128"/>
            <a:ext cx="7478216" cy="1143000"/>
          </a:xfrm>
        </p:spPr>
        <p:txBody>
          <a:bodyPr>
            <a:normAutofit/>
          </a:bodyPr>
          <a:lstStyle/>
          <a:p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ABDOMEN</a:t>
            </a:r>
            <a:endParaRPr lang="es-CO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0493" y="692696"/>
            <a:ext cx="7772400" cy="4050792"/>
          </a:xfrm>
        </p:spPr>
        <p:txBody>
          <a:bodyPr>
            <a:normAutofit/>
          </a:bodyPr>
          <a:lstStyle/>
          <a:p>
            <a:r>
              <a:rPr lang="es-ES" sz="2400" dirty="0" smtClean="0"/>
              <a:t>Si </a:t>
            </a:r>
            <a:r>
              <a:rPr lang="es-ES" sz="2400" dirty="0"/>
              <a:t>la herida es profunda y compromete algunos de los órganos requiere atención quirúrgica inmediata, previa aplicación de los primeros auxilios.</a:t>
            </a:r>
            <a:endParaRPr lang="es-CO" sz="2400" dirty="0"/>
          </a:p>
          <a:p>
            <a:pPr marL="45720" indent="0">
              <a:buNone/>
            </a:pPr>
            <a:endParaRPr lang="es-CO" sz="2400" dirty="0"/>
          </a:p>
          <a:p>
            <a:pPr marL="0" indent="0">
              <a:buNone/>
            </a:pPr>
            <a:r>
              <a:rPr lang="es-ES" sz="2400" dirty="0"/>
              <a:t>Signos : </a:t>
            </a:r>
            <a:endParaRPr lang="es-CO" sz="2400" dirty="0"/>
          </a:p>
          <a:p>
            <a:pPr lvl="0"/>
            <a:r>
              <a:rPr lang="es-ES" sz="2400" dirty="0"/>
              <a:t>Shock intenso.</a:t>
            </a:r>
            <a:endParaRPr lang="es-CO" sz="2400" dirty="0"/>
          </a:p>
          <a:p>
            <a:pPr lvl="0"/>
            <a:r>
              <a:rPr lang="es-ES" sz="2400" dirty="0"/>
              <a:t>Dolor intenso.</a:t>
            </a:r>
            <a:endParaRPr lang="es-CO" sz="2400" dirty="0"/>
          </a:p>
          <a:p>
            <a:pPr lvl="0"/>
            <a:r>
              <a:rPr lang="es-ES" sz="2400" dirty="0"/>
              <a:t>Vómitos y espasmos musculares.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389137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ABDOMEN: TRATAMIENTO</a:t>
            </a:r>
            <a:endParaRPr lang="es-CO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916832"/>
            <a:ext cx="7772400" cy="4050792"/>
          </a:xfrm>
        </p:spPr>
        <p:txBody>
          <a:bodyPr>
            <a:noAutofit/>
          </a:bodyPr>
          <a:lstStyle/>
          <a:p>
            <a:pPr lvl="0"/>
            <a:r>
              <a:rPr lang="es-ES" sz="2400" dirty="0" smtClean="0"/>
              <a:t>Tratar </a:t>
            </a:r>
            <a:r>
              <a:rPr lang="es-ES" sz="2400" dirty="0"/>
              <a:t>el Shock.  Se mantendrá a la víctima acostada sobre su espalda en la posición que le resulte mas cómoda.</a:t>
            </a:r>
            <a:endParaRPr lang="es-CO" sz="2400" dirty="0"/>
          </a:p>
          <a:p>
            <a:pPr lvl="0"/>
            <a:r>
              <a:rPr lang="es-ES" sz="2400" dirty="0" smtClean="0"/>
              <a:t>Abrigar </a:t>
            </a:r>
            <a:r>
              <a:rPr lang="es-ES" sz="2400" dirty="0"/>
              <a:t>y proporcionar acojinamiento para que no haga esfuerzos.</a:t>
            </a:r>
            <a:endParaRPr lang="es-CO" sz="2400" dirty="0"/>
          </a:p>
          <a:p>
            <a:pPr lvl="0"/>
            <a:r>
              <a:rPr lang="es-ES" sz="2400" dirty="0" smtClean="0"/>
              <a:t>Si  </a:t>
            </a:r>
            <a:r>
              <a:rPr lang="es-ES" sz="2400" dirty="0"/>
              <a:t>hay hemorragia intensa, se procurara detenerla mediante el método de presión directa sobre la herida</a:t>
            </a:r>
            <a:r>
              <a:rPr lang="es-ES" sz="2400" dirty="0" smtClean="0"/>
              <a:t>.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337008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2400" cy="1609344"/>
          </a:xfrm>
        </p:spPr>
        <p:txBody>
          <a:bodyPr>
            <a:normAutofit/>
          </a:bodyPr>
          <a:lstStyle/>
          <a:p>
            <a:r>
              <a:rPr lang="es-E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ABDOMEN: TRATAMIENTO</a:t>
            </a:r>
            <a:endParaRPr lang="es-CO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700808"/>
            <a:ext cx="7772400" cy="4050792"/>
          </a:xfrm>
        </p:spPr>
        <p:txBody>
          <a:bodyPr>
            <a:noAutofit/>
          </a:bodyPr>
          <a:lstStyle/>
          <a:p>
            <a:pPr lvl="0"/>
            <a:r>
              <a:rPr lang="es-ES" sz="2400" dirty="0" smtClean="0"/>
              <a:t>Si </a:t>
            </a:r>
            <a:r>
              <a:rPr lang="es-ES" sz="2400" dirty="0"/>
              <a:t>la herida presenta asas intestinales no se deben introducir nuevamente a la cavidad abdominal (las asas se deben cubrir con compresas estériles y húmedas), ya  que cualquier manipulación desacertada agravara el estado de la víctima. La posición mas correcta será mantener las piernas flexionadas y el acojinamiento bajo las rodillas.</a:t>
            </a:r>
            <a:endParaRPr lang="es-CO" sz="2400" dirty="0"/>
          </a:p>
          <a:p>
            <a:pPr lvl="0"/>
            <a:r>
              <a:rPr lang="es-ES" sz="2400" dirty="0" smtClean="0"/>
              <a:t>No </a:t>
            </a:r>
            <a:r>
              <a:rPr lang="es-ES" sz="2400" dirty="0"/>
              <a:t>dar liquido a pesar sed la sed, solo humedecer los labios.</a:t>
            </a:r>
            <a:endParaRPr lang="es-CO" sz="2400" dirty="0"/>
          </a:p>
          <a:p>
            <a:pPr lvl="0"/>
            <a:r>
              <a:rPr lang="es-ES" sz="2400" dirty="0" smtClean="0"/>
              <a:t>No dar </a:t>
            </a:r>
            <a:r>
              <a:rPr lang="es-ES" sz="2400" dirty="0"/>
              <a:t>medicamentos</a:t>
            </a:r>
            <a:r>
              <a:rPr lang="es-ES" sz="2400" dirty="0" smtClean="0"/>
              <a:t>.</a:t>
            </a:r>
          </a:p>
          <a:p>
            <a:pPr lvl="0"/>
            <a:r>
              <a:rPr lang="es-ES" sz="2400" dirty="0" smtClean="0"/>
              <a:t>No extraer cuerpos extraños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104400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Picture 4" descr="protrudingIntest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r="2438" b="4095"/>
          <a:stretch>
            <a:fillRect/>
          </a:stretch>
        </p:blipFill>
        <p:spPr>
          <a:xfrm>
            <a:off x="467544" y="456068"/>
            <a:ext cx="7990656" cy="606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9598" y="836712"/>
            <a:ext cx="7772400" cy="1609344"/>
          </a:xfrm>
        </p:spPr>
        <p:txBody>
          <a:bodyPr/>
          <a:lstStyle/>
          <a:p>
            <a:r>
              <a:rPr lang="es-E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TÓRAX</a:t>
            </a:r>
            <a:r>
              <a:rPr lang="es-CO" dirty="0">
                <a:solidFill>
                  <a:schemeClr val="tx1"/>
                </a:solidFill>
              </a:rPr>
              <a:t/>
            </a:r>
            <a:br>
              <a:rPr lang="es-CO" dirty="0">
                <a:solidFill>
                  <a:schemeClr val="tx1"/>
                </a:solidFill>
              </a:rPr>
            </a:b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 smtClean="0"/>
              <a:t>El </a:t>
            </a:r>
            <a:r>
              <a:rPr lang="es-ES" sz="2400" dirty="0"/>
              <a:t>tratamiento es quirúrgico</a:t>
            </a:r>
            <a:r>
              <a:rPr lang="es-ES" sz="2400" dirty="0" smtClean="0"/>
              <a:t>.</a:t>
            </a:r>
            <a:endParaRPr lang="es-CO" sz="2400" dirty="0"/>
          </a:p>
          <a:p>
            <a:pPr marL="0" indent="0">
              <a:buNone/>
            </a:pPr>
            <a:r>
              <a:rPr lang="es-ES" sz="2400" dirty="0" smtClean="0"/>
              <a:t>COMO </a:t>
            </a:r>
            <a:r>
              <a:rPr lang="es-ES" sz="2400" dirty="0"/>
              <a:t>RECONOCER UNA HERIDA DE PULMÓN: </a:t>
            </a:r>
            <a:endParaRPr lang="es-CO" sz="2400" dirty="0"/>
          </a:p>
          <a:p>
            <a:pPr lvl="0"/>
            <a:r>
              <a:rPr lang="es-ES" sz="2400" dirty="0"/>
              <a:t>Por la dificultad para respirar (retracción del órgano).</a:t>
            </a:r>
            <a:endParaRPr lang="es-CO" sz="2400" dirty="0"/>
          </a:p>
          <a:p>
            <a:pPr lvl="0"/>
            <a:r>
              <a:rPr lang="es-ES" sz="2400" dirty="0"/>
              <a:t>Además al toser puede expectorar sangre roja y espumosa.</a:t>
            </a:r>
            <a:endParaRPr lang="es-CO" sz="2400" dirty="0"/>
          </a:p>
          <a:p>
            <a:r>
              <a:rPr lang="es-ES" sz="2400" dirty="0" smtClean="0"/>
              <a:t>El </a:t>
            </a:r>
            <a:r>
              <a:rPr lang="es-ES" sz="2400" dirty="0"/>
              <a:t>objeto de los primeros auxilios es devolver a la víctima su capacidad respiratoria</a:t>
            </a:r>
            <a:r>
              <a:rPr lang="es-ES" sz="2400" dirty="0" smtClean="0"/>
              <a:t>.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245021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TRATAMIENTO: TORAX</a:t>
            </a:r>
            <a:endParaRPr lang="es-CO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s-ES" sz="2400" dirty="0" smtClean="0"/>
              <a:t>Cerrar </a:t>
            </a:r>
            <a:r>
              <a:rPr lang="es-ES" sz="2400" dirty="0"/>
              <a:t>de inmediato la herida con apósitos estériles o cualquier otro material, como toallas, pañuelos, o en ultimo termino la propia ropa del accidentado.</a:t>
            </a:r>
            <a:endParaRPr lang="es-CO" sz="2400" dirty="0"/>
          </a:p>
          <a:p>
            <a:r>
              <a:rPr lang="es-ES" sz="2400" dirty="0"/>
              <a:t> </a:t>
            </a:r>
            <a:r>
              <a:rPr lang="es-ES" sz="2400" dirty="0" smtClean="0"/>
              <a:t>Al </a:t>
            </a:r>
            <a:r>
              <a:rPr lang="es-ES" sz="2400" dirty="0"/>
              <a:t>cubrir la herida hay que procurar que los bordes queden cerrados.</a:t>
            </a:r>
            <a:endParaRPr lang="es-CO" sz="2400" dirty="0"/>
          </a:p>
          <a:p>
            <a:r>
              <a:rPr lang="es-ES" sz="2400" dirty="0"/>
              <a:t> </a:t>
            </a:r>
            <a:r>
              <a:rPr lang="es-ES" sz="2400" dirty="0" smtClean="0"/>
              <a:t>A </a:t>
            </a:r>
            <a:r>
              <a:rPr lang="es-ES" sz="2400" dirty="0"/>
              <a:t>continuación debe fijarse el apósito o sustituto con tela adhesiva, de manera que quede muy firme.</a:t>
            </a:r>
            <a:endParaRPr lang="es-CO" sz="2400" dirty="0"/>
          </a:p>
          <a:p>
            <a:r>
              <a:rPr lang="es-ES" sz="2400" dirty="0"/>
              <a:t> </a:t>
            </a:r>
            <a:r>
              <a:rPr lang="es-ES" sz="2400" dirty="0" smtClean="0"/>
              <a:t>En </a:t>
            </a:r>
            <a:r>
              <a:rPr lang="es-ES" sz="2400" dirty="0"/>
              <a:t>caso de carecer de material de fijación, mantendremos la herida cerrada aproximando los bordes de esta con ambos manos, en tanto le procuremos el auxilio apropiado</a:t>
            </a:r>
            <a:r>
              <a:rPr lang="es-ES" sz="2400" dirty="0" smtClean="0"/>
              <a:t>.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269963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704975" y="476250"/>
            <a:ext cx="6259513" cy="501650"/>
          </a:xfrm>
          <a:prstGeom prst="rect">
            <a:avLst/>
          </a:prstGeom>
          <a:effectLst/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CO" altLang="es-CO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ANATOMÍA DE LA PIEL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556792"/>
            <a:ext cx="7397991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135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TRATAMIENTO: TORAX</a:t>
            </a:r>
            <a:endParaRPr lang="es-CO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" sz="2400" dirty="0" smtClean="0"/>
              <a:t>Administrar </a:t>
            </a:r>
            <a:r>
              <a:rPr lang="es-ES" sz="2400" dirty="0"/>
              <a:t>oxigeno.</a:t>
            </a:r>
            <a:endParaRPr lang="es-CO" sz="2400" dirty="0"/>
          </a:p>
          <a:p>
            <a:r>
              <a:rPr lang="es-ES" sz="2400" dirty="0" smtClean="0"/>
              <a:t>Mantener </a:t>
            </a:r>
            <a:r>
              <a:rPr lang="es-ES" sz="2400" dirty="0"/>
              <a:t>la persona en posición </a:t>
            </a:r>
            <a:r>
              <a:rPr lang="es-ES" sz="2400" dirty="0" err="1"/>
              <a:t>fowler</a:t>
            </a:r>
            <a:r>
              <a:rPr lang="es-ES" sz="2400" dirty="0"/>
              <a:t> o semi </a:t>
            </a:r>
            <a:r>
              <a:rPr lang="es-ES" sz="2400" dirty="0" err="1"/>
              <a:t>fowler</a:t>
            </a:r>
            <a:r>
              <a:rPr lang="es-ES" sz="2400" dirty="0"/>
              <a:t>, cómoda y abrigar para evitar el Shock</a:t>
            </a:r>
            <a:r>
              <a:rPr lang="es-ES" sz="2400" dirty="0" smtClean="0"/>
              <a:t>.</a:t>
            </a:r>
            <a:endParaRPr lang="es-CO" sz="2400" dirty="0"/>
          </a:p>
          <a:p>
            <a:pPr lvl="0"/>
            <a:r>
              <a:rPr lang="es-ES" sz="2400" dirty="0"/>
              <a:t>No dar de beber, pues el liquido puede pasar a los pulmones y aumentar la asfixia</a:t>
            </a:r>
            <a:r>
              <a:rPr lang="es-ES" sz="2400" dirty="0" smtClean="0"/>
              <a:t>.</a:t>
            </a:r>
          </a:p>
          <a:p>
            <a:pPr lvl="0"/>
            <a:r>
              <a:rPr lang="es-ES" sz="2400" dirty="0" smtClean="0"/>
              <a:t>No extraer cuerpos extraños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195976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n para trauma de tora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4" t="25251" r="14685" b="6883"/>
          <a:stretch/>
        </p:blipFill>
        <p:spPr bwMode="auto">
          <a:xfrm>
            <a:off x="395535" y="404664"/>
            <a:ext cx="8299341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18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CABEZA</a:t>
            </a:r>
            <a:endParaRPr lang="es-CO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 smtClean="0"/>
              <a:t>Tratarlas </a:t>
            </a:r>
            <a:r>
              <a:rPr lang="es-ES" sz="2400" dirty="0"/>
              <a:t>según el agente que las provoco y el tipo de herida producida.</a:t>
            </a:r>
            <a:endParaRPr lang="es-CO" sz="2400" dirty="0"/>
          </a:p>
          <a:p>
            <a:pPr marL="45720" indent="0">
              <a:buNone/>
            </a:pPr>
            <a:endParaRPr lang="es-CO" sz="2400" dirty="0"/>
          </a:p>
          <a:p>
            <a:r>
              <a:rPr lang="es-ES" sz="2400" dirty="0"/>
              <a:t>Sin embargo al tratamiento general indicado para estas, habrá que agregar cuidados especiales, por la posibilidad de que se presente lesión cerebral.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415128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TRATAMIENTO</a:t>
            </a:r>
            <a:r>
              <a:rPr lang="es-E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CO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CABEZA</a:t>
            </a:r>
            <a:endParaRPr lang="es-CO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8660" y="1844824"/>
            <a:ext cx="8206680" cy="4547952"/>
          </a:xfrm>
        </p:spPr>
        <p:txBody>
          <a:bodyPr>
            <a:normAutofit fontScale="92500"/>
          </a:bodyPr>
          <a:lstStyle/>
          <a:p>
            <a:r>
              <a:rPr lang="es-ES" sz="2400" dirty="0" smtClean="0"/>
              <a:t>Mantener </a:t>
            </a:r>
            <a:r>
              <a:rPr lang="es-ES" sz="2400" dirty="0"/>
              <a:t>a la víctima sobre su espalda, con la cabeza a nivel del cuerpo y sin levantar los pies.</a:t>
            </a:r>
            <a:endParaRPr lang="es-CO" sz="2400" dirty="0"/>
          </a:p>
          <a:p>
            <a:pPr lvl="0"/>
            <a:r>
              <a:rPr lang="es-ES" sz="2400" dirty="0" smtClean="0"/>
              <a:t>Si </a:t>
            </a:r>
            <a:r>
              <a:rPr lang="es-ES" sz="2400" dirty="0"/>
              <a:t>la herida esta en la parte posterior de la cabeza, esta debe girarse  de manera que no haga contacto con ningún objeto.</a:t>
            </a:r>
            <a:endParaRPr lang="es-CO" sz="2400" dirty="0"/>
          </a:p>
          <a:p>
            <a:pPr lvl="0"/>
            <a:r>
              <a:rPr lang="es-ES" sz="2400" dirty="0" smtClean="0"/>
              <a:t>Levantar </a:t>
            </a:r>
            <a:r>
              <a:rPr lang="es-ES" sz="2400" dirty="0"/>
              <a:t>un poco la cabeza en caso de observar enrojecimiento de la cara o dificultad para respirar.</a:t>
            </a:r>
            <a:endParaRPr lang="es-CO" sz="2400" dirty="0"/>
          </a:p>
          <a:p>
            <a:pPr lvl="0"/>
            <a:r>
              <a:rPr lang="es-ES" sz="2400" dirty="0" smtClean="0"/>
              <a:t>No </a:t>
            </a:r>
            <a:r>
              <a:rPr lang="es-ES" sz="2400" dirty="0"/>
              <a:t>administrar calmantes.</a:t>
            </a:r>
            <a:endParaRPr lang="es-CO" sz="2400" dirty="0"/>
          </a:p>
          <a:p>
            <a:pPr lvl="0"/>
            <a:r>
              <a:rPr lang="es-ES" sz="2400" dirty="0" smtClean="0"/>
              <a:t>Si </a:t>
            </a:r>
            <a:r>
              <a:rPr lang="es-ES" sz="2400" dirty="0"/>
              <a:t>la víctima permanece inconsciente, debe colocarse en posición de seguridad, para evitar la asfixia, ya sea por retracción de la lengua o por aspiración de vomito o sangre</a:t>
            </a:r>
            <a:r>
              <a:rPr lang="es-ES" sz="2400" dirty="0" smtClean="0"/>
              <a:t>.</a:t>
            </a:r>
          </a:p>
          <a:p>
            <a:pPr lvl="0"/>
            <a:r>
              <a:rPr lang="es-ES" sz="2400" dirty="0" smtClean="0"/>
              <a:t>No extraer cuerpos extraños</a:t>
            </a:r>
            <a:endParaRPr lang="es-CO" sz="2400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6484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t0.gstatic.com/images?q=tbn:ANd9GcSQCGx6c-g-1fTwgGiKIim1d933sMTXJcNwU3nEd0v41EQ8I021p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192688" cy="412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36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erida%20con%20p%E9rdida%20de%20pi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61002"/>
            <a:ext cx="7881664" cy="5911248"/>
          </a:xfrm>
          <a:prstGeom prst="rect">
            <a:avLst/>
          </a:prstGeom>
          <a:noFill/>
          <a:ln w="762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46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t1.gstatic.com/images?q=tbn:ANd9GcSeTBs_pjrSC7LxJNG_0T7WMITorsUtqaDc_bijxhH7WStmZcx8j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271536" cy="440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04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t1.gstatic.com/images?q=tbn:ANd9GcRimO2voDEzfbqg5M71SEFCAGuKXRJPeICm6LjS5IAS9fQOyXMLQ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64704"/>
            <a:ext cx="5599437" cy="528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27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dn0.grupos.emagister.com/imagen/herida_de_bala_cal_22_69440_t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5841"/>
            <a:ext cx="6912768" cy="492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85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tkchile.cl/wp-content/uploads/2012/10/PUNZANTE-300x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14" y="404664"/>
            <a:ext cx="8327742" cy="624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63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06567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8"/>
          <p:cNvSpPr txBox="1"/>
          <p:nvPr/>
        </p:nvSpPr>
        <p:spPr>
          <a:xfrm>
            <a:off x="179512" y="3573016"/>
            <a:ext cx="6408712" cy="2582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aleway ExtraBold"/>
                <a:cs typeface="Raleway ExtraBold"/>
                <a:sym typeface="Raleway ExtraBold"/>
              </a:rPr>
              <a:t>Epidermis</a:t>
            </a:r>
            <a:endParaRPr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Raleway ExtraBold"/>
              <a:cs typeface="Raleway ExtraBold"/>
              <a:sym typeface="Raleway ExtraBold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s" sz="2400" b="1" dirty="0"/>
              <a:t>E</a:t>
            </a:r>
            <a:r>
              <a:rPr lang="es" sz="2400" b="1" dirty="0" smtClean="0"/>
              <a:t>s </a:t>
            </a:r>
            <a:r>
              <a:rPr lang="es" sz="2400" b="1" dirty="0"/>
              <a:t>la parte más superficial de la piel y está constituida por un tejido epitelial estratificado plano queratinizado, donde se pueden apreciar varias capas;  que consta de diferentes tipos de células.</a:t>
            </a:r>
            <a:endParaRPr sz="24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s" sz="2400" b="1" dirty="0"/>
              <a:t>Su espesor promedio es menor a 0.5 </a:t>
            </a:r>
            <a:r>
              <a:rPr lang="es" sz="2400" b="1" dirty="0" smtClean="0"/>
              <a:t>mm. </a:t>
            </a:r>
            <a:endParaRPr sz="2400" b="1" dirty="0"/>
          </a:p>
        </p:txBody>
      </p:sp>
    </p:spTree>
    <p:extLst>
      <p:ext uri="{BB962C8B-B14F-4D97-AF65-F5344CB8AC3E}">
        <p14:creationId xmlns:p14="http://schemas.microsoft.com/office/powerpoint/2010/main" val="373444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safe-img04.olx.com.mx/ui/9/23/77/1289967730_122971677_1-MATERIAL-PARA-EL-CUIDADO-DE-HERIDAS-La-Paz-12899677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5953125" cy="4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0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linecolours.com/images/p054_1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6120680" cy="459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26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linecolours.com/images/p054_1_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6048672" cy="454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09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linecolours.com/images/p054_1_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03232"/>
            <a:ext cx="5760640" cy="432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5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t1.gstatic.com/images?q=tbn:ANd9GcR4YGJ3j-Q-8JzYnDElN52zUnlKr8Bnd8iydwBrhKSXc6vGsu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798" y="861214"/>
            <a:ext cx="5865506" cy="415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89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BDAAkGBwgHBgkIBwgKCgkLDRYPDQwMDRsUFRAWIB0iIiAdHx8kKDQsJCYxJx8fLT0tMTU3Ojo6Iys/RD84QzQ5Ojf/2wBDAQoKCg0MDRoPDxo3JR8lNzc3Nzc3Nzc3Nzc3Nzc3Nzc3Nzc3Nzc3Nzc3Nzc3Nzc3Nzc3Nzc3Nzc3Nzc3Nzc3Nzf/wAARCACtASMDASIAAhEBAxEB/8QAHAAAAgIDAQEAAAAAAAAAAAAAAwQCBQABBgcI/8QAQhAAAQMCBAMEBwUGBQQDAAAAAQACAwQRBRIhMRNBUQYiYXEUIzKBkbHhBzNCcpIVJFKCorIlNWKhwRY0Q1NEY9H/xAAaAQACAwEBAAAAAAAAAAAAAAABAgADBQQG/8QAJREAAgICAQMFAQEBAAAAAAAAAAECEQMhEgQxQQUTIjJRcSMz/9oADAMBAAIRAxEAPwCgZFEY2F0bR3RuAptbTZtGsuOoCXbTzSsYZHgNsNAieit0AB/UlOkZAivpHH8AtOMI5R/AJTgSNeSHjL0stSMkZ7IJ/kR4kscD4OTGnxLQt8SAH2Yv0gqua2xu9rs3RyPG9jfwC/OzVOIeTHTNDfSNp8AwLYkiGphaPAgITJWSOAZG/XqLBEcx19WNI80tBsI0xu3YwX5ZQo5WgnLGy3K7QtiIEXyNv1C0Kd7rAb33TaJs04N5iL3MC3kbdoEbCPyhSdARsLlSDXXHeACNpAowNAPdhjvfm0KZYba00R/lH/4ixlgsGuNwpODi67XE35I3YaEJRwx3qUk+DBZDbLHfWld+gKweH8nHx1QJYagjuTEHxTKhGmCY6F7rGAgdSwIrhAe62MXHMsCCKerLRaU5uq36PVNI9d3vJGkLbIyU3EJAIA/IEL9msf7bx4WACdjZPa0oDx4KLpHNflMD/AqfwlLyKjC4WnXMVM4fTkaZgduSZ4jwLcN3wURML97M3zCW2NSFJMJhdbcrfoMLBlEbD5gJszRDXOVB00ZOrrqbJSFzTR/+mM+TQgTRZSzJEw3OulrBNiohJsJGeOqwviO7m/FAmvArJAwHTL8ApUEbPTIrtadTyHRTeGOGhHxW6Ntq2Mi25+SbF/0X9Keo/wCMv4y04Udh6tn6Qt5YjpwmX/KFJwNtNlGms6UX1svQycYq2eThCU3SHaegiIzyRst0yhNtjpmDSGL3sCXc573AXy9ApCn7uris+fUW9Gzi6Litg6+mikYXRxx3Av7IVOWxhpuxun+kK2nDo2kNNwRsqqVhLiRoFdgyqWmc3V9PKG0JuazMe4z9IQjGy3sN+ARnC4shE20XQ1s5Itg5Ios29tByWIE/3p93yWLnlHZ1RekNxiVrGXyluUbFTjljzFpa5rltgDoma/hG3kttjA1Yxubq4rCPS/wM2MObcWWFmo008FFrZCdTb8oRDFcd5xI87KDAZWsAzOeQOiDZshs1oPiE4IGA+yzzdcozIW2F3D+Vtk60BpiTKOZhzB1hyR290WklHlomXGFg7znFajdBe7GC/XKgwpIXM0Y2H+ylGZHg8ON589Ew6e3sM18QoelS6kRgqJEZBsFVqTkHv2U46SQuvJMLdA1S4lSdWRt961xKwDVkfxUpk+JJ1PI37og9STZSbRuLe/K4O/0lRNRK22aN3mNUT0hrd85PkmSYPiSbTPYLNm+IW+DMPxNd5iy0am1u6/X/AErXpnItff8AKjTA3FExHJzjb7nKBjkN/Vf1KfpOmrXfBYakNOsbz5BGn+EtATFKNQwfqUHRSO3YfcUxJOQAQx5uOih6SdBw3XPQIqLA6A5HNGrXoeYEkEOHm1WLWTOAIjPvU/Rpnj2QEVCT8C3H9KhzoQe8+3uQ7wk/eA+avBhj3+0G/BYcJ6gW8kywyEeSJz0kER2DD4IBpW5T3Wg8rLpjhDL7X9yDJgzOQR9mQOaOPkgq43Xhc9zehKNhNRU/tOGKohDWEnv320K6J+CkDuuI8kvJhstN60vuG8iPcmhjlyRXlkvbl/Bp05k7rRoEzRsAGYi5SFM8OcGWu4q4iHDGiv6zK0+KOH03p4tc2DidmmN+SfJGXRVLXuFS8q1p2Okp3O6LnxGnLTE6g30KRfFeI5RqEzUPAddRpnZg5FycXYkoKaplJI05udwgvGqdxGN0cx6FJXWpjnzjZ57Nj9ubQrPbinTp8liyf7028PksVUm7ZbHsh+AAxMu8EBo2CkMrzZs7gegWoXMMTAwE90cvBYI2xuL3O1PIBYh6U0aaUm/pDiL7aBTDYhpJJKCdNSpsJcALhnnuiNgaBme50h5ZtgiQk2jheL2cbjfMovpHx2MLrgfhKJx2MsG5nEcmp6hgmqXizcjT11KeMZPsRuK7lfE6S4aY7X8E3DT1Ups1pA/KumpcLia0F7Q5w5kKxhpWAaMA9yu9teSvk/BysOF1Z9rKB4gpsYO8NuXf7LpmwAHZSfC3IUeMF4Jykc/FgrXAZiVI4JHbmVfRtDWC3RFaAN9kfj+Cty/TnThETWatUI8Lie25aruqc24AOqG0BrQmVV2FtlV+ymOOgWSYPCBdw2V5E1ttQk66dg7rSPFRUTbdFPBhbHuJtYBSlw1hFmiytIW5mjSwRTGDpZGkTdlXFhzMouBosfRsEgs1XAh02S8jQJQLaopoGwLKduXZS4LRyTAC3l6o2KLmIW0Cg6LwTbtlA9FLJQmIrHZY6K42TOQrMt0bJQiYAeSRxiENw6d1tmj5hXhZ4Ksx5tsKqfyj5hPCXyRXmX+b/hyeHa1YtyCvZDaPMOSo8Lt6XY9FbyPs0t67Lm61/wClg9MS9oHfOcwGqusJroYopIpm+02yq6aG7ddEyIWNa4ltyVRGTRoSjYniAjzOLD5JWkcWHXmUxLFc6X8lB8fDYTbkmlJvuLwpAsXdG+MWIzBUzgdNN0SpeS/w6KLbO8gtTpY1BHnutneQTmIEhB8PksU6hnrne75LE0ltiRekPQsPDZcn2R8kYAN2b52CFBpEy/8ACOXgji/K5WEeooiSL3DDbqQiMliuAH6n8JWxcjUfErIoQx2ZrWg9UUTd6Iz8O4zx3G9wFfdn6mKYF8ew0AXH9o6iaGleY9wNwuZ7Ndq58IncJg6SF5uRzBVmPJxexJxtH0BSyR5e8AU03h2uNF5nTfaHhWQF0rmnoWojvtJwposJHnyarnKL8icWeiukZewKBUTBjTruvOJftNw9oORkzj4NVXV/aYJJBw6STJ4kaocoLyHiz1aGcloUnzXG68jf9p8rW2joz73BBP2mVbm29FaP5lPcgDgz1Xih8p1vZMBzedivK6L7RmMA49NKDzLQCrWP7QcPmbfM9h6Oan9yLBwkd3UVPDiNt+SrKUcWUlzi43uSVzUePHFKpkNKSQ7d1uS6yghEUbWj4o6fYKTRZRt0FgixsN7lEijaIw5yndoGhQbEI8vFITXE6eLhYlV8pPHPNGIArSLKTn8ghC4NwpXumAYStKLrrbXdVAEgt6KJIOoQybKECKs7QD/CKn8o+YT/ABLjxVdjxP7Hqvyj+4J4fZFWX6M5HDnWrG9LKxkkvOB4qppiWVMevNWkoAeX9AqetXzF9NfwoebKLAA2RGuNib6JOmJIzWTYGcjX3Lj7GugT76kBAke8gtI0KsQGbBRlp7C4CMZAnHRzUtOc5sNVBwy6WVnVMyPulAwPeSdQtnpJ8o0zzHqGLhkteStnd607cvksUqtv7w+w00+SxWSW2UxekHa94jYQweyPHkpsfL19wagsEhhbcutlHPwU44nkBwLvisJLZ6i2MB0mhG/kpsE25cfggCKRw5+9ymyKbYj4lNolsBi1K+ppyBcki1rrzmuwyqppnNdC+19CBdeocF1uV/NbbTg+1l94CHGyPseVRYdWy/d00p/lT8HZvFpiP3ZzfzEBekCNjDfMwDzCg+q4bS7L3Wuy3uLXQ4IaMZSdROOp+xdVYOqpmsHMAKwj7GUgI4k8h67K5koaiuqGvfO9sf4WtBsrzCMFroy5jo3PjPsPcU0Y26rR0y6ZQhcpU/w5f/p3A6SF0k8bXgD8TjqqSGlw+WUSCKNgce7G0L0LFezNfWkRyMYGjXTdUVRgL8DkEzY2O07geb2KMoP80PgWKG7TbGcOpMObM2kkpoyXgAaKdVgEMNTeONoYOVlmB4fLUTMmexxeLOLhy1XT1EbbuDte7onjFyXYTqlGElXcrcMw+OF7ZGNA5LoaYXJFtAlKKK8bTyT8TS12g0VsFSOFu2MGQgBvJYHFR3NyFjnX12CIhMOvukRJmqXDkEWV5ykjkEvTC5J6lMtCjl1EnVaHmoyOyhQU0XFxPQLbVjG6KWgFkQNmXCG7dbJAHihkuOyKIY422Vfjsn+E1It+Ef3BPWskMd/yip/KP7gnh9kV5fozjJX5Gh4uXNOitGvM1KJNi5VDxfuq1pdIRHzCr66tM5/TG7aLWjZkiHM2RDESSWi2iHC4BuUouV5Pdcs67RupEoIvNGka8aX0KCwzN2AKNxS5oa9tj1QWhmV1dFdpKpmOLHkDmV0VUzuk8rLn6iMsnAYbrS6CXyow/VYfFMWqT693u5eCxCqnP47vd8li7ZN2zKitIdjb6phzW7o5eC3lubBzvitQOJiZb+EfJbLn59AdFgs9WiWQD+P4rYYXXuw28Sph+mrh5XWFzR+PfxTdiKmaaMugY33rZuB3WsRG5CNBcLJGP4ZEbO8dr8kyA0V9RWNgJc4stHq5otqEg7EqeumjmwuJxZGc0gc3ulynL2Vpqhr5J3yumduQ8hcuyTFMDqZoaaKURZjoYyQQo26ouwZFjndHpFBjHDrA2sIjBADdNF6BT41QCFh40V7ddl87ydoqmV/72wXtbaycpO1PAhbFcho3blHzTxyJdyzqIYs6W6Pc63G6UuzB7S0/iaFx/aHEYamS0Ic9gsdRbVcK3ts5jS0MK03tPDVARFzonO3cdkXkVaBhw4sck7s9EwOq9IGZjmtiAsWg7lSrqu9U5rb5QNSuLw7EG07skLnFp1LgdCeqs4sTZVSCnjfmkebmx5BGMviHqYR52jscLlHCaHK1aARcKmw9gaGgnkreFwykKyPY4JrYRwGW6C619N0R7gQhDU3TIRkJyGsKhTx9wLKgkkN3uUZgygAphWyYZYXQHjM8AbBGe7uEqDQQ2+91BTLG3Rayn8RU9T5IU0rWDe6gGYLKDnjZCEjn7mw6LRe0HTdMkQkSQkcWbnw6cf6R8wmi65SWMuthlRY65R8wmXcTJ9GccR6xo6lWMDg2UjokMpzNI6p6mbd11T1r2in0xdyzjddtwm4drkEBLxNOVuUJyMOtkPuWdZuIYhbcZmHTopSDMboEUcjHnMDYIzSHKNsItVA8J3NV76ON0Qc09+2oVlVi0TvJVJe4G4NgV2dHp9zK9S2u1lJWNcKl48vksR6y3pD9enyWLQct9zGS12Mp9Y2d4nujbyRAGtdfWyqaVkzMrYg58eUd0qyjgmeQDTv8zssrgz1L0g8b42Ou1o96m6SN5IDWjwutx4fUHUQsHuTLMMqjsWgeARWOVdhOSWxZj2ge0xvlqiiUEaSEjyTUeEzudZ8hHknYsDAFnyOI800cUkB5EVTHx29sqRELvaePeruPBacfhuUZmFQMOjAm9tivIcnUYfhsrs08MMhG12XURg2HSW4eFwu8SwBdXPQxkWDBopU1OAAmWIHM5ZvZShlH+XUrL6+ysl7D4fK5r308YIGzW2C7UQgbWWFo2TcIg5M49vZmhpmd2FtgNEGjwyNleJYomsawW0G66ueMGRvQ7qusIqqRnI6gqqboaCt2OUoNxl2VhHcXukoLAI3FJOVo1TxlojsMZDmspi7WXvuoMjsLk3PMrUjrDdOmVsE15kqrX0aE5vukKUDjSPA1JTxNhdRAl3IzOFmtC1ms252CFmBJeToNlq5l8GphSTpHOBDB70AN713ao+jW25qJFgLoigiOgQw2x1RzsoZbpiGrX2SGNNy4ZUHkGj5hWbW2CSx9v+DVX5R/cEY9yvL9GcXe8gAVrSN05Kno5A+oII2V7Sty6u26rl6uVzH9Nx8YWOw5gFYwOjIBJAIVeyxGiwl2YC1wuNLZqlxxL5sveB3USGEjKLdUvBctGV23JFJ6oslC1abRlUr+9qSQrmuPqj5KlJWh0EFJtsw/VskoJUV1W394d7vksUqo+vd7vksXbJK2ZcW6R0OEUjOBG4NFy0XPuVsymAG3vVfhMo9Hit/A35K5inDRsCuSVnoUaZAByCIIRyUuM062Ck2VoSWwgnQgSNKPw9EOSQaORWyXaFAMjksVu11hkHNQ4g6qEAyXBcAhU12yHNsiyyAG4SQqPWm5CZLQpa3aRsobHkkhVNGpchy4jC32pGj3oBSGqstAa7oVUTGN1Y0jW4QK/GqXIWmoYPeqWmxymqMXhpoZmucQdAVz5XtIuxqu518TRe6bhYANhc80rT2OpT8Tb2tZWRjQjZF1wNElO+1yVZStDQkK6MCnaQn8ATMo29wHmdVOply93qtwWbEPAKvfIZpni+gNkQeRmP1jrDYI1wzRDjsxumiyM5zdMK1YRoJBJUXnQIoICGRcqCkLLYb1Uw1bsjZGY0aJHtAQMEq/yj+4J4Kv7Rf5LVN/0j+4Jo9ynJ9WeewudFX3v3XBdTRva+MAEHwXKzuDJI3nVoNl0dAw8LO0+NlydVH5WdHpjuNFvFGLaGyPFAXnUJCKe3taeacjnNtCuROjUcWWBpmsYC06oLxlCJBHJMRmJAUJ4XgnvCwTNWDg13K6vkBYW5gCqDjESWJuAVLGeKawDOQ1o2CTvz3Wp0cHFWec9TyxnLivBlVM0zu16fJYl58vFOnT5LFdJu2cMYqkWFHjUVNkY+QFthrfZW7O0dCGjNUMB8SuM7Q9m54qNk9PmJLWuyN53XL/ALJxF/8A8aQ+YXBPLKGmj0qhCSuLPX2dpKI7VLCPzIrO0NGf/Oz4rxw4RiDBrTPUo8CxSXamcL9Uvvv8D7aXk9jm7QUVgDOwa/xKbe0VCAL1DP1LyOPstijhq1gHi5Tb2Xqs1pZ4mD3lD32+yFeNLuz0+r7YYXADmqmeQN1R1X2iUEZIic5/kFy8XZWLO0SyueDuR3QrygwHCaYAmnD3Dm7VBzmyJR8ApftEklu2mpZHnwCRd2i7QVMmanw+QX6grqYKWOP2IWtbyDWp5lNKe/FAW+LkVyfkFnFtk7XVegjbEDzc+1k3D2Yxuq/7zFMhO7YhddzS0WaxkNz0CsoYGtIDQBZWqC8i8jiKTsFSCzquSeod/wDY/T4BNDs3SUM7JqWmjZIzYtbYrtRGLckGaAHWykopqkBS2J0j+6CrOFwG6rQzgyZfwlOtI0TLsFhZ3OLRlIv4peXWPISiOdogv8UaFWiNy1nkq2mkPFeLfiT077Rusq2JzeOWt6IMNj9RJkb5otK4ZFX1zsrGHlfVS44jgJB5IdpbJVxLNrw53giXC52DFWvs1u/NWsU+YBMmmCSaGyddFtAY+6KDdNRW2T2Cq8fdbC6m4uMo/uCefIAqjHZQcLqQSNWj+4JorZXP6s5Cup7wB8Zu3fyXQYOH+jMJFwQufbK7I5gN2kLpuyrnS0QbINGmyo6uLonpk1GY16IHOBOyaMTYmiwTWSOMjMdCgTtJdZpBAXBej0cHFvZKlqHl5B5JioDGwulcbHkEvHw2sudHIOIS56UtaeWqWDbdMbqXBRfE5WrD5Znv1IJ3Suo0VrQxuIexwuy+55LKiCniIJ1utvHkSXE8VnxOUnIoKgniu16fJYmqmKEzOIOmnyWKOexYx0jqK0kUDM1rcIfJUjKKvqG8SKjqXx8nxwOI+ICvcPxTB48dom4tJH6JFGMxc0lufLpmHMX/AOF0GEV9TiXb30nB6isqMEylskrnuEAdkPdYDYHUDYdeS4eolyaRs4bjE8540MVw94v0WhXsJAjY958tF1n2pUccHaON9PFGwz04fJYWzOzOF/OwC5mmw+okPdGUHndUxjei/k6sjnqJRazWA7a6rcdOGyZxG6STpuruiwZgA4pLiriGjjjADWAe5XxxPyI5HLx4VV1rrSt4beivqPA4o2gv1ICsTFlIIFk2xoDVZwihHJikVHGzRrAEV8eVo00TB20QHuJBzI3RNsWf6kgg6JmJ19QNEvIL6HaylDOGtF03gA9sFAkIHpAKg+cW3Qohqra03vvyQI5wBYlCqatuUjMAqOfF4IS7PIG26lRtLuMkdC+pb1sgvq2nmuKre1VPmyxOL3XtZoJSEmNYq+5goZneYskeReA8WdzV1bWxEg+5VFJiUbqlzr26hc8yXHqyzOC2AO3dI5PYP2cqWzmeuqS+50azQJeTb0iUjpZqhtRAWt1NtEpTNnkJZUAsYNPNWlNTMjADWgAJvhC2oFlbTltiWo6EG0sbAOEwfBSJkj/CbeCfY0N0CkbHkE3EDmKRTi4vp5poTgDdBdG0nVtihyQC1w4j3pkv0V7CSPDhun+y5zYxDA9rXRS3D2PaHB1mkjdUrmuadHXCteybj/1BSAjcu/tKE18GAS+0uCGDtLRxQwsYx9KLtjYBc53cgqfCJ5MMq3w8IvgeensrsPtDxiuwnGKV+HcKKTgBzpuGHPcMx7lzs3wHVXGOwU2J9nocY4TWT8JkuYDUggXaTz3/ANlyym1BCYor3GcubT2cAbDkVJ0QtcbqVJI24CNOzKVyt2bS0lsBHBnsXC6DUxta14Z70cy5W77Kvlme7MQe6ikLkyJIqqyodT3jayzXc0CpF8Pifzum8RaxtLmkOpOiSqXhtBE0kXOq0cLVHnuou2U87vWnyHyWIdQfWu93yWK99zlinSOm+z/CaHF+0EMNdlcxsRk4ZP3pFu75a3PkvQaygq4+3OGVMtRTQ4bCx0dLBxA0lxY4ENZzP/AXhFKBHKyaN0jJY3AseyQgtPUEbI1dNJUzCpqJqiWdu0kkznOHSxOoWS/1m8z1/wC0PD5JcZpqx8fqBAIw4kauzONrb7KtpacGw0C4LA8aq6gk1k09S5pIDppi8gdLm66iDFiAPUn9f0XXha4FbtOjpBDw7DT3KTfEKlbjBt9yf1/RZ+2Dr6k/r+ia0FF6SC2yC2bcHkqcY0f/AE/1/RAfjBDyeCf1/RFUBnRCUW1KFLO1vNc5PjjwNIf6/oqDFO1NREDkhGnV30Q5RRKs7WprWMbuqcYtGJHAvGhXnlb2mxCouMzWA9FWxuqah5zVTxfewVUuoS0kPHH5bPUpcfp4wbyN+Kqa3thA3uxl0jujNVy9HgVPKc1RLNIfzWV5hbKXDnhsNM0n+InX5Ie7KXYNRRKN+M4wMzGilhP4n7/BNw9lKBxzVs0tS/nd1h8E4a4SaOiPuf8ARCNeWvyBht4uv/wiku7YeX4NwUdLh4DYoIyzq0apguJ9mM28d0rFWN0JiJPXN9Ew2uaP/D/X9FYqE0BDTLPctygbBXFPGLBVklay9xBY/n+iZgxMaep/r+iKryyN60WsbVhBa7qClP2qAPuP6/oo/tUEfcH9f0TckVNlgGqLhZV/7WsPuP6/ohSYtofU/wBf0R5IGx98g3S807dlVz4seUNv5voq+oxZwBPC/q+iDmhki4kqA25OyP2Rxmnf20wyjDwZJXPsBytG4/8AC82xjGquok4EbuC07kalG7OTyYViEVbTSPFSzMWyA6i7SD8yqJZb0huCSs9W+1XijFaTKwmOSnyg23cHHQeOoVx2qxWn7O9jqKhqT+8SwxxBg3FgMxPgLW9682o+1GK0LCykrJ42OdnLc4cM3XUHVKYhiEtZMZ6t0k8z/afI/MSrHjTiot9jhWVpuSXc6iir4aljZI36W0VnDUtebOddclg1XFHTub6ONDoc30T5rGbiEg/n+i5JwUXRqY83ONsuKp7S1zWuFzsgNAEZB5hV0la3KSIiCB/H9EFmKnLrF/V9EOxJNMPjMYNMzMNOoVCXE2BJI5XV3V17ZaYtdDpb+L6KgZUgvylhtf8Ai+i7OnyKtmZ1mNtqheoHrne75LE3NkdISG225rEX1CsC6aV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AutoShape 4" descr="data:image/jpeg;base64,/9j/4AAQSkZJRgABAQAAAQABAAD/2wBDAAkGBwgHBgkIBwgKCgkLDRYPDQwMDRsUFRAWIB0iIiAdHx8kKDQsJCYxJx8fLT0tMTU3Ojo6Iys/RD84QzQ5Ojf/2wBDAQoKCg0MDRoPDxo3JR8lNzc3Nzc3Nzc3Nzc3Nzc3Nzc3Nzc3Nzc3Nzc3Nzc3Nzc3Nzc3Nzc3Nzc3Nzc3Nzc3Nzf/wAARCACtASMDASIAAhEBAxEB/8QAHAAAAgIDAQEAAAAAAAAAAAAAAwQCBQABBgcI/8QAQhAAAQMCBAMEBwUGBQQDAAAAAQACAwQRBRIhMRNBUQYiYXEUIzKBkbHhBzNCcpIVJFKCorIlNWKhwRY0Q1NEY9H/xAAaAQACAwEBAAAAAAAAAAAAAAABAgADBQQG/8QAJREAAgICAQMFAQEBAAAAAAAAAAECEQMhEgQxQQUTIjJRcSMz/9oADAMBAAIRAxEAPwCgZFEY2F0bR3RuAptbTZtGsuOoCXbTzSsYZHgNsNAieit0AB/UlOkZAivpHH8AtOMI5R/AJTgSNeSHjL0stSMkZ7IJ/kR4kscD4OTGnxLQt8SAH2Yv0gqua2xu9rs3RyPG9jfwC/OzVOIeTHTNDfSNp8AwLYkiGphaPAgITJWSOAZG/XqLBEcx19WNI80tBsI0xu3YwX5ZQo5WgnLGy3K7QtiIEXyNv1C0Kd7rAb33TaJs04N5iL3MC3kbdoEbCPyhSdARsLlSDXXHeACNpAowNAPdhjvfm0KZYba00R/lH/4ixlgsGuNwpODi67XE35I3YaEJRwx3qUk+DBZDbLHfWld+gKweH8nHx1QJYagjuTEHxTKhGmCY6F7rGAgdSwIrhAe62MXHMsCCKerLRaU5uq36PVNI9d3vJGkLbIyU3EJAIA/IEL9msf7bx4WACdjZPa0oDx4KLpHNflMD/AqfwlLyKjC4WnXMVM4fTkaZgduSZ4jwLcN3wURML97M3zCW2NSFJMJhdbcrfoMLBlEbD5gJszRDXOVB00ZOrrqbJSFzTR/+mM+TQgTRZSzJEw3OulrBNiohJsJGeOqwviO7m/FAmvArJAwHTL8ApUEbPTIrtadTyHRTeGOGhHxW6Ntq2Mi25+SbF/0X9Keo/wCMv4y04Udh6tn6Qt5YjpwmX/KFJwNtNlGms6UX1svQycYq2eThCU3SHaegiIzyRst0yhNtjpmDSGL3sCXc573AXy9ApCn7uris+fUW9Gzi6Litg6+mikYXRxx3Av7IVOWxhpuxun+kK2nDo2kNNwRsqqVhLiRoFdgyqWmc3V9PKG0JuazMe4z9IQjGy3sN+ARnC4shE20XQ1s5Itg5Ios29tByWIE/3p93yWLnlHZ1RekNxiVrGXyluUbFTjljzFpa5rltgDoma/hG3kttjA1Yxubq4rCPS/wM2MObcWWFmo008FFrZCdTb8oRDFcd5xI87KDAZWsAzOeQOiDZshs1oPiE4IGA+yzzdcozIW2F3D+Vtk60BpiTKOZhzB1hyR290WklHlomXGFg7znFajdBe7GC/XKgwpIXM0Y2H+ylGZHg8ON589Ew6e3sM18QoelS6kRgqJEZBsFVqTkHv2U46SQuvJMLdA1S4lSdWRt961xKwDVkfxUpk+JJ1PI37og9STZSbRuLe/K4O/0lRNRK22aN3mNUT0hrd85PkmSYPiSbTPYLNm+IW+DMPxNd5iy0am1u6/X/AErXpnItff8AKjTA3FExHJzjb7nKBjkN/Vf1KfpOmrXfBYakNOsbz5BGn+EtATFKNQwfqUHRSO3YfcUxJOQAQx5uOih6SdBw3XPQIqLA6A5HNGrXoeYEkEOHm1WLWTOAIjPvU/Rpnj2QEVCT8C3H9KhzoQe8+3uQ7wk/eA+avBhj3+0G/BYcJ6gW8kywyEeSJz0kER2DD4IBpW5T3Wg8rLpjhDL7X9yDJgzOQR9mQOaOPkgq43Xhc9zehKNhNRU/tOGKohDWEnv320K6J+CkDuuI8kvJhstN60vuG8iPcmhjlyRXlkvbl/Bp05k7rRoEzRsAGYi5SFM8OcGWu4q4iHDGiv6zK0+KOH03p4tc2DidmmN+SfJGXRVLXuFS8q1p2Okp3O6LnxGnLTE6g30KRfFeI5RqEzUPAddRpnZg5FycXYkoKaplJI05udwgvGqdxGN0cx6FJXWpjnzjZ57Nj9ubQrPbinTp8liyf7028PksVUm7ZbHsh+AAxMu8EBo2CkMrzZs7gegWoXMMTAwE90cvBYI2xuL3O1PIBYh6U0aaUm/pDiL7aBTDYhpJJKCdNSpsJcALhnnuiNgaBme50h5ZtgiQk2jheL2cbjfMovpHx2MLrgfhKJx2MsG5nEcmp6hgmqXizcjT11KeMZPsRuK7lfE6S4aY7X8E3DT1Ups1pA/KumpcLia0F7Q5w5kKxhpWAaMA9yu9teSvk/BysOF1Z9rKB4gpsYO8NuXf7LpmwAHZSfC3IUeMF4Jykc/FgrXAZiVI4JHbmVfRtDWC3RFaAN9kfj+Cty/TnThETWatUI8Lie25aruqc24AOqG0BrQmVV2FtlV+ymOOgWSYPCBdw2V5E1ttQk66dg7rSPFRUTbdFPBhbHuJtYBSlw1hFmiytIW5mjSwRTGDpZGkTdlXFhzMouBosfRsEgs1XAh02S8jQJQLaopoGwLKduXZS4LRyTAC3l6o2KLmIW0Cg6LwTbtlA9FLJQmIrHZY6K42TOQrMt0bJQiYAeSRxiENw6d1tmj5hXhZ4Ksx5tsKqfyj5hPCXyRXmX+b/hyeHa1YtyCvZDaPMOSo8Lt6XY9FbyPs0t67Lm61/wClg9MS9oHfOcwGqusJroYopIpm+02yq6aG7ddEyIWNa4ltyVRGTRoSjYniAjzOLD5JWkcWHXmUxLFc6X8lB8fDYTbkmlJvuLwpAsXdG+MWIzBUzgdNN0SpeS/w6KLbO8gtTpY1BHnutneQTmIEhB8PksU6hnrne75LE0ltiRekPQsPDZcn2R8kYAN2b52CFBpEy/8ACOXgji/K5WEeooiSL3DDbqQiMliuAH6n8JWxcjUfErIoQx2ZrWg9UUTd6Iz8O4zx3G9wFfdn6mKYF8ew0AXH9o6iaGleY9wNwuZ7Ndq58IncJg6SF5uRzBVmPJxexJxtH0BSyR5e8AU03h2uNF5nTfaHhWQF0rmnoWojvtJwposJHnyarnKL8icWeiukZewKBUTBjTruvOJftNw9oORkzj4NVXV/aYJJBw6STJ4kaocoLyHiz1aGcloUnzXG68jf9p8rW2joz73BBP2mVbm29FaP5lPcgDgz1Xih8p1vZMBzedivK6L7RmMA49NKDzLQCrWP7QcPmbfM9h6Oan9yLBwkd3UVPDiNt+SrKUcWUlzi43uSVzUePHFKpkNKSQ7d1uS6yghEUbWj4o6fYKTRZRt0FgixsN7lEijaIw5yndoGhQbEI8vFITXE6eLhYlV8pPHPNGIArSLKTn8ghC4NwpXumAYStKLrrbXdVAEgt6KJIOoQybKECKs7QD/CKn8o+YT/ABLjxVdjxP7Hqvyj+4J4fZFWX6M5HDnWrG9LKxkkvOB4qppiWVMevNWkoAeX9AqetXzF9NfwoebKLAA2RGuNib6JOmJIzWTYGcjX3Lj7GugT76kBAke8gtI0KsQGbBRlp7C4CMZAnHRzUtOc5sNVBwy6WVnVMyPulAwPeSdQtnpJ8o0zzHqGLhkteStnd607cvksUqtv7w+w00+SxWSW2UxekHa94jYQweyPHkpsfL19wagsEhhbcutlHPwU44nkBwLvisJLZ6i2MB0mhG/kpsE25cfggCKRw5+9ymyKbYj4lNolsBi1K+ppyBcki1rrzmuwyqppnNdC+19CBdeocF1uV/NbbTg+1l94CHGyPseVRYdWy/d00p/lT8HZvFpiP3ZzfzEBekCNjDfMwDzCg+q4bS7L3Wuy3uLXQ4IaMZSdROOp+xdVYOqpmsHMAKwj7GUgI4k8h67K5koaiuqGvfO9sf4WtBsrzCMFroy5jo3PjPsPcU0Y26rR0y6ZQhcpU/w5f/p3A6SF0k8bXgD8TjqqSGlw+WUSCKNgce7G0L0LFezNfWkRyMYGjXTdUVRgL8DkEzY2O07geb2KMoP80PgWKG7TbGcOpMObM2kkpoyXgAaKdVgEMNTeONoYOVlmB4fLUTMmexxeLOLhy1XT1EbbuDte7onjFyXYTqlGElXcrcMw+OF7ZGNA5LoaYXJFtAlKKK8bTyT8TS12g0VsFSOFu2MGQgBvJYHFR3NyFjnX12CIhMOvukRJmqXDkEWV5ykjkEvTC5J6lMtCjl1EnVaHmoyOyhQU0XFxPQLbVjG6KWgFkQNmXCG7dbJAHihkuOyKIY422Vfjsn+E1It+Ef3BPWskMd/yip/KP7gnh9kV5fozjJX5Gh4uXNOitGvM1KJNi5VDxfuq1pdIRHzCr66tM5/TG7aLWjZkiHM2RDESSWi2iHC4BuUouV5Pdcs67RupEoIvNGka8aX0KCwzN2AKNxS5oa9tj1QWhmV1dFdpKpmOLHkDmV0VUzuk8rLn6iMsnAYbrS6CXyow/VYfFMWqT693u5eCxCqnP47vd8li7ZN2zKitIdjb6phzW7o5eC3lubBzvitQOJiZb+EfJbLn59AdFgs9WiWQD+P4rYYXXuw28Sph+mrh5XWFzR+PfxTdiKmaaMugY33rZuB3WsRG5CNBcLJGP4ZEbO8dr8kyA0V9RWNgJc4stHq5otqEg7EqeumjmwuJxZGc0gc3ulynL2Vpqhr5J3yumduQ8hcuyTFMDqZoaaKURZjoYyQQo26ouwZFjndHpFBjHDrA2sIjBADdNF6BT41QCFh40V7ddl87ydoqmV/72wXtbaycpO1PAhbFcho3blHzTxyJdyzqIYs6W6Pc63G6UuzB7S0/iaFx/aHEYamS0Ic9gsdRbVcK3ts5jS0MK03tPDVARFzonO3cdkXkVaBhw4sck7s9EwOq9IGZjmtiAsWg7lSrqu9U5rb5QNSuLw7EG07skLnFp1LgdCeqs4sTZVSCnjfmkebmx5BGMviHqYR52jscLlHCaHK1aARcKmw9gaGgnkreFwykKyPY4JrYRwGW6C619N0R7gQhDU3TIRkJyGsKhTx9wLKgkkN3uUZgygAphWyYZYXQHjM8AbBGe7uEqDQQ2+91BTLG3Rayn8RU9T5IU0rWDe6gGYLKDnjZCEjn7mw6LRe0HTdMkQkSQkcWbnw6cf6R8wmi65SWMuthlRY65R8wmXcTJ9GccR6xo6lWMDg2UjokMpzNI6p6mbd11T1r2in0xdyzjddtwm4drkEBLxNOVuUJyMOtkPuWdZuIYhbcZmHTopSDMboEUcjHnMDYIzSHKNsItVA8J3NV76ON0Qc09+2oVlVi0TvJVJe4G4NgV2dHp9zK9S2u1lJWNcKl48vksR6y3pD9enyWLQct9zGS12Mp9Y2d4nujbyRAGtdfWyqaVkzMrYg58eUd0qyjgmeQDTv8zssrgz1L0g8b42Ou1o96m6SN5IDWjwutx4fUHUQsHuTLMMqjsWgeARWOVdhOSWxZj2ge0xvlqiiUEaSEjyTUeEzudZ8hHknYsDAFnyOI800cUkB5EVTHx29sqRELvaePeruPBacfhuUZmFQMOjAm9tivIcnUYfhsrs08MMhG12XURg2HSW4eFwu8SwBdXPQxkWDBopU1OAAmWIHM5ZvZShlH+XUrL6+ysl7D4fK5r308YIGzW2C7UQgbWWFo2TcIg5M49vZmhpmd2FtgNEGjwyNleJYomsawW0G66ueMGRvQ7qusIqqRnI6gqqboaCt2OUoNxl2VhHcXukoLAI3FJOVo1TxlojsMZDmspi7WXvuoMjsLk3PMrUjrDdOmVsE15kqrX0aE5vukKUDjSPA1JTxNhdRAl3IzOFmtC1ms252CFmBJeToNlq5l8GphSTpHOBDB70AN713ao+jW25qJFgLoigiOgQw2x1RzsoZbpiGrX2SGNNy4ZUHkGj5hWbW2CSx9v+DVX5R/cEY9yvL9GcXe8gAVrSN05Kno5A+oII2V7Sty6u26rl6uVzH9Nx8YWOw5gFYwOjIBJAIVeyxGiwl2YC1wuNLZqlxxL5sveB3USGEjKLdUvBctGV23JFJ6oslC1abRlUr+9qSQrmuPqj5KlJWh0EFJtsw/VskoJUV1W394d7vksUqo+vd7vksXbJK2ZcW6R0OEUjOBG4NFy0XPuVsymAG3vVfhMo9Hit/A35K5inDRsCuSVnoUaZAByCIIRyUuM062Ck2VoSWwgnQgSNKPw9EOSQaORWyXaFAMjksVu11hkHNQ4g6qEAyXBcAhU12yHNsiyyAG4SQqPWm5CZLQpa3aRsobHkkhVNGpchy4jC32pGj3oBSGqstAa7oVUTGN1Y0jW4QK/GqXIWmoYPeqWmxymqMXhpoZmucQdAVz5XtIuxqu518TRe6bhYANhc80rT2OpT8Tb2tZWRjQjZF1wNElO+1yVZStDQkK6MCnaQn8ATMo29wHmdVOply93qtwWbEPAKvfIZpni+gNkQeRmP1jrDYI1wzRDjsxumiyM5zdMK1YRoJBJUXnQIoICGRcqCkLLYb1Uw1bsjZGY0aJHtAQMEq/yj+4J4Kv7Rf5LVN/0j+4Jo9ynJ9WeewudFX3v3XBdTRva+MAEHwXKzuDJI3nVoNl0dAw8LO0+NlydVH5WdHpjuNFvFGLaGyPFAXnUJCKe3taeacjnNtCuROjUcWWBpmsYC06oLxlCJBHJMRmJAUJ4XgnvCwTNWDg13K6vkBYW5gCqDjESWJuAVLGeKawDOQ1o2CTvz3Wp0cHFWec9TyxnLivBlVM0zu16fJYl58vFOnT5LFdJu2cMYqkWFHjUVNkY+QFthrfZW7O0dCGjNUMB8SuM7Q9m54qNk9PmJLWuyN53XL/ALJxF/8A8aQ+YXBPLKGmj0qhCSuLPX2dpKI7VLCPzIrO0NGf/Oz4rxw4RiDBrTPUo8CxSXamcL9Uvvv8D7aXk9jm7QUVgDOwa/xKbe0VCAL1DP1LyOPstijhq1gHi5Tb2Xqs1pZ4mD3lD32+yFeNLuz0+r7YYXADmqmeQN1R1X2iUEZIic5/kFy8XZWLO0SyueDuR3QrygwHCaYAmnD3Dm7VBzmyJR8ApftEklu2mpZHnwCRd2i7QVMmanw+QX6grqYKWOP2IWtbyDWp5lNKe/FAW+LkVyfkFnFtk7XVegjbEDzc+1k3D2Yxuq/7zFMhO7YhddzS0WaxkNz0CsoYGtIDQBZWqC8i8jiKTsFSCzquSeod/wDY/T4BNDs3SUM7JqWmjZIzYtbYrtRGLckGaAHWykopqkBS2J0j+6CrOFwG6rQzgyZfwlOtI0TLsFhZ3OLRlIv4peXWPISiOdogv8UaFWiNy1nkq2mkPFeLfiT077Rusq2JzeOWt6IMNj9RJkb5otK4ZFX1zsrGHlfVS44jgJB5IdpbJVxLNrw53giXC52DFWvs1u/NWsU+YBMmmCSaGyddFtAY+6KDdNRW2T2Cq8fdbC6m4uMo/uCefIAqjHZQcLqQSNWj+4JorZXP6s5Cup7wB8Zu3fyXQYOH+jMJFwQufbK7I5gN2kLpuyrnS0QbINGmyo6uLonpk1GY16IHOBOyaMTYmiwTWSOMjMdCgTtJdZpBAXBej0cHFvZKlqHl5B5JioDGwulcbHkEvHw2sudHIOIS56UtaeWqWDbdMbqXBRfE5WrD5Znv1IJ3Suo0VrQxuIexwuy+55LKiCniIJ1utvHkSXE8VnxOUnIoKgniu16fJYmqmKEzOIOmnyWKOexYx0jqK0kUDM1rcIfJUjKKvqG8SKjqXx8nxwOI+ICvcPxTB48dom4tJH6JFGMxc0lufLpmHMX/AOF0GEV9TiXb30nB6isqMEylskrnuEAdkPdYDYHUDYdeS4eolyaRs4bjE8540MVw94v0WhXsJAjY958tF1n2pUccHaON9PFGwz04fJYWzOzOF/OwC5mmw+okPdGUHndUxjei/k6sjnqJRazWA7a6rcdOGyZxG6STpuruiwZgA4pLiriGjjjADWAe5XxxPyI5HLx4VV1rrSt4beivqPA4o2gv1ICsTFlIIFk2xoDVZwihHJikVHGzRrAEV8eVo00TB20QHuJBzI3RNsWf6kgg6JmJ19QNEvIL6HaylDOGtF03gA9sFAkIHpAKg+cW3Qohqra03vvyQI5wBYlCqatuUjMAqOfF4IS7PIG26lRtLuMkdC+pb1sgvq2nmuKre1VPmyxOL3XtZoJSEmNYq+5goZneYskeReA8WdzV1bWxEg+5VFJiUbqlzr26hc8yXHqyzOC2AO3dI5PYP2cqWzmeuqS+50azQJeTb0iUjpZqhtRAWt1NtEpTNnkJZUAsYNPNWlNTMjADWgAJvhC2oFlbTltiWo6EG0sbAOEwfBSJkj/CbeCfY0N0CkbHkE3EDmKRTi4vp5poTgDdBdG0nVtihyQC1w4j3pkv0V7CSPDhun+y5zYxDA9rXRS3D2PaHB1mkjdUrmuadHXCteybj/1BSAjcu/tKE18GAS+0uCGDtLRxQwsYx9KLtjYBc53cgqfCJ5MMq3w8IvgeensrsPtDxiuwnGKV+HcKKTgBzpuGHPcMx7lzs3wHVXGOwU2J9nocY4TWT8JkuYDUggXaTz3/ANlyym1BCYor3GcubT2cAbDkVJ0QtcbqVJI24CNOzKVyt2bS0lsBHBnsXC6DUxta14Z70cy5W77Kvlme7MQe6ikLkyJIqqyodT3jayzXc0CpF8Pifzum8RaxtLmkOpOiSqXhtBE0kXOq0cLVHnuou2U87vWnyHyWIdQfWu93yWK99zlinSOm+z/CaHF+0EMNdlcxsRk4ZP3pFu75a3PkvQaygq4+3OGVMtRTQ4bCx0dLBxA0lxY4ENZzP/AXhFKBHKyaN0jJY3AseyQgtPUEbI1dNJUzCpqJqiWdu0kkznOHSxOoWS/1m8z1/wC0PD5JcZpqx8fqBAIw4kauzONrb7KtpacGw0C4LA8aq6gk1k09S5pIDppi8gdLm66iDFiAPUn9f0XXha4FbtOjpBDw7DT3KTfEKlbjBt9yf1/RZ+2Dr6k/r+ia0FF6SC2yC2bcHkqcY0f/AE/1/RAfjBDyeCf1/RFUBnRCUW1KFLO1vNc5PjjwNIf6/oqDFO1NREDkhGnV30Q5RRKs7WprWMbuqcYtGJHAvGhXnlb2mxCouMzWA9FWxuqah5zVTxfewVUuoS0kPHH5bPUpcfp4wbyN+Kqa3thA3uxl0jujNVy9HgVPKc1RLNIfzWV5hbKXDnhsNM0n+InX5Ie7KXYNRRKN+M4wMzGilhP4n7/BNw9lKBxzVs0tS/nd1h8E4a4SaOiPuf8ARCNeWvyBht4uv/wiku7YeX4NwUdLh4DYoIyzq0apguJ9mM28d0rFWN0JiJPXN9Ew2uaP/D/X9FYqE0BDTLPctygbBXFPGLBVklay9xBY/n+iZgxMaep/r+iKryyN60WsbVhBa7qClP2qAPuP6/oo/tUEfcH9f0TckVNlgGqLhZV/7WsPuP6/ohSYtofU/wBf0R5IGx98g3S807dlVz4seUNv5voq+oxZwBPC/q+iDmhki4kqA25OyP2Rxmnf20wyjDwZJXPsBytG4/8AC82xjGquok4EbuC07kalG7OTyYViEVbTSPFSzMWyA6i7SD8yqJZb0huCSs9W+1XijFaTKwmOSnyg23cHHQeOoVx2qxWn7O9jqKhqT+8SwxxBg3FgMxPgLW9682o+1GK0LCykrJ42OdnLc4cM3XUHVKYhiEtZMZ6t0k8z/afI/MSrHjTiot9jhWVpuSXc6iir4aljZI36W0VnDUtebOddclg1XFHTub6ONDoc30T5rGbiEg/n+i5JwUXRqY83ONsuKp7S1zWuFzsgNAEZB5hV0la3KSIiCB/H9EFmKnLrF/V9EOxJNMPjMYNMzMNOoVCXE2BJI5XV3V17ZaYtdDpb+L6KgZUgvylhtf8Ai+i7OnyKtmZ1mNtqheoHrne75LE3NkdISG225rEX1CsC6aV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" name="AutoShape 6" descr="data:image/jpeg;base64,/9j/4AAQSkZJRgABAQAAAQABAAD/2wBDAAkGBwgHBgkIBwgKCgkLDRYPDQwMDRsUFRAWIB0iIiAdHx8kKDQsJCYxJx8fLT0tMTU3Ojo6Iys/RD84QzQ5Ojf/2wBDAQoKCg0MDRoPDxo3JR8lNzc3Nzc3Nzc3Nzc3Nzc3Nzc3Nzc3Nzc3Nzc3Nzc3Nzc3Nzc3Nzc3Nzc3Nzc3Nzc3Nzf/wAARCACtASMDASIAAhEBAxEB/8QAHAAAAgIDAQEAAAAAAAAAAAAAAwQCBQABBgcI/8QAQhAAAQMCBAMEBwUGBQQDAAAAAQACAwQRBRIhMRNBUQYiYXEUIzKBkbHhBzNCcpIVJFKCorIlNWKhwRY0Q1NEY9H/xAAaAQACAwEBAAAAAAAAAAAAAAABAgADBQQG/8QAJREAAgICAQMFAQEBAAAAAAAAAAECEQMhEgQxQQUTIjJRcSMz/9oADAMBAAIRAxEAPwCgZFEY2F0bR3RuAptbTZtGsuOoCXbTzSsYZHgNsNAieit0AB/UlOkZAivpHH8AtOMI5R/AJTgSNeSHjL0stSMkZ7IJ/kR4kscD4OTGnxLQt8SAH2Yv0gqua2xu9rs3RyPG9jfwC/OzVOIeTHTNDfSNp8AwLYkiGphaPAgITJWSOAZG/XqLBEcx19WNI80tBsI0xu3YwX5ZQo5WgnLGy3K7QtiIEXyNv1C0Kd7rAb33TaJs04N5iL3MC3kbdoEbCPyhSdARsLlSDXXHeACNpAowNAPdhjvfm0KZYba00R/lH/4ixlgsGuNwpODi67XE35I3YaEJRwx3qUk+DBZDbLHfWld+gKweH8nHx1QJYagjuTEHxTKhGmCY6F7rGAgdSwIrhAe62MXHMsCCKerLRaU5uq36PVNI9d3vJGkLbIyU3EJAIA/IEL9msf7bx4WACdjZPa0oDx4KLpHNflMD/AqfwlLyKjC4WnXMVM4fTkaZgduSZ4jwLcN3wURML97M3zCW2NSFJMJhdbcrfoMLBlEbD5gJszRDXOVB00ZOrrqbJSFzTR/+mM+TQgTRZSzJEw3OulrBNiohJsJGeOqwviO7m/FAmvArJAwHTL8ApUEbPTIrtadTyHRTeGOGhHxW6Ntq2Mi25+SbF/0X9Keo/wCMv4y04Udh6tn6Qt5YjpwmX/KFJwNtNlGms6UX1svQycYq2eThCU3SHaegiIzyRst0yhNtjpmDSGL3sCXc573AXy9ApCn7uris+fUW9Gzi6Litg6+mikYXRxx3Av7IVOWxhpuxun+kK2nDo2kNNwRsqqVhLiRoFdgyqWmc3V9PKG0JuazMe4z9IQjGy3sN+ARnC4shE20XQ1s5Itg5Ios29tByWIE/3p93yWLnlHZ1RekNxiVrGXyluUbFTjljzFpa5rltgDoma/hG3kttjA1Yxubq4rCPS/wM2MObcWWFmo008FFrZCdTb8oRDFcd5xI87KDAZWsAzOeQOiDZshs1oPiE4IGA+yzzdcozIW2F3D+Vtk60BpiTKOZhzB1hyR290WklHlomXGFg7znFajdBe7GC/XKgwpIXM0Y2H+ylGZHg8ON589Ew6e3sM18QoelS6kRgqJEZBsFVqTkHv2U46SQuvJMLdA1S4lSdWRt961xKwDVkfxUpk+JJ1PI37og9STZSbRuLe/K4O/0lRNRK22aN3mNUT0hrd85PkmSYPiSbTPYLNm+IW+DMPxNd5iy0am1u6/X/AErXpnItff8AKjTA3FExHJzjb7nKBjkN/Vf1KfpOmrXfBYakNOsbz5BGn+EtATFKNQwfqUHRSO3YfcUxJOQAQx5uOih6SdBw3XPQIqLA6A5HNGrXoeYEkEOHm1WLWTOAIjPvU/Rpnj2QEVCT8C3H9KhzoQe8+3uQ7wk/eA+avBhj3+0G/BYcJ6gW8kywyEeSJz0kER2DD4IBpW5T3Wg8rLpjhDL7X9yDJgzOQR9mQOaOPkgq43Xhc9zehKNhNRU/tOGKohDWEnv320K6J+CkDuuI8kvJhstN60vuG8iPcmhjlyRXlkvbl/Bp05k7rRoEzRsAGYi5SFM8OcGWu4q4iHDGiv6zK0+KOH03p4tc2DidmmN+SfJGXRVLXuFS8q1p2Okp3O6LnxGnLTE6g30KRfFeI5RqEzUPAddRpnZg5FycXYkoKaplJI05udwgvGqdxGN0cx6FJXWpjnzjZ57Nj9ubQrPbinTp8liyf7028PksVUm7ZbHsh+AAxMu8EBo2CkMrzZs7gegWoXMMTAwE90cvBYI2xuL3O1PIBYh6U0aaUm/pDiL7aBTDYhpJJKCdNSpsJcALhnnuiNgaBme50h5ZtgiQk2jheL2cbjfMovpHx2MLrgfhKJx2MsG5nEcmp6hgmqXizcjT11KeMZPsRuK7lfE6S4aY7X8E3DT1Ups1pA/KumpcLia0F7Q5w5kKxhpWAaMA9yu9teSvk/BysOF1Z9rKB4gpsYO8NuXf7LpmwAHZSfC3IUeMF4Jykc/FgrXAZiVI4JHbmVfRtDWC3RFaAN9kfj+Cty/TnThETWatUI8Lie25aruqc24AOqG0BrQmVV2FtlV+ymOOgWSYPCBdw2V5E1ttQk66dg7rSPFRUTbdFPBhbHuJtYBSlw1hFmiytIW5mjSwRTGDpZGkTdlXFhzMouBosfRsEgs1XAh02S8jQJQLaopoGwLKduXZS4LRyTAC3l6o2KLmIW0Cg6LwTbtlA9FLJQmIrHZY6K42TOQrMt0bJQiYAeSRxiENw6d1tmj5hXhZ4Ksx5tsKqfyj5hPCXyRXmX+b/hyeHa1YtyCvZDaPMOSo8Lt6XY9FbyPs0t67Lm61/wClg9MS9oHfOcwGqusJroYopIpm+02yq6aG7ddEyIWNa4ltyVRGTRoSjYniAjzOLD5JWkcWHXmUxLFc6X8lB8fDYTbkmlJvuLwpAsXdG+MWIzBUzgdNN0SpeS/w6KLbO8gtTpY1BHnutneQTmIEhB8PksU6hnrne75LE0ltiRekPQsPDZcn2R8kYAN2b52CFBpEy/8ACOXgji/K5WEeooiSL3DDbqQiMliuAH6n8JWxcjUfErIoQx2ZrWg9UUTd6Iz8O4zx3G9wFfdn6mKYF8ew0AXH9o6iaGleY9wNwuZ7Ndq58IncJg6SF5uRzBVmPJxexJxtH0BSyR5e8AU03h2uNF5nTfaHhWQF0rmnoWojvtJwposJHnyarnKL8icWeiukZewKBUTBjTruvOJftNw9oORkzj4NVXV/aYJJBw6STJ4kaocoLyHiz1aGcloUnzXG68jf9p8rW2joz73BBP2mVbm29FaP5lPcgDgz1Xih8p1vZMBzedivK6L7RmMA49NKDzLQCrWP7QcPmbfM9h6Oan9yLBwkd3UVPDiNt+SrKUcWUlzi43uSVzUePHFKpkNKSQ7d1uS6yghEUbWj4o6fYKTRZRt0FgixsN7lEijaIw5yndoGhQbEI8vFITXE6eLhYlV8pPHPNGIArSLKTn8ghC4NwpXumAYStKLrrbXdVAEgt6KJIOoQybKECKs7QD/CKn8o+YT/ABLjxVdjxP7Hqvyj+4J4fZFWX6M5HDnWrG9LKxkkvOB4qppiWVMevNWkoAeX9AqetXzF9NfwoebKLAA2RGuNib6JOmJIzWTYGcjX3Lj7GugT76kBAke8gtI0KsQGbBRlp7C4CMZAnHRzUtOc5sNVBwy6WVnVMyPulAwPeSdQtnpJ8o0zzHqGLhkteStnd607cvksUqtv7w+w00+SxWSW2UxekHa94jYQweyPHkpsfL19wagsEhhbcutlHPwU44nkBwLvisJLZ6i2MB0mhG/kpsE25cfggCKRw5+9ymyKbYj4lNolsBi1K+ppyBcki1rrzmuwyqppnNdC+19CBdeocF1uV/NbbTg+1l94CHGyPseVRYdWy/d00p/lT8HZvFpiP3ZzfzEBekCNjDfMwDzCg+q4bS7L3Wuy3uLXQ4IaMZSdROOp+xdVYOqpmsHMAKwj7GUgI4k8h67K5koaiuqGvfO9sf4WtBsrzCMFroy5jo3PjPsPcU0Y26rR0y6ZQhcpU/w5f/p3A6SF0k8bXgD8TjqqSGlw+WUSCKNgce7G0L0LFezNfWkRyMYGjXTdUVRgL8DkEzY2O07geb2KMoP80PgWKG7TbGcOpMObM2kkpoyXgAaKdVgEMNTeONoYOVlmB4fLUTMmexxeLOLhy1XT1EbbuDte7onjFyXYTqlGElXcrcMw+OF7ZGNA5LoaYXJFtAlKKK8bTyT8TS12g0VsFSOFu2MGQgBvJYHFR3NyFjnX12CIhMOvukRJmqXDkEWV5ykjkEvTC5J6lMtCjl1EnVaHmoyOyhQU0XFxPQLbVjG6KWgFkQNmXCG7dbJAHihkuOyKIY422Vfjsn+E1It+Ef3BPWskMd/yip/KP7gnh9kV5fozjJX5Gh4uXNOitGvM1KJNi5VDxfuq1pdIRHzCr66tM5/TG7aLWjZkiHM2RDESSWi2iHC4BuUouV5Pdcs67RupEoIvNGka8aX0KCwzN2AKNxS5oa9tj1QWhmV1dFdpKpmOLHkDmV0VUzuk8rLn6iMsnAYbrS6CXyow/VYfFMWqT693u5eCxCqnP47vd8li7ZN2zKitIdjb6phzW7o5eC3lubBzvitQOJiZb+EfJbLn59AdFgs9WiWQD+P4rYYXXuw28Sph+mrh5XWFzR+PfxTdiKmaaMugY33rZuB3WsRG5CNBcLJGP4ZEbO8dr8kyA0V9RWNgJc4stHq5otqEg7EqeumjmwuJxZGc0gc3ulynL2Vpqhr5J3yumduQ8hcuyTFMDqZoaaKURZjoYyQQo26ouwZFjndHpFBjHDrA2sIjBADdNF6BT41QCFh40V7ddl87ydoqmV/72wXtbaycpO1PAhbFcho3blHzTxyJdyzqIYs6W6Pc63G6UuzB7S0/iaFx/aHEYamS0Ic9gsdRbVcK3ts5jS0MK03tPDVARFzonO3cdkXkVaBhw4sck7s9EwOq9IGZjmtiAsWg7lSrqu9U5rb5QNSuLw7EG07skLnFp1LgdCeqs4sTZVSCnjfmkebmx5BGMviHqYR52jscLlHCaHK1aARcKmw9gaGgnkreFwykKyPY4JrYRwGW6C619N0R7gQhDU3TIRkJyGsKhTx9wLKgkkN3uUZgygAphWyYZYXQHjM8AbBGe7uEqDQQ2+91BTLG3Rayn8RU9T5IU0rWDe6gGYLKDnjZCEjn7mw6LRe0HTdMkQkSQkcWbnw6cf6R8wmi65SWMuthlRY65R8wmXcTJ9GccR6xo6lWMDg2UjokMpzNI6p6mbd11T1r2in0xdyzjddtwm4drkEBLxNOVuUJyMOtkPuWdZuIYhbcZmHTopSDMboEUcjHnMDYIzSHKNsItVA8J3NV76ON0Qc09+2oVlVi0TvJVJe4G4NgV2dHp9zK9S2u1lJWNcKl48vksR6y3pD9enyWLQct9zGS12Mp9Y2d4nujbyRAGtdfWyqaVkzMrYg58eUd0qyjgmeQDTv8zssrgz1L0g8b42Ou1o96m6SN5IDWjwutx4fUHUQsHuTLMMqjsWgeARWOVdhOSWxZj2ge0xvlqiiUEaSEjyTUeEzudZ8hHknYsDAFnyOI800cUkB5EVTHx29sqRELvaePeruPBacfhuUZmFQMOjAm9tivIcnUYfhsrs08MMhG12XURg2HSW4eFwu8SwBdXPQxkWDBopU1OAAmWIHM5ZvZShlH+XUrL6+ysl7D4fK5r308YIGzW2C7UQgbWWFo2TcIg5M49vZmhpmd2FtgNEGjwyNleJYomsawW0G66ueMGRvQ7qusIqqRnI6gqqboaCt2OUoNxl2VhHcXukoLAI3FJOVo1TxlojsMZDmspi7WXvuoMjsLk3PMrUjrDdOmVsE15kqrX0aE5vukKUDjSPA1JTxNhdRAl3IzOFmtC1ms252CFmBJeToNlq5l8GphSTpHOBDB70AN713ao+jW25qJFgLoigiOgQw2x1RzsoZbpiGrX2SGNNy4ZUHkGj5hWbW2CSx9v+DVX5R/cEY9yvL9GcXe8gAVrSN05Kno5A+oII2V7Sty6u26rl6uVzH9Nx8YWOw5gFYwOjIBJAIVeyxGiwl2YC1wuNLZqlxxL5sveB3USGEjKLdUvBctGV23JFJ6oslC1abRlUr+9qSQrmuPqj5KlJWh0EFJtsw/VskoJUV1W394d7vksUqo+vd7vksXbJK2ZcW6R0OEUjOBG4NFy0XPuVsymAG3vVfhMo9Hit/A35K5inDRsCuSVnoUaZAByCIIRyUuM062Ck2VoSWwgnQgSNKPw9EOSQaORWyXaFAMjksVu11hkHNQ4g6qEAyXBcAhU12yHNsiyyAG4SQqPWm5CZLQpa3aRsobHkkhVNGpchy4jC32pGj3oBSGqstAa7oVUTGN1Y0jW4QK/GqXIWmoYPeqWmxymqMXhpoZmucQdAVz5XtIuxqu518TRe6bhYANhc80rT2OpT8Tb2tZWRjQjZF1wNElO+1yVZStDQkK6MCnaQn8ATMo29wHmdVOply93qtwWbEPAKvfIZpni+gNkQeRmP1jrDYI1wzRDjsxumiyM5zdMK1YRoJBJUXnQIoICGRcqCkLLYb1Uw1bsjZGY0aJHtAQMEq/yj+4J4Kv7Rf5LVN/0j+4Jo9ynJ9WeewudFX3v3XBdTRva+MAEHwXKzuDJI3nVoNl0dAw8LO0+NlydVH5WdHpjuNFvFGLaGyPFAXnUJCKe3taeacjnNtCuROjUcWWBpmsYC06oLxlCJBHJMRmJAUJ4XgnvCwTNWDg13K6vkBYW5gCqDjESWJuAVLGeKawDOQ1o2CTvz3Wp0cHFWec9TyxnLivBlVM0zu16fJYl58vFOnT5LFdJu2cMYqkWFHjUVNkY+QFthrfZW7O0dCGjNUMB8SuM7Q9m54qNk9PmJLWuyN53XL/ALJxF/8A8aQ+YXBPLKGmj0qhCSuLPX2dpKI7VLCPzIrO0NGf/Oz4rxw4RiDBrTPUo8CxSXamcL9Uvvv8D7aXk9jm7QUVgDOwa/xKbe0VCAL1DP1LyOPstijhq1gHi5Tb2Xqs1pZ4mD3lD32+yFeNLuz0+r7YYXADmqmeQN1R1X2iUEZIic5/kFy8XZWLO0SyueDuR3QrygwHCaYAmnD3Dm7VBzmyJR8ApftEklu2mpZHnwCRd2i7QVMmanw+QX6grqYKWOP2IWtbyDWp5lNKe/FAW+LkVyfkFnFtk7XVegjbEDzc+1k3D2Yxuq/7zFMhO7YhddzS0WaxkNz0CsoYGtIDQBZWqC8i8jiKTsFSCzquSeod/wDY/T4BNDs3SUM7JqWmjZIzYtbYrtRGLckGaAHWykopqkBS2J0j+6CrOFwG6rQzgyZfwlOtI0TLsFhZ3OLRlIv4peXWPISiOdogv8UaFWiNy1nkq2mkPFeLfiT077Rusq2JzeOWt6IMNj9RJkb5otK4ZFX1zsrGHlfVS44jgJB5IdpbJVxLNrw53giXC52DFWvs1u/NWsU+YBMmmCSaGyddFtAY+6KDdNRW2T2Cq8fdbC6m4uMo/uCefIAqjHZQcLqQSNWj+4JorZXP6s5Cup7wB8Zu3fyXQYOH+jMJFwQufbK7I5gN2kLpuyrnS0QbINGmyo6uLonpk1GY16IHOBOyaMTYmiwTWSOMjMdCgTtJdZpBAXBej0cHFvZKlqHl5B5JioDGwulcbHkEvHw2sudHIOIS56UtaeWqWDbdMbqXBRfE5WrD5Znv1IJ3Suo0VrQxuIexwuy+55LKiCniIJ1utvHkSXE8VnxOUnIoKgniu16fJYmqmKEzOIOmnyWKOexYx0jqK0kUDM1rcIfJUjKKvqG8SKjqXx8nxwOI+ICvcPxTB48dom4tJH6JFGMxc0lufLpmHMX/AOF0GEV9TiXb30nB6isqMEylskrnuEAdkPdYDYHUDYdeS4eolyaRs4bjE8540MVw94v0WhXsJAjY958tF1n2pUccHaON9PFGwz04fJYWzOzOF/OwC5mmw+okPdGUHndUxjei/k6sjnqJRazWA7a6rcdOGyZxG6STpuruiwZgA4pLiriGjjjADWAe5XxxPyI5HLx4VV1rrSt4beivqPA4o2gv1ICsTFlIIFk2xoDVZwihHJikVHGzRrAEV8eVo00TB20QHuJBzI3RNsWf6kgg6JmJ19QNEvIL6HaylDOGtF03gA9sFAkIHpAKg+cW3Qohqra03vvyQI5wBYlCqatuUjMAqOfF4IS7PIG26lRtLuMkdC+pb1sgvq2nmuKre1VPmyxOL3XtZoJSEmNYq+5goZneYskeReA8WdzV1bWxEg+5VFJiUbqlzr26hc8yXHqyzOC2AO3dI5PYP2cqWzmeuqS+50azQJeTb0iUjpZqhtRAWt1NtEpTNnkJZUAsYNPNWlNTMjADWgAJvhC2oFlbTltiWo6EG0sbAOEwfBSJkj/CbeCfY0N0CkbHkE3EDmKRTi4vp5poTgDdBdG0nVtihyQC1w4j3pkv0V7CSPDhun+y5zYxDA9rXRS3D2PaHB1mkjdUrmuadHXCteybj/1BSAjcu/tKE18GAS+0uCGDtLRxQwsYx9KLtjYBc53cgqfCJ5MMq3w8IvgeensrsPtDxiuwnGKV+HcKKTgBzpuGHPcMx7lzs3wHVXGOwU2J9nocY4TWT8JkuYDUggXaTz3/ANlyym1BCYor3GcubT2cAbDkVJ0QtcbqVJI24CNOzKVyt2bS0lsBHBnsXC6DUxta14Z70cy5W77Kvlme7MQe6ikLkyJIqqyodT3jayzXc0CpF8Pifzum8RaxtLmkOpOiSqXhtBE0kXOq0cLVHnuou2U87vWnyHyWIdQfWu93yWK99zlinSOm+z/CaHF+0EMNdlcxsRk4ZP3pFu75a3PkvQaygq4+3OGVMtRTQ4bCx0dLBxA0lxY4ENZzP/AXhFKBHKyaN0jJY3AseyQgtPUEbI1dNJUzCpqJqiWdu0kkznOHSxOoWS/1m8z1/wC0PD5JcZpqx8fqBAIw4kauzONrb7KtpacGw0C4LA8aq6gk1k09S5pIDppi8gdLm66iDFiAPUn9f0XXha4FbtOjpBDw7DT3KTfEKlbjBt9yf1/RZ+2Dr6k/r+ia0FF6SC2yC2bcHkqcY0f/AE/1/RAfjBDyeCf1/RFUBnRCUW1KFLO1vNc5PjjwNIf6/oqDFO1NREDkhGnV30Q5RRKs7WprWMbuqcYtGJHAvGhXnlb2mxCouMzWA9FWxuqah5zVTxfewVUuoS0kPHH5bPUpcfp4wbyN+Kqa3thA3uxl0jujNVy9HgVPKc1RLNIfzWV5hbKXDnhsNM0n+InX5Ie7KXYNRRKN+M4wMzGilhP4n7/BNw9lKBxzVs0tS/nd1h8E4a4SaOiPuf8ARCNeWvyBht4uv/wiku7YeX4NwUdLh4DYoIyzq0apguJ9mM28d0rFWN0JiJPXN9Ew2uaP/D/X9FYqE0BDTLPctygbBXFPGLBVklay9xBY/n+iZgxMaep/r+iKryyN60WsbVhBa7qClP2qAPuP6/oo/tUEfcH9f0TckVNlgGqLhZV/7WsPuP6/ohSYtofU/wBf0R5IGx98g3S807dlVz4seUNv5voq+oxZwBPC/q+iDmhki4kqA25OyP2Rxmnf20wyjDwZJXPsBytG4/8AC82xjGquok4EbuC07kalG7OTyYViEVbTSPFSzMWyA6i7SD8yqJZb0huCSs9W+1XijFaTKwmOSnyg23cHHQeOoVx2qxWn7O9jqKhqT+8SwxxBg3FgMxPgLW9682o+1GK0LCykrJ42OdnLc4cM3XUHVKYhiEtZMZ6t0k8z/afI/MSrHjTiot9jhWVpuSXc6iir4aljZI36W0VnDUtebOddclg1XFHTub6ONDoc30T5rGbiEg/n+i5JwUXRqY83ONsuKp7S1zWuFzsgNAEZB5hV0la3KSIiCB/H9EFmKnLrF/V9EOxJNMPjMYNMzMNOoVCXE2BJI5XV3V17ZaYtdDpb+L6KgZUgvylhtf8Ai+i7OnyKtmZ1mNtqheoHrne75LE3NkdISG225rEX1CsC6aVH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8" descr="data:image/jpeg;base64,/9j/4AAQSkZJRgABAQAAAQABAAD/2wBDAAkGBwgHBgkIBwgKCgkLDRYPDQwMDRsUFRAWIB0iIiAdHx8kKDQsJCYxJx8fLT0tMTU3Ojo6Iys/RD84QzQ5Ojf/2wBDAQoKCg0MDRoPDxo3JR8lNzc3Nzc3Nzc3Nzc3Nzc3Nzc3Nzc3Nzc3Nzc3Nzc3Nzc3Nzc3Nzc3Nzc3Nzc3Nzc3Nzf/wAARCACtASMDASIAAhEBAxEB/8QAHAAAAgIDAQEAAAAAAAAAAAAAAwQCBQABBgcI/8QAQhAAAQMCBAMEBwUGBQQDAAAAAQACAwQRBRIhMRNBUQYiYXEUIzKBkbHhBzNCcpIVJFKCorIlNWKhwRY0Q1NEY9H/xAAaAQACAwEBAAAAAAAAAAAAAAABAgADBQQG/8QAJREAAgICAQMFAQEBAAAAAAAAAAECEQMhEgQxQQUTIjJRcSMz/9oADAMBAAIRAxEAPwCgZFEY2F0bR3RuAptbTZtGsuOoCXbTzSsYZHgNsNAieit0AB/UlOkZAivpHH8AtOMI5R/AJTgSNeSHjL0stSMkZ7IJ/kR4kscD4OTGnxLQt8SAH2Yv0gqua2xu9rs3RyPG9jfwC/OzVOIeTHTNDfSNp8AwLYkiGphaPAgITJWSOAZG/XqLBEcx19WNI80tBsI0xu3YwX5ZQo5WgnLGy3K7QtiIEXyNv1C0Kd7rAb33TaJs04N5iL3MC3kbdoEbCPyhSdARsLlSDXXHeACNpAowNAPdhjvfm0KZYba00R/lH/4ixlgsGuNwpODi67XE35I3YaEJRwx3qUk+DBZDbLHfWld+gKweH8nHx1QJYagjuTEHxTKhGmCY6F7rGAgdSwIrhAe62MXHMsCCKerLRaU5uq36PVNI9d3vJGkLbIyU3EJAIA/IEL9msf7bx4WACdjZPa0oDx4KLpHNflMD/AqfwlLyKjC4WnXMVM4fTkaZgduSZ4jwLcN3wURML97M3zCW2NSFJMJhdbcrfoMLBlEbD5gJszRDXOVB00ZOrrqbJSFzTR/+mM+TQgTRZSzJEw3OulrBNiohJsJGeOqwviO7m/FAmvArJAwHTL8ApUEbPTIrtadTyHRTeGOGhHxW6Ntq2Mi25+SbF/0X9Keo/wCMv4y04Udh6tn6Qt5YjpwmX/KFJwNtNlGms6UX1svQycYq2eThCU3SHaegiIzyRst0yhNtjpmDSGL3sCXc573AXy9ApCn7uris+fUW9Gzi6Litg6+mikYXRxx3Av7IVOWxhpuxun+kK2nDo2kNNwRsqqVhLiRoFdgyqWmc3V9PKG0JuazMe4z9IQjGy3sN+ARnC4shE20XQ1s5Itg5Ios29tByWIE/3p93yWLnlHZ1RekNxiVrGXyluUbFTjljzFpa5rltgDoma/hG3kttjA1Yxubq4rCPS/wM2MObcWWFmo008FFrZCdTb8oRDFcd5xI87KDAZWsAzOeQOiDZshs1oPiE4IGA+yzzdcozIW2F3D+Vtk60BpiTKOZhzB1hyR290WklHlomXGFg7znFajdBe7GC/XKgwpIXM0Y2H+ylGZHg8ON589Ew6e3sM18QoelS6kRgqJEZBsFVqTkHv2U46SQuvJMLdA1S4lSdWRt961xKwDVkfxUpk+JJ1PI37og9STZSbRuLe/K4O/0lRNRK22aN3mNUT0hrd85PkmSYPiSbTPYLNm+IW+DMPxNd5iy0am1u6/X/AErXpnItff8AKjTA3FExHJzjb7nKBjkN/Vf1KfpOmrXfBYakNOsbz5BGn+EtATFKNQwfqUHRSO3YfcUxJOQAQx5uOih6SdBw3XPQIqLA6A5HNGrXoeYEkEOHm1WLWTOAIjPvU/Rpnj2QEVCT8C3H9KhzoQe8+3uQ7wk/eA+avBhj3+0G/BYcJ6gW8kywyEeSJz0kER2DD4IBpW5T3Wg8rLpjhDL7X9yDJgzOQR9mQOaOPkgq43Xhc9zehKNhNRU/tOGKohDWEnv320K6J+CkDuuI8kvJhstN60vuG8iPcmhjlyRXlkvbl/Bp05k7rRoEzRsAGYi5SFM8OcGWu4q4iHDGiv6zK0+KOH03p4tc2DidmmN+SfJGXRVLXuFS8q1p2Okp3O6LnxGnLTE6g30KRfFeI5RqEzUPAddRpnZg5FycXYkoKaplJI05udwgvGqdxGN0cx6FJXWpjnzjZ57Nj9ubQrPbinTp8liyf7028PksVUm7ZbHsh+AAxMu8EBo2CkMrzZs7gegWoXMMTAwE90cvBYI2xuL3O1PIBYh6U0aaUm/pDiL7aBTDYhpJJKCdNSpsJcALhnnuiNgaBme50h5ZtgiQk2jheL2cbjfMovpHx2MLrgfhKJx2MsG5nEcmp6hgmqXizcjT11KeMZPsRuK7lfE6S4aY7X8E3DT1Ups1pA/KumpcLia0F7Q5w5kKxhpWAaMA9yu9teSvk/BysOF1Z9rKB4gpsYO8NuXf7LpmwAHZSfC3IUeMF4Jykc/FgrXAZiVI4JHbmVfRtDWC3RFaAN9kfj+Cty/TnThETWatUI8Lie25aruqc24AOqG0BrQmVV2FtlV+ymOOgWSYPCBdw2V5E1ttQk66dg7rSPFRUTbdFPBhbHuJtYBSlw1hFmiytIW5mjSwRTGDpZGkTdlXFhzMouBosfRsEgs1XAh02S8jQJQLaopoGwLKduXZS4LRyTAC3l6o2KLmIW0Cg6LwTbtlA9FLJQmIrHZY6K42TOQrMt0bJQiYAeSRxiENw6d1tmj5hXhZ4Ksx5tsKqfyj5hPCXyRXmX+b/hyeHa1YtyCvZDaPMOSo8Lt6XY9FbyPs0t67Lm61/wClg9MS9oHfOcwGqusJroYopIpm+02yq6aG7ddEyIWNa4ltyVRGTRoSjYniAjzOLD5JWkcWHXmUxLFc6X8lB8fDYTbkmlJvuLwpAsXdG+MWIzBUzgdNN0SpeS/w6KLbO8gtTpY1BHnutneQTmIEhB8PksU6hnrne75LE0ltiRekPQsPDZcn2R8kYAN2b52CFBpEy/8ACOXgji/K5WEeooiSL3DDbqQiMliuAH6n8JWxcjUfErIoQx2ZrWg9UUTd6Iz8O4zx3G9wFfdn6mKYF8ew0AXH9o6iaGleY9wNwuZ7Ndq58IncJg6SF5uRzBVmPJxexJxtH0BSyR5e8AU03h2uNF5nTfaHhWQF0rmnoWojvtJwposJHnyarnKL8icWeiukZewKBUTBjTruvOJftNw9oORkzj4NVXV/aYJJBw6STJ4kaocoLyHiz1aGcloUnzXG68jf9p8rW2joz73BBP2mVbm29FaP5lPcgDgz1Xih8p1vZMBzedivK6L7RmMA49NKDzLQCrWP7QcPmbfM9h6Oan9yLBwkd3UVPDiNt+SrKUcWUlzi43uSVzUePHFKpkNKSQ7d1uS6yghEUbWj4o6fYKTRZRt0FgixsN7lEijaIw5yndoGhQbEI8vFITXE6eLhYlV8pPHPNGIArSLKTn8ghC4NwpXumAYStKLrrbXdVAEgt6KJIOoQybKECKs7QD/CKn8o+YT/ABLjxVdjxP7Hqvyj+4J4fZFWX6M5HDnWrG9LKxkkvOB4qppiWVMevNWkoAeX9AqetXzF9NfwoebKLAA2RGuNib6JOmJIzWTYGcjX3Lj7GugT76kBAke8gtI0KsQGbBRlp7C4CMZAnHRzUtOc5sNVBwy6WVnVMyPulAwPeSdQtnpJ8o0zzHqGLhkteStnd607cvksUqtv7w+w00+SxWSW2UxekHa94jYQweyPHkpsfL19wagsEhhbcutlHPwU44nkBwLvisJLZ6i2MB0mhG/kpsE25cfggCKRw5+9ymyKbYj4lNolsBi1K+ppyBcki1rrzmuwyqppnNdC+19CBdeocF1uV/NbbTg+1l94CHGyPseVRYdWy/d00p/lT8HZvFpiP3ZzfzEBekCNjDfMwDzCg+q4bS7L3Wuy3uLXQ4IaMZSdROOp+xdVYOqpmsHMAKwj7GUgI4k8h67K5koaiuqGvfO9sf4WtBsrzCMFroy5jo3PjPsPcU0Y26rR0y6ZQhcpU/w5f/p3A6SF0k8bXgD8TjqqSGlw+WUSCKNgce7G0L0LFezNfWkRyMYGjXTdUVRgL8DkEzY2O07geb2KMoP80PgWKG7TbGcOpMObM2kkpoyXgAaKdVgEMNTeONoYOVlmB4fLUTMmexxeLOLhy1XT1EbbuDte7onjFyXYTqlGElXcrcMw+OF7ZGNA5LoaYXJFtAlKKK8bTyT8TS12g0VsFSOFu2MGQgBvJYHFR3NyFjnX12CIhMOvukRJmqXDkEWV5ykjkEvTC5J6lMtCjl1EnVaHmoyOyhQU0XFxPQLbVjG6KWgFkQNmXCG7dbJAHihkuOyKIY422Vfjsn+E1It+Ef3BPWskMd/yip/KP7gnh9kV5fozjJX5Gh4uXNOitGvM1KJNi5VDxfuq1pdIRHzCr66tM5/TG7aLWjZkiHM2RDESSWi2iHC4BuUouV5Pdcs67RupEoIvNGka8aX0KCwzN2AKNxS5oa9tj1QWhmV1dFdpKpmOLHkDmV0VUzuk8rLn6iMsnAYbrS6CXyow/VYfFMWqT693u5eCxCqnP47vd8li7ZN2zKitIdjb6phzW7o5eC3lubBzvitQOJiZb+EfJbLn59AdFgs9WiWQD+P4rYYXXuw28Sph+mrh5XWFzR+PfxTdiKmaaMugY33rZuB3WsRG5CNBcLJGP4ZEbO8dr8kyA0V9RWNgJc4stHq5otqEg7EqeumjmwuJxZGc0gc3ulynL2Vpqhr5J3yumduQ8hcuyTFMDqZoaaKURZjoYyQQo26ouwZFjndHpFBjHDrA2sIjBADdNF6BT41QCFh40V7ddl87ydoqmV/72wXtbaycpO1PAhbFcho3blHzTxyJdyzqIYs6W6Pc63G6UuzB7S0/iaFx/aHEYamS0Ic9gsdRbVcK3ts5jS0MK03tPDVARFzonO3cdkXkVaBhw4sck7s9EwOq9IGZjmtiAsWg7lSrqu9U5rb5QNSuLw7EG07skLnFp1LgdCeqs4sTZVSCnjfmkebmx5BGMviHqYR52jscLlHCaHK1aARcKmw9gaGgnkreFwykKyPY4JrYRwGW6C619N0R7gQhDU3TIRkJyGsKhTx9wLKgkkN3uUZgygAphWyYZYXQHjM8AbBGe7uEqDQQ2+91BTLG3Rayn8RU9T5IU0rWDe6gGYLKDnjZCEjn7mw6LRe0HTdMkQkSQkcWbnw6cf6R8wmi65SWMuthlRY65R8wmXcTJ9GccR6xo6lWMDg2UjokMpzNI6p6mbd11T1r2in0xdyzjddtwm4drkEBLxNOVuUJyMOtkPuWdZuIYhbcZmHTopSDMboEUcjHnMDYIzSHKNsItVA8J3NV76ON0Qc09+2oVlVi0TvJVJe4G4NgV2dHp9zK9S2u1lJWNcKl48vksR6y3pD9enyWLQct9zGS12Mp9Y2d4nujbyRAGtdfWyqaVkzMrYg58eUd0qyjgmeQDTv8zssrgz1L0g8b42Ou1o96m6SN5IDWjwutx4fUHUQsHuTLMMqjsWgeARWOVdhOSWxZj2ge0xvlqiiUEaSEjyTUeEzudZ8hHknYsDAFnyOI800cUkB5EVTHx29sqRELvaePeruPBacfhuUZmFQMOjAm9tivIcnUYfhsrs08MMhG12XURg2HSW4eFwu8SwBdXPQxkWDBopU1OAAmWIHM5ZvZShlH+XUrL6+ysl7D4fK5r308YIGzW2C7UQgbWWFo2TcIg5M49vZmhpmd2FtgNEGjwyNleJYomsawW0G66ueMGRvQ7qusIqqRnI6gqqboaCt2OUoNxl2VhHcXukoLAI3FJOVo1TxlojsMZDmspi7WXvuoMjsLk3PMrUjrDdOmVsE15kqrX0aE5vukKUDjSPA1JTxNhdRAl3IzOFmtC1ms252CFmBJeToNlq5l8GphSTpHOBDB70AN713ao+jW25qJFgLoigiOgQw2x1RzsoZbpiGrX2SGNNy4ZUHkGj5hWbW2CSx9v+DVX5R/cEY9yvL9GcXe8gAVrSN05Kno5A+oII2V7Sty6u26rl6uVzH9Nx8YWOw5gFYwOjIBJAIVeyxGiwl2YC1wuNLZqlxxL5sveB3USGEjKLdUvBctGV23JFJ6oslC1abRlUr+9qSQrmuPqj5KlJWh0EFJtsw/VskoJUV1W394d7vksUqo+vd7vksXbJK2ZcW6R0OEUjOBG4NFy0XPuVsymAG3vVfhMo9Hit/A35K5inDRsCuSVnoUaZAByCIIRyUuM062Ck2VoSWwgnQgSNKPw9EOSQaORWyXaFAMjksVu11hkHNQ4g6qEAyXBcAhU12yHNsiyyAG4SQqPWm5CZLQpa3aRsobHkkhVNGpchy4jC32pGj3oBSGqstAa7oVUTGN1Y0jW4QK/GqXIWmoYPeqWmxymqMXhpoZmucQdAVz5XtIuxqu518TRe6bhYANhc80rT2OpT8Tb2tZWRjQjZF1wNElO+1yVZStDQkK6MCnaQn8ATMo29wHmdVOply93qtwWbEPAKvfIZpni+gNkQeRmP1jrDYI1wzRDjsxumiyM5zdMK1YRoJBJUXnQIoICGRcqCkLLYb1Uw1bsjZGY0aJHtAQMEq/yj+4J4Kv7Rf5LVN/0j+4Jo9ynJ9WeewudFX3v3XBdTRva+MAEHwXKzuDJI3nVoNl0dAw8LO0+NlydVH5WdHpjuNFvFGLaGyPFAXnUJCKe3taeacjnNtCuROjUcWWBpmsYC06oLxlCJBHJMRmJAUJ4XgnvCwTNWDg13K6vkBYW5gCqDjESWJuAVLGeKawDOQ1o2CTvz3Wp0cHFWec9TyxnLivBlVM0zu16fJYl58vFOnT5LFdJu2cMYqkWFHjUVNkY+QFthrfZW7O0dCGjNUMB8SuM7Q9m54qNk9PmJLWuyN53XL/ALJxF/8A8aQ+YXBPLKGmj0qhCSuLPX2dpKI7VLCPzIrO0NGf/Oz4rxw4RiDBrTPUo8CxSXamcL9Uvvv8D7aXk9jm7QUVgDOwa/xKbe0VCAL1DP1LyOPstijhq1gHi5Tb2Xqs1pZ4mD3lD32+yFeNLuz0+r7YYXADmqmeQN1R1X2iUEZIic5/kFy8XZWLO0SyueDuR3QrygwHCaYAmnD3Dm7VBzmyJR8ApftEklu2mpZHnwCRd2i7QVMmanw+QX6grqYKWOP2IWtbyDWp5lNKe/FAW+LkVyfkFnFtk7XVegjbEDzc+1k3D2Yxuq/7zFMhO7YhddzS0WaxkNz0CsoYGtIDQBZWqC8i8jiKTsFSCzquSeod/wDY/T4BNDs3SUM7JqWmjZIzYtbYrtRGLckGaAHWykopqkBS2J0j+6CrOFwG6rQzgyZfwlOtI0TLsFhZ3OLRlIv4peXWPISiOdogv8UaFWiNy1nkq2mkPFeLfiT077Rusq2JzeOWt6IMNj9RJkb5otK4ZFX1zsrGHlfVS44jgJB5IdpbJVxLNrw53giXC52DFWvs1u/NWsU+YBMmmCSaGyddFtAY+6KDdNRW2T2Cq8fdbC6m4uMo/uCefIAqjHZQcLqQSNWj+4JorZXP6s5Cup7wB8Zu3fyXQYOH+jMJFwQufbK7I5gN2kLpuyrnS0QbINGmyo6uLonpk1GY16IHOBOyaMTYmiwTWSOMjMdCgTtJdZpBAXBej0cHFvZKlqHl5B5JioDGwulcbHkEvHw2sudHIOIS56UtaeWqWDbdMbqXBRfE5WrD5Znv1IJ3Suo0VrQxuIexwuy+55LKiCniIJ1utvHkSXE8VnxOUnIoKgniu16fJYmqmKEzOIOmnyWKOexYx0jqK0kUDM1rcIfJUjKKvqG8SKjqXx8nxwOI+ICvcPxTB48dom4tJH6JFGMxc0lufLpmHMX/AOF0GEV9TiXb30nB6isqMEylskrnuEAdkPdYDYHUDYdeS4eolyaRs4bjE8540MVw94v0WhXsJAjY958tF1n2pUccHaON9PFGwz04fJYWzOzOF/OwC5mmw+okPdGUHndUxjei/k6sjnqJRazWA7a6rcdOGyZxG6STpuruiwZgA4pLiriGjjjADWAe5XxxPyI5HLx4VV1rrSt4beivqPA4o2gv1ICsTFlIIFk2xoDVZwihHJikVHGzRrAEV8eVo00TB20QHuJBzI3RNsWf6kgg6JmJ19QNEvIL6HaylDOGtF03gA9sFAkIHpAKg+cW3Qohqra03vvyQI5wBYlCqatuUjMAqOfF4IS7PIG26lRtLuMkdC+pb1sgvq2nmuKre1VPmyxOL3XtZoJSEmNYq+5goZneYskeReA8WdzV1bWxEg+5VFJiUbqlzr26hc8yXHqyzOC2AO3dI5PYP2cqWzmeuqS+50azQJeTb0iUjpZqhtRAWt1NtEpTNnkJZUAsYNPNWlNTMjADWgAJvhC2oFlbTltiWo6EG0sbAOEwfBSJkj/CbeCfY0N0CkbHkE3EDmKRTi4vp5poTgDdBdG0nVtihyQC1w4j3pkv0V7CSPDhun+y5zYxDA9rXRS3D2PaHB1mkjdUrmuadHXCteybj/1BSAjcu/tKE18GAS+0uCGDtLRxQwsYx9KLtjYBc53cgqfCJ5MMq3w8IvgeensrsPtDxiuwnGKV+HcKKTgBzpuGHPcMx7lzs3wHVXGOwU2J9nocY4TWT8JkuYDUggXaTz3/ANlyym1BCYor3GcubT2cAbDkVJ0QtcbqVJI24CNOzKVyt2bS0lsBHBnsXC6DUxta14Z70cy5W77Kvlme7MQe6ikLkyJIqqyodT3jayzXc0CpF8Pifzum8RaxtLmkOpOiSqXhtBE0kXOq0cLVHnuou2U87vWnyHyWIdQfWu93yWK99zlinSOm+z/CaHF+0EMNdlcxsRk4ZP3pFu75a3PkvQaygq4+3OGVMtRTQ4bCx0dLBxA0lxY4ENZzP/AXhFKBHKyaN0jJY3AseyQgtPUEbI1dNJUzCpqJqiWdu0kkznOHSxOoWS/1m8z1/wC0PD5JcZpqx8fqBAIw4kauzONrb7KtpacGw0C4LA8aq6gk1k09S5pIDppi8gdLm66iDFiAPUn9f0XXha4FbtOjpBDw7DT3KTfEKlbjBt9yf1/RZ+2Dr6k/r+ia0FF6SC2yC2bcHkqcY0f/AE/1/RAfjBDyeCf1/RFUBnRCUW1KFLO1vNc5PjjwNIf6/oqDFO1NREDkhGnV30Q5RRKs7WprWMbuqcYtGJHAvGhXnlb2mxCouMzWA9FWxuqah5zVTxfewVUuoS0kPHH5bPUpcfp4wbyN+Kqa3thA3uxl0jujNVy9HgVPKc1RLNIfzWV5hbKXDnhsNM0n+InX5Ie7KXYNRRKN+M4wMzGilhP4n7/BNw9lKBxzVs0tS/nd1h8E4a4SaOiPuf8ARCNeWvyBht4uv/wiku7YeX4NwUdLh4DYoIyzq0apguJ9mM28d0rFWN0JiJPXN9Ew2uaP/D/X9FYqE0BDTLPctygbBXFPGLBVklay9xBY/n+iZgxMaep/r+iKryyN60WsbVhBa7qClP2qAPuP6/oo/tUEfcH9f0TckVNlgGqLhZV/7WsPuP6/ohSYtofU/wBf0R5IGx98g3S807dlVz4seUNv5voq+oxZwBPC/q+iDmhki4kqA25OyP2Rxmnf20wyjDwZJXPsBytG4/8AC82xjGquok4EbuC07kalG7OTyYViEVbTSPFSzMWyA6i7SD8yqJZb0huCSs9W+1XijFaTKwmOSnyg23cHHQeOoVx2qxWn7O9jqKhqT+8SwxxBg3FgMxPgLW9682o+1GK0LCykrJ42OdnLc4cM3XUHVKYhiEtZMZ6t0k8z/afI/MSrHjTiot9jhWVpuSXc6iir4aljZI36W0VnDUtebOddclg1XFHTub6ONDoc30T5rGbiEg/n+i5JwUXRqY83ONsuKp7S1zWuFzsgNAEZB5hV0la3KSIiCB/H9EFmKnLrF/V9EOxJNMPjMYNMzMNOoVCXE2BJI5XV3V17ZaYtdDpb+L6KgZUgvylhtf8Ai+i7OnyKtmZ1mNtqheoHrne75LE3NkdISG225rEX1CsC6aVH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9706" name="Picture 10" descr="http://t1.gstatic.com/images?q=tbn:ANd9GcQXDaYuZ5srsA_kn0hYevpEzrL_oz_lwxrAPr_FfyC3W3zPRrTK8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1235377"/>
            <a:ext cx="6154886" cy="426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32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t3.gstatic.com/images?q=tbn:ANd9GcSIE7LDEevqOogD-7WU5tbtMX5lUXXmfPTOmRAxCgWXrX1aZkM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91193"/>
            <a:ext cx="5904656" cy="431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33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BUUExQUFRQVFRgXFxgVGBgVGBgWFBUXFhUXHBcYHCYeFxkjGRQUIC8gJCcpLCwsFR4xNTAqNSYrLCkBCQoKDgwOGg8PGiwkHyUpKSksKSwsLCkpLCwsLCkpLCwpLCwpLCksLCwsLCwsKSwsLCwpKSwsLCwpKSwsKSwsNP/AABEIAL0BCgMBIgACEQEDEQH/xAAcAAABBQEBAQAAAAAAAAAAAAAEAQIDBQYABwj/xAA/EAABAwIDBAgEAwgBBAMAAAABAAIRAyEEEjEFQVFhBhMicYGRobEywdHwByNCFFJicoKS4fHCFRYzoiRjo//EABoBAAIDAQEAAAAAAAAAAAAAAAMEAAECBQb/xAAqEQACAgICAgEDAgcAAAAAAAAAAQIRAyESMQRBUQUiYYGhExQyQnGxwf/aAAwDAQACEQMRAD8AwQC5y6VxKVCjQlC5JKhB4TgVHKcCoQkCeFECnyoQGYCKo5h3vKKqYdrvia094lC4l8PYe8DxgEeSLBWmREYwdMfoZ/aFKxoGkDugey4lI7TmpHbM5NIhquLpA+wov2edfvgpnWsPHml5cPfemxKxtOnuQWGeGYqDpUaP7m2+R81YMUGKaC5pOocCOV7+oUZIsf1GrdADH9Mg+0hBV8P24a4dkTr+8XA68oVrVe11xr8lSVsaQ4iZg7gNPJYkgkPaHO2cTqW+YUuFweR0y07rGVAMa46OPoFNs3GONVgLnfFcG24rNMItCVnEtHGP+QCJpG570K95gSZOWf8A2n5IjDrD6CxJ00hLKQobNHAJ4TQlCog4BOyjgE0FOBUIS4R2V4Nhu8FtcFWlgOnaA+awsq82LtIBpY4wQZbYmd0ckfFKtC+aF/carEDtiNcvzhU3SenOGP8ACWnwBy+zkbhsU5xGW5bPDQ6+KCxlE9U5pM5wQJ43t5wmu0JwlxyJmXwbHOc1ovmK17MDTAAygwI8lR9EsPJc4j4eyO86+nutCSkow+TtOV9GASJEkrFAR0pFyQlSiDpSgpgTgVRCQFKCowU6VCEG0D8B4PCMBQmMjLLtAQT9+KIabK/RF2SSnVqeXyB81GuyyY80TH2CzPQ2mN+/d9U42snJjtSmRM6kVFjacgEbvYp9N1091xHFUWnRDhCjcBRphsuDZJdctE6nfHOFH+ykacNVPQouLbHLBM2mZ9liXQSD2OdhmCoZa2MgPwjXM7dCbjGNhrmgCXi4AG48lFh65qEmcpyxYT8NR24qCvXOfqyZylhmIknMsWHora36eQ9pU2EdLQVA58Mfp8R5wLiylwfwN7llmo9hJKaTdKmuWTY8OTgVCCnAqqITApQVGCnAqqIPSExcapJTmAm43G1gdFEim6DsJt+pTINj3iJVi/pOHCH0yJ1Os+G9UFStVcSCQANJY0yk2U+s+uynIdLgPgi03iLI0ZSXQvKEGbbZeFApjI0jOc0b5d9hXbejLyJLgFY7G2Vku74vbkrrIjRhfYHL5Ti+MD57XSuJSJUesWUhKRcoSx0rgU1LKqixznwJTf2pvG/Df3JlectjB7p70DR1l/aE6WEa3nw9VaVlNh+KrTTdEg5ZvZEYZ0tb3D2Qb6oIIh/wngbHnKdhKpLG5YiLF1zbkPqo0VZYMg6XhPI3eaZhxDZMEnhZSC1hr7BHgqQrklyY14UTAXSBc8rn0UtekWszbiYvv4lDjFkNhoaB/CAPUaogHkOdTLTDgQeYI91E6t6J9Hab5BzTG835Qp6VGnUJkZX7osDzIiAVTJyrsbQxJIslY+qSMrm6z8JOluOikpbPyuOVx5ggH1BR3UBjRYacfkShy6CQnG+yteyrBdmY0RlMMjW8xm+5UZLo7RmDaGxJA45uaPpVzN2CP7lEaJ7TcsxfM2I4AwSO1oCPJYDpp9FDWdr3/J4+qIw3wjuQuIb8Q0Mkc57Q9yisP8I7lTCR7J5UbilJUbnLJsdKdKizJZV0VZMCnAqIFOBVFkoKFNYg2YSL3BA32sVNmQVHFdqTmiAIsY3cb6LUUYmK3Eva0yKkyYJE66Cx3L0j8LNlzSOIeDd+VsiNBc33Zj6LzepjZMQRGmsk92i942Bs8UcJRpbwwT/Me071JRoK2KZ5VGi1DYBKb1PMp7qgjuUUu3BMHP36Pn+V0qJ1QDVN/aAkKO6TEpJUPXhPlSiiQJZUWZdmUose+4KCxDS1hNhdGSgdqu7IHE+0q12UyTB4jMAN4bB8TZT7KbNO5gNJE63mwAVLh62VwP3CvNmUC+m9jdRVm9rEa9wWmkjNltTpEwBqtV0UrtwzqjX9oVKcObAMmdbnhmB71RbKwopNmTUf4uaOQBtNt6sNlbVbnkUs7t76hPgGtbAAmLmT3K5bVHPlJt6AtvYemX9iIcAQLyDMEEeFtVVUdmlzg255Lb7QoMLRXNBtJwqC4eYLsslrWGRTF5kuiY0TKJyu7WVpG582/qE+o8VcZ/bQFtrooHdEpbmbLTuBEiO7VQ4HYocJzFpa4g+HJ14K02JdUMlrtODmFp7oOvgg6IqNqioWGHDK8RawJa7kd3OVpN0VybAq+z3QW9YGSblouRAAAJNhbhv1Q9fo+0sgVH2/l9bXWhqHNuhB1qUb4PJRMrkylpYB9NoFnai5gxu5E+KcKpabajUOCLfW3SqeviqjXZSLDQnUjcVrvsuLd2gPamDLnueI7Rkgd0E87oJmEeBGYD3Eq2fjIFx2eI1B58QgcQwatNjw9QsSj8D2HLJ6kNbTtDnA89N0cVA9sRF93hxTjqkcEIas4FPBUQKeFCx+ZODlGCuJULJc6rurc10xIncUXmTcytGWWHQvZ5xGPosLTlDs7p0hna98o8V70BfuXm34R4G9asd0MB7yXO9A1ejtNp8UxjWrOb5MrlQpEmD3lS5XcvNQ09J3n2U08kUWZ81kX1XHENY9stDm/qDiY1P7sEDTemgz/nQcSeShxtPszzHfG+fvhwSaO0Ghw1GnokNRCsoR8JII8iOY+ikpU3meyfAGFKJdE4KdKHDrx9+SMo4Ko7Rp8bLL0Wt9DcyC2kJbzBlXDNkv3wEfg8JTpgvABP7xufBYc0gnBmd2P0bqVCHPaW0+LuyTwgalX2zqLWvLKdsx7R0kaib30UGM2u6BE951O4JmzqrWsLiTnOlj8IOs8TdXHlNmMvHHjfya3DvYaDxLZka6n4u1y08IQFMZAACRz0J8kAMQ6m4lp+IDx3jxV7sTojisW0PY0NpFwHWVCGAmY7I1d4BEl9ohhxOTGU8fULg41XC2U/qJbwLYh45OQG19vMoQGVDVbElj25Sx28NI0bwFwLLf7M/C1jWZ8RVJtJDmZGaaTmkX3kSdyTC9EMjTmw2ADNWvpjOHcLkSbRfmk8nk8N0dPH9Pjk7mjzGl0lo1DDpZwzC3n9VZU6jYkGeEaHx0Wwx/QLD4lv5bGsf/AAXaTebfReZ7U6Muw9fI6W6wWkgEj/F1rF5kZaaorN9LlHpl+Mc8aBK/btoe3xH3dZ3E0nBsNe9p45ib7rFDUaVdwvUd4AJpZ4NWJy+nZFKuzQU9rMF3y5w0AEA8Cb2QOK2mx89ZBvYDUd3BVzNjEmSXeZ1Q+IotpmJ0PgrjmjJ0jUvp8oLkwt1Zg+HN3OiEynUyu5HckpFhFnC9rjfwO8JatBzB8P3yKKqYvXFhuugB748lHUY390Dkh8JVk743qxpMpud+YCe4kT9UKWNeg0fJa1PYA/IN3ko6TmnwWmpbPoEdljfESf8A2lQ4jYVM3yAc2S32WOP5CfzCvooJbN/SE4UgRbNrw9FPi+jV5Y5wPO/hOqgfh6tK5kzxvHCLqcQiyxaICVwVl+wNe1uWRUJvIyjy48wl/wC3a0gZQQSBLTuJuYMKzPJHpn4d4LqsC0aF5zf3f4hanLMDjr3BB7KphtNrY0aB4aD0RlM2Jn/Saj0cubuTZzj2gERnPA+aHYbE6DcPmiBUC2BPl+riIbAsZl19YNgOQufFE0cM+s0hjTl0Lj2W+uqAoYSwc6/ATr/hX+z9oEQy/C1hBGgCUtHakpKLaHU8G2nAJzHlby4IpmSZGYePyNih61LM7XQR46n1UmQC86ItUISd9hlPLM9kkWkgT63CJbief0WX2htUCwObxuPFRYLbs9l8kbjr58ViUYy7DQWSG4v9DTV8YCIgujv+SrKuJcbAG57hPinUsrrtII5H7hPqUn2ykQDJngsLCkF/mZdUA1dm1CRLmgncLnvlG1bQBGgHlZIKv5hM6CPqkqmUWKSFpzcnsv8AolhsLn6zGVCyk1wa0ROZ4vex7IBHevS634mUWvAkOpsLASwCQM2XQkOkHLYM0dK8DxtQiDJgHn599tUTs/aNV2emy5ecwJF5IgGTMHQzKSy45cm7O54X8FxUXF3X7n0V/wB7Yd8NbWpEnUAzk1s8EiJlojU3CzW1ellKjVdUbWpNpt7Lmi7XuAGY9kghwa6LDXVeU0dhYillcKLnVakim/MHtk6gRZpG9x0vorzZeCq0nF9QU6r2ubmfLa2QENa0MYSOIGpNmkAgIE18uzqePhjG/t3v9P8AOu/9fJc7L6ctfiSIgPEjqhMNb+pwMljgIBHLemdKm9ZOaC6ey4CJcLjfw91U4XCuGMY99PKCHN4EG7rgbzco3aLu26HAsDZAAEh2mu6T6hKzik1R18WLknyX4MhVx0i0W9Eds54LQToSfcrP7QY7rXZd/aMev1VhsvGCAOCay41/D0efhkayuMi964AHh5z9FmtoMZnzcrjncW9ETtraTmwG2GXx1uqyq1waHiIJI4niJ4rfj4+K5Mx5OVSXCro6rjw2AGsmNeGs9/ep8DtWGm8X0OkciqvESbwIE/cqCSd6dS+DlyaemrRp60EZhF9It7JmHpEPuFVYDGlk27wrIbSzWaInW6KmIzxtPXRc0K3p80V+2GImCqrC1hkym5A3clOKozRyWGY7DRjXTqYUn7Rzsg2mfFSinuuTwAJ9lRYVTx140VlshwfWaO8+QVLSwDiSHtc0RNxB9Vf9FdnBtQuF+zA8XBWkU9G5p2H9IRBbo2JQ+WXju+a6riJdlH9R9gPFMC8gmpUBaY0EAfNNBKbRYAPWPZSQeKhlHzU6oJnfoBuhQms1p7RzO1toFzxnaS2c2pA47x5BACyVSOzLZZv2y8/CA0eZ9VDVrPf8TjHfbyCg6wQI8U0BztLrdmOKQrg0c001Nwt3KU4bL8R8Br5pio0LQquYZaYKPO2HkX1VeuUKaTLPZT5JJMm2vBWoYCYkGL930VbseiMrnHSQPK60exNgvxLhTYAzObuNgAL+J1PvC1dLYpk/qKCs0uzdo5JvwtpopejJe/Fsaw5nzDZgjsixuNwBIXrFX8L8I3CljHOqOgS9rxObfYWIWK270AxWzizEUQajCJztBBpk2OYfp3wdEu5KaaQ34vkRx5I29I0m08YaNKm2kHPyFzKmVoP5kmzh+6BJsLkqPCVqORpFOsajGkvfUHYcZvAeQTY6j4YBVV0U6SCkR+0OptAhxNn9zcu5+tt+9Tba6etxEtplrWOmS8gGN1gJAt8I138Vz+Elpo9mvIxtLenvuiQ1252upVS9naADrHNvs0AGQBeL8VTbf2j1YAkdaTZoEm9rjusqhuPe6oTQYQZ7OWSASRoNTwA81tdhdBcQJqVmk1agBc50WAFm8OG5FWBrbOZ5n1mGODhj7+f+mEp0arSHuYeQ3xzVe6vkfIBAJ32hej7Z2G+mAOzJ8QPLes3i9ktOtzv/ANJtR/B5teY5O2ymqYgOIm4iD3eChpUzBI0BsDeBIuuxuzizTTgkw2LEQeMffJSuK0NxyrJ2CvB3jhpPn6KCRP37IzEN4QLRrb/CCIN5CKgch4Mm28eyLLCIOiDw53ncI3hWWFe1zA02cCcsXN1aBz6C8MCTN43AcT7q/wABsUfFUJFrNHz+iFwdNtBozNOcmJ1gncANFO3bHJw8EKcm+i8eNLbLSnhGTAHqVZUGtptAaIH3vVHgNqtJ5nSUY7FjeRCHTfZbq9Il2hVt329VadExJe7+NrfBoJWdxmIGWx3j3Wn6LNhk8ajvIAD5pnGqSEcnZq2nXdFkM2pc8z6D/KVlWGE7xI907CUteLQB46n1R0LhtAW++AUwcFDQNk6FZlnzFgakOjj77kTWwwdqL+SrmvKLr42R2bcUudZoQ4ZjdT4JrsVaGiAhxdKVC6OzcVyRONrKFnJqcVzRdQhc4ZtmU7fxHmTcfJev/hh0e613WVWhzQDANx2oDRGhgDzXkGDqh381p719A/hq8MwgaT2j+YJ0LHdkQeWWI581nJ0KPcqZtBg2xEA991lPxG2U6therYSO0CYE2HpO/wAFq21SbkFreep+g9Vluku16mYsp03vcBY2DBPMm5+qFlkoLQzDCsr4r99Hzl0k2FVoVcjrzcEXkEmCtN0K/CmrjA175YwnWJsDfuW5wvQStiKhfiHwNTHs3UTHeVrP+rYbAUxRpzO5jT1lRxj0+7KoTnPQfyng8eNKfKX46X6+2T7L6O4bAUMlGm1sXLjYkxcl7rqtqYl1UmHdn/69D/VBJ9E5lCpiXZsSAxguKepHAvd/xHij62KawQwAAcLBFqjz8puTso8TggxpsBOu8n3PqsbtfZ8uikAAdTrHFavaWLkwCqLG6ZRv1PBaIn8GOxOCOaItp3lUO2NhOp3g8eKt3bXq4eqWVYIBsDeOBB4QVfYXEtqtnWR6FXdjlyxU/R5hUqGLprasd0LZbX2BTaOzfl/pZ2tsmOMc1XQ3HKpgLqsRGg9VbYLFkObUbBc3eRu3A8YVeMKZAtf71VzhcJlCvsk5JEjNodaXmtAi4gn0UFbbAy2BzDjvUj6EuFrEweEKr2qAKpiIsbaXCzwRuGRtFj/1Bj2kmxGm7/aFxO2Hk5Wutx3+arJUlOJBV0WWWGxdRoJzTcSHSdd/Jep9CsTnw1N0QXdYT35o+S8kbU1HFvq0j6L1joOyMHQ/lcf/ANCfmtx7F8ySVmme/UfxD2BRuFENd98UA4dp55D3VjhTY94HkEYS9EtIaBPK4H0soy5QxR8ukp7BwTEoKXOwKeCaUqRQgqUlcAkAUIclC4JYUIWWxGy8gfEQAPE/X3X0Z0JqNbQpt69lQ0WQWUzMZnEmZEkzYchI1Xz10XwFZ9bNRYXdWM73WDWNF8znHstEjeV6T0axxphzaRBmczokPcdAN+UC3iTvQ8ibWhXK1GVs9erbTaBDXXjfeO9AbU2zSawuqZQALk/RYzavSkYcBn/krnRrNxPIadyr8NsCriT1mMdA1FIHyzbh3IKi3ub0Blkb6C8f0pxGNPV4IdXS0NUi5H8I3I3ZGz2YUEg56rtXu7Tp39o6eEKR1VlNuRoDQP0t18hcoHE4lxHZAB4uuP7Qb+aIn6XQvJX2WlbaZAuYCqK+2CQYnkhamZ3xGR4Nk9w+qiJA0hGSBEpxOa8zx+9yrNpbQyAi45xa/A8VO77hD4ikHiHCR97/AKKzcaXZ57tSvFVxqXJMgm4PryRGwdova8xOSN/sOS2DsC0QcrYFoyg25cCqjF0ZE04N9wvc6QqSodedTjxoZi8a5xvcxbgga1UNEm6Lo7PcTEEkncjTsXEdoNbThwHxu4TaAOaqcqLw4+Tr18mTxNTM4EAgc1Z0w4gQNymd0YxjXh+Wi4TeMrrb+y8QqmtjcRQcc9INBO9nVjwcyAPBYUnY1PCmuwmo03BGuoKpMXh8jo3ajuV/h9ttqDTTXNBLecgdpvgCPVDbcwbi3NF28OG9FtNAY3F0ykDU6EjRdOVDBNQbMXAvv3Tb5+i9c6HH/wCJRHDrG+TiPkvHZXqX4d15wbZ/RVePB0O+auPYDP8A0myoO7TjukDyCtKBhk95VZhmdnmbqwboxvdPujITkTt0jz7ymynOhNyqzB8xsA+/9pcvcoZSylzrEgJXXHBRyuUIS9YePqmuNtT4poSKEFCcAmAKRQgfsvGOaHsBIDsuYDflJIB46zH0XomDxbqdGlRoia7myd2TPck+EXtosb0Xotcx1pIcCZ0n9AjePiPgtpgGdXze+7nG54x3DhvKj6Ec8vuoudjbPZQl0Z6h+KqbCeDeARlXaY3uJ5Mv7Ks6wHU5iON/QWC7rj929rofHdsWbYU7GHcwNnUuMT4CSVBUqOP6o8AB4ZlHn5+X11TDHj5raVGXsU1PPjqT4myY4/ZM+lglc6VNhdm1KphrSeZsB4q+i4xcnSBXff8AoWUQqTdP28P2Z2VxDjaItrx4LPYrbTiOzA7r+6nJPZp4pp00Wm0DLD2+rj9Qi0X39ypNl7TIbkbLzP8A5HDLM8RvPNVVerVqH8wucG6A80ZhjlAUWw7ioR3s1uFnfEwJKJY0zqFRbLxTi0homD3CO8q8oOsCdUGa2P8Aj6xoILyuNEEX36g3SNKeCs0H7KjFdEsO92bqw13Fkt9BYqKvsFuTKBuiSfdX8plUWWloxKKZ5BtLAmjWLHW3jgRuQ5qCOc+lo+a9C6T7E66mSB223afdvcfovOiOSKjDFlbj8NMdatS45XjvHZPu1YQr0z8ONiFlA1XNIdUdaRHYabeZk+S0uwWSuOz0EMuBwjyhFg9r+mVFRbx1UjXdok8EZHPkyZrpCaXqNpiY3ri8qzJ80ZUuQcR6qPMuzJc6xMKff7JMqizrpUISAeSYuBSqEFhIdEsJXGyhDZ9EKAbh53vc4jjbsj2PqtBho5mDAngqTYbIw7OOXXkbwPNWmEd6LRy5u5Nln1imw7M5gOAIEgHU8Y7kzAbPfVbmAAaTYk6xbSFbbG2XkLnuAzRlG+Bcnzsst/AbFh5S+9aK9+GIkuJPJskk+SN2XsE1WZnOyiSOLreiTauDc5hdT+MbuPHxVHs7pNVZ2Tdp+IG0cxwKUnOUZbO1j8PFkxVFbT38m5wWyKVO4GY8XX/0pqGLuWk6LJU+lwGrDHJ0fVPZ0gdVdFLKwnTrN572pd5JOmEj4rgqS0Wm1th0Kj3PqkXaQZIEE/qnWQNF5bXwGR7x1lMsa4gPLozcLaytBS2dicVVIqvgNeWmPhsYMcVrsX0PoOoGm0ZXah+pkbzxHLmjYm70TycONQ27l+x5bSyEwarR4PcLc2tPsVzsO28VmxyZWPpkCK2lgnUXuY4Q5pg8DzHEIamT3p1Rb9nDc4r+0P2RihTBBcTJn4S3QRvN1f4arLQbieKzmDYczTEgEHyVodrNm5jvWJxpjGDIpKi5Y5PDkA3FCJBlIcWsDJZGtZNdUlAjEbuaLwAl/GL96j0U2FUNnzd+msKj2t0Mw9Ul3bY43lptPHKRE+S09Wro0QSdeAQ+Od1bZFyTE8Zn6LUYuQtPKosz/Rn8P6VN2asescCcoI7MDQ5d7u+y3rMOANO5UlCrBAmSJlX+GdI7vdMKKQrOblse8RooxUUxKjNNbQEaa/NJ1pXObxUZpKyWfNyWFwCeLhLnVGZV0J7jZIAoQQiF2dc5NIUIOzrsyawSURWwuXLeZE6KEN5hxlo028Gt9kbgKJc8NGp9OKqqdcunlAWk6OWe7+X/AD8lp6Rzow5TousXWdTo5acF1mjlxMb/AKovYzyKY10vOvBZirinuxzmF0tYC4CN4A+q01Kn+XMm/wA0KG7OxOPBJfIc1zcpJWb2zsAZi4SA68jifZWe1ARQMGNL+ITsDXLxB4BZnFSdM1DlBc0UDei8CXvjkNSn43A0qLM36yLDWdJt4iVZ7Wbkhw1+mixrGPfinPfULi1sC0CHbomAEHjCOhiE55fZrMAXNjeDBlaDC4qRc3Cp8I0NpB1zYHVVR2281MjQGC5JFyYBOp7lnDilbfoXz5orXsO6ZbGFan1gID2Df+pu8eG5YrBYDKZPqrLE4hz3dpxPeVEWpzDKMo3E5HmJwnxaIMRWAFi1s8QfYIGrTzXOZ/gGj2lWVRRFFasXhLiZvaOIdSeMriyQTAJO/fNk/DdLXts4B3MWPkiNt0Q45SNLqhx+DFOIOrZQ2jo48lrZrqW2gbw4LW7JYXMBH6r+C856NVSQW7hccpMFeobDZ+Sw/wAI9RdWogsmVq4skxjhTpOO82Cho5nD8zLAg2N53eGq7aRzVGNOkhQOE1HH71RBZbZPFy8nSBy10V/TqZWju91R1Gw1g4mVaipYdytEk/QW2sndYhGPsTzUjitGGSl6bnQzqhBXCoqZ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AutoShape 4" descr="data:image/jpeg;base64,/9j/4AAQSkZJRgABAQAAAQABAAD/2wCEAAkGBhQSEBUUExQUFRQVFRgXFxgVGBgVGBgWFBUXFhUXHBcYHCYeFxkjGRQUIC8gJCcpLCwsFR4xNTAqNSYrLCkBCQoKDgwOGg8PGiwkHyUpKSksKSwsLCkpLCwsLCkpLCwpLCwpLCksLCwsLCwsKSwsLCwpKSwsLCwpKSwsKSwsNP/AABEIAL0BCgMBIgACEQEDEQH/xAAcAAABBQEBAQAAAAAAAAAAAAAEAQIDBQYABwj/xAA/EAABAwIDBAgEAwgBBAMAAAABAAIRAyEEEjEFQVFhBhMicYGRobEywdHwByNCFFJicoKS4fHCFRYzoiRjo//EABoBAAIDAQEAAAAAAAAAAAAAAAMEAAECBQb/xAAqEQACAgICAgEDAgcAAAAAAAAAAQIRAyESMQRBUQUiYYGhExQyQnGxwf/aAAwDAQACEQMRAD8AwQC5y6VxKVCjQlC5JKhB4TgVHKcCoQkCeFECnyoQGYCKo5h3vKKqYdrvia094lC4l8PYe8DxgEeSLBWmREYwdMfoZ/aFKxoGkDugey4lI7TmpHbM5NIhquLpA+wov2edfvgpnWsPHml5cPfemxKxtOnuQWGeGYqDpUaP7m2+R81YMUGKaC5pOocCOV7+oUZIsf1GrdADH9Mg+0hBV8P24a4dkTr+8XA68oVrVe11xr8lSVsaQ4iZg7gNPJYkgkPaHO2cTqW+YUuFweR0y07rGVAMa46OPoFNs3GONVgLnfFcG24rNMItCVnEtHGP+QCJpG570K95gSZOWf8A2n5IjDrD6CxJ00hLKQobNHAJ4TQlCog4BOyjgE0FOBUIS4R2V4Nhu8FtcFWlgOnaA+awsq82LtIBpY4wQZbYmd0ckfFKtC+aF/carEDtiNcvzhU3SenOGP8ACWnwBy+zkbhsU5xGW5bPDQ6+KCxlE9U5pM5wQJ43t5wmu0JwlxyJmXwbHOc1ovmK17MDTAAygwI8lR9EsPJc4j4eyO86+nutCSkow+TtOV9GASJEkrFAR0pFyQlSiDpSgpgTgVRCQFKCowU6VCEG0D8B4PCMBQmMjLLtAQT9+KIabK/RF2SSnVqeXyB81GuyyY80TH2CzPQ2mN+/d9U42snJjtSmRM6kVFjacgEbvYp9N1091xHFUWnRDhCjcBRphsuDZJdctE6nfHOFH+ykacNVPQouLbHLBM2mZ9liXQSD2OdhmCoZa2MgPwjXM7dCbjGNhrmgCXi4AG48lFh65qEmcpyxYT8NR24qCvXOfqyZylhmIknMsWHora36eQ9pU2EdLQVA58Mfp8R5wLiylwfwN7llmo9hJKaTdKmuWTY8OTgVCCnAqqITApQVGCnAqqIPSExcapJTmAm43G1gdFEim6DsJt+pTINj3iJVi/pOHCH0yJ1Os+G9UFStVcSCQANJY0yk2U+s+uynIdLgPgi03iLI0ZSXQvKEGbbZeFApjI0jOc0b5d9hXbejLyJLgFY7G2Vku74vbkrrIjRhfYHL5Ti+MD57XSuJSJUesWUhKRcoSx0rgU1LKqixznwJTf2pvG/Df3JlectjB7p70DR1l/aE6WEa3nw9VaVlNh+KrTTdEg5ZvZEYZ0tb3D2Qb6oIIh/wngbHnKdhKpLG5YiLF1zbkPqo0VZYMg6XhPI3eaZhxDZMEnhZSC1hr7BHgqQrklyY14UTAXSBc8rn0UtekWszbiYvv4lDjFkNhoaB/CAPUaogHkOdTLTDgQeYI91E6t6J9Hab5BzTG835Qp6VGnUJkZX7osDzIiAVTJyrsbQxJIslY+qSMrm6z8JOluOikpbPyuOVx5ggH1BR3UBjRYacfkShy6CQnG+yteyrBdmY0RlMMjW8xm+5UZLo7RmDaGxJA45uaPpVzN2CP7lEaJ7TcsxfM2I4AwSO1oCPJYDpp9FDWdr3/J4+qIw3wjuQuIb8Q0Mkc57Q9yisP8I7lTCR7J5UbilJUbnLJsdKdKizJZV0VZMCnAqIFOBVFkoKFNYg2YSL3BA32sVNmQVHFdqTmiAIsY3cb6LUUYmK3Eva0yKkyYJE66Cx3L0j8LNlzSOIeDd+VsiNBc33Zj6LzepjZMQRGmsk92i942Bs8UcJRpbwwT/Me071JRoK2KZ5VGi1DYBKb1PMp7qgjuUUu3BMHP36Pn+V0qJ1QDVN/aAkKO6TEpJUPXhPlSiiQJZUWZdmUose+4KCxDS1hNhdGSgdqu7IHE+0q12UyTB4jMAN4bB8TZT7KbNO5gNJE63mwAVLh62VwP3CvNmUC+m9jdRVm9rEa9wWmkjNltTpEwBqtV0UrtwzqjX9oVKcObAMmdbnhmB71RbKwopNmTUf4uaOQBtNt6sNlbVbnkUs7t76hPgGtbAAmLmT3K5bVHPlJt6AtvYemX9iIcAQLyDMEEeFtVVUdmlzg255Lb7QoMLRXNBtJwqC4eYLsslrWGRTF5kuiY0TKJyu7WVpG582/qE+o8VcZ/bQFtrooHdEpbmbLTuBEiO7VQ4HYocJzFpa4g+HJ14K02JdUMlrtODmFp7oOvgg6IqNqioWGHDK8RawJa7kd3OVpN0VybAq+z3QW9YGSblouRAAAJNhbhv1Q9fo+0sgVH2/l9bXWhqHNuhB1qUb4PJRMrkylpYB9NoFnai5gxu5E+KcKpabajUOCLfW3SqeviqjXZSLDQnUjcVrvsuLd2gPamDLnueI7Rkgd0E87oJmEeBGYD3Eq2fjIFx2eI1B58QgcQwatNjw9QsSj8D2HLJ6kNbTtDnA89N0cVA9sRF93hxTjqkcEIas4FPBUQKeFCx+ZODlGCuJULJc6rurc10xIncUXmTcytGWWHQvZ5xGPosLTlDs7p0hna98o8V70BfuXm34R4G9asd0MB7yXO9A1ejtNp8UxjWrOb5MrlQpEmD3lS5XcvNQ09J3n2U08kUWZ81kX1XHENY9stDm/qDiY1P7sEDTemgz/nQcSeShxtPszzHfG+fvhwSaO0Ghw1GnokNRCsoR8JII8iOY+ikpU3meyfAGFKJdE4KdKHDrx9+SMo4Ko7Rp8bLL0Wt9DcyC2kJbzBlXDNkv3wEfg8JTpgvABP7xufBYc0gnBmd2P0bqVCHPaW0+LuyTwgalX2zqLWvLKdsx7R0kaib30UGM2u6BE951O4JmzqrWsLiTnOlj8IOs8TdXHlNmMvHHjfya3DvYaDxLZka6n4u1y08IQFMZAACRz0J8kAMQ6m4lp+IDx3jxV7sTojisW0PY0NpFwHWVCGAmY7I1d4BEl9ohhxOTGU8fULg41XC2U/qJbwLYh45OQG19vMoQGVDVbElj25Sx28NI0bwFwLLf7M/C1jWZ8RVJtJDmZGaaTmkX3kSdyTC9EMjTmw2ADNWvpjOHcLkSbRfmk8nk8N0dPH9Pjk7mjzGl0lo1DDpZwzC3n9VZU6jYkGeEaHx0Wwx/QLD4lv5bGsf/AAXaTebfReZ7U6Muw9fI6W6wWkgEj/F1rF5kZaaorN9LlHpl+Mc8aBK/btoe3xH3dZ3E0nBsNe9p45ib7rFDUaVdwvUd4AJpZ4NWJy+nZFKuzQU9rMF3y5w0AEA8Cb2QOK2mx89ZBvYDUd3BVzNjEmSXeZ1Q+IotpmJ0PgrjmjJ0jUvp8oLkwt1Zg+HN3OiEynUyu5HckpFhFnC9rjfwO8JatBzB8P3yKKqYvXFhuugB748lHUY390Dkh8JVk743qxpMpud+YCe4kT9UKWNeg0fJa1PYA/IN3ko6TmnwWmpbPoEdljfESf8A2lQ4jYVM3yAc2S32WOP5CfzCvooJbN/SE4UgRbNrw9FPi+jV5Y5wPO/hOqgfh6tK5kzxvHCLqcQiyxaICVwVl+wNe1uWRUJvIyjy48wl/wC3a0gZQQSBLTuJuYMKzPJHpn4d4LqsC0aF5zf3f4hanLMDjr3BB7KphtNrY0aB4aD0RlM2Jn/Saj0cubuTZzj2gERnPA+aHYbE6DcPmiBUC2BPl+riIbAsZl19YNgOQufFE0cM+s0hjTl0Lj2W+uqAoYSwc6/ATr/hX+z9oEQy/C1hBGgCUtHakpKLaHU8G2nAJzHlby4IpmSZGYePyNih61LM7XQR46n1UmQC86ItUISd9hlPLM9kkWkgT63CJbief0WX2htUCwObxuPFRYLbs9l8kbjr58ViUYy7DQWSG4v9DTV8YCIgujv+SrKuJcbAG57hPinUsrrtII5H7hPqUn2ykQDJngsLCkF/mZdUA1dm1CRLmgncLnvlG1bQBGgHlZIKv5hM6CPqkqmUWKSFpzcnsv8AolhsLn6zGVCyk1wa0ROZ4vex7IBHevS634mUWvAkOpsLASwCQM2XQkOkHLYM0dK8DxtQiDJgHn599tUTs/aNV2emy5ecwJF5IgGTMHQzKSy45cm7O54X8FxUXF3X7n0V/wB7Yd8NbWpEnUAzk1s8EiJlojU3CzW1ellKjVdUbWpNpt7Lmi7XuAGY9kghwa6LDXVeU0dhYillcKLnVakim/MHtk6gRZpG9x0vorzZeCq0nF9QU6r2ubmfLa2QENa0MYSOIGpNmkAgIE18uzqePhjG/t3v9P8AOu/9fJc7L6ctfiSIgPEjqhMNb+pwMljgIBHLemdKm9ZOaC6ey4CJcLjfw91U4XCuGMY99PKCHN4EG7rgbzco3aLu26HAsDZAAEh2mu6T6hKzik1R18WLknyX4MhVx0i0W9Eds54LQToSfcrP7QY7rXZd/aMev1VhsvGCAOCay41/D0efhkayuMi964AHh5z9FmtoMZnzcrjncW9ETtraTmwG2GXx1uqyq1waHiIJI4niJ4rfj4+K5Mx5OVSXCro6rjw2AGsmNeGs9/ep8DtWGm8X0OkciqvESbwIE/cqCSd6dS+DlyaemrRp60EZhF9It7JmHpEPuFVYDGlk27wrIbSzWaInW6KmIzxtPXRc0K3p80V+2GImCqrC1hkym5A3clOKozRyWGY7DRjXTqYUn7Rzsg2mfFSinuuTwAJ9lRYVTx140VlshwfWaO8+QVLSwDiSHtc0RNxB9Vf9FdnBtQuF+zA8XBWkU9G5p2H9IRBbo2JQ+WXju+a6riJdlH9R9gPFMC8gmpUBaY0EAfNNBKbRYAPWPZSQeKhlHzU6oJnfoBuhQms1p7RzO1toFzxnaS2c2pA47x5BACyVSOzLZZv2y8/CA0eZ9VDVrPf8TjHfbyCg6wQI8U0BztLrdmOKQrg0c001Nwt3KU4bL8R8Br5pio0LQquYZaYKPO2HkX1VeuUKaTLPZT5JJMm2vBWoYCYkGL930VbseiMrnHSQPK60exNgvxLhTYAzObuNgAL+J1PvC1dLYpk/qKCs0uzdo5JvwtpopejJe/Fsaw5nzDZgjsixuNwBIXrFX8L8I3CljHOqOgS9rxObfYWIWK270AxWzizEUQajCJztBBpk2OYfp3wdEu5KaaQ34vkRx5I29I0m08YaNKm2kHPyFzKmVoP5kmzh+6BJsLkqPCVqORpFOsajGkvfUHYcZvAeQTY6j4YBVV0U6SCkR+0OptAhxNn9zcu5+tt+9Tba6etxEtplrWOmS8gGN1gJAt8I138Vz+Elpo9mvIxtLenvuiQ1252upVS9naADrHNvs0AGQBeL8VTbf2j1YAkdaTZoEm9rjusqhuPe6oTQYQZ7OWSASRoNTwA81tdhdBcQJqVmk1agBc50WAFm8OG5FWBrbOZ5n1mGODhj7+f+mEp0arSHuYeQ3xzVe6vkfIBAJ32hej7Z2G+mAOzJ8QPLes3i9ktOtzv/ANJtR/B5teY5O2ymqYgOIm4iD3eChpUzBI0BsDeBIuuxuzizTTgkw2LEQeMffJSuK0NxyrJ2CvB3jhpPn6KCRP37IzEN4QLRrb/CCIN5CKgch4Mm28eyLLCIOiDw53ncI3hWWFe1zA02cCcsXN1aBz6C8MCTN43AcT7q/wABsUfFUJFrNHz+iFwdNtBozNOcmJ1gncANFO3bHJw8EKcm+i8eNLbLSnhGTAHqVZUGtptAaIH3vVHgNqtJ5nSUY7FjeRCHTfZbq9Il2hVt329VadExJe7+NrfBoJWdxmIGWx3j3Wn6LNhk8ajvIAD5pnGqSEcnZq2nXdFkM2pc8z6D/KVlWGE7xI907CUteLQB46n1R0LhtAW++AUwcFDQNk6FZlnzFgakOjj77kTWwwdqL+SrmvKLr42R2bcUudZoQ4ZjdT4JrsVaGiAhxdKVC6OzcVyRONrKFnJqcVzRdQhc4ZtmU7fxHmTcfJev/hh0e613WVWhzQDANx2oDRGhgDzXkGDqh381p719A/hq8MwgaT2j+YJ0LHdkQeWWI581nJ0KPcqZtBg2xEA991lPxG2U6therYSO0CYE2HpO/wAFq21SbkFreep+g9Vluku16mYsp03vcBY2DBPMm5+qFlkoLQzDCsr4r99Hzl0k2FVoVcjrzcEXkEmCtN0K/CmrjA175YwnWJsDfuW5wvQStiKhfiHwNTHs3UTHeVrP+rYbAUxRpzO5jT1lRxj0+7KoTnPQfyng8eNKfKX46X6+2T7L6O4bAUMlGm1sXLjYkxcl7rqtqYl1UmHdn/69D/VBJ9E5lCpiXZsSAxguKepHAvd/xHij62KawQwAAcLBFqjz8puTso8TggxpsBOu8n3PqsbtfZ8uikAAdTrHFavaWLkwCqLG6ZRv1PBaIn8GOxOCOaItp3lUO2NhOp3g8eKt3bXq4eqWVYIBsDeOBB4QVfYXEtqtnWR6FXdjlyxU/R5hUqGLprasd0LZbX2BTaOzfl/pZ2tsmOMc1XQ3HKpgLqsRGg9VbYLFkObUbBc3eRu3A8YVeMKZAtf71VzhcJlCvsk5JEjNodaXmtAi4gn0UFbbAy2BzDjvUj6EuFrEweEKr2qAKpiIsbaXCzwRuGRtFj/1Bj2kmxGm7/aFxO2Hk5Wutx3+arJUlOJBV0WWWGxdRoJzTcSHSdd/Jep9CsTnw1N0QXdYT35o+S8kbU1HFvq0j6L1joOyMHQ/lcf/ANCfmtx7F8ySVmme/UfxD2BRuFENd98UA4dp55D3VjhTY94HkEYS9EtIaBPK4H0soy5QxR8ukp7BwTEoKXOwKeCaUqRQgqUlcAkAUIclC4JYUIWWxGy8gfEQAPE/X3X0Z0JqNbQpt69lQ0WQWUzMZnEmZEkzYchI1Xz10XwFZ9bNRYXdWM73WDWNF8znHstEjeV6T0axxphzaRBmczokPcdAN+UC3iTvQ8ibWhXK1GVs9erbTaBDXXjfeO9AbU2zSawuqZQALk/RYzavSkYcBn/krnRrNxPIadyr8NsCriT1mMdA1FIHyzbh3IKi3ub0Blkb6C8f0pxGNPV4IdXS0NUi5H8I3I3ZGz2YUEg56rtXu7Tp39o6eEKR1VlNuRoDQP0t18hcoHE4lxHZAB4uuP7Qb+aIn6XQvJX2WlbaZAuYCqK+2CQYnkhamZ3xGR4Nk9w+qiJA0hGSBEpxOa8zx+9yrNpbQyAi45xa/A8VO77hD4ikHiHCR97/AKKzcaXZ57tSvFVxqXJMgm4PryRGwdova8xOSN/sOS2DsC0QcrYFoyg25cCqjF0ZE04N9wvc6QqSodedTjxoZi8a5xvcxbgga1UNEm6Lo7PcTEEkncjTsXEdoNbThwHxu4TaAOaqcqLw4+Tr18mTxNTM4EAgc1Z0w4gQNymd0YxjXh+Wi4TeMrrb+y8QqmtjcRQcc9INBO9nVjwcyAPBYUnY1PCmuwmo03BGuoKpMXh8jo3ajuV/h9ttqDTTXNBLecgdpvgCPVDbcwbi3NF28OG9FtNAY3F0ykDU6EjRdOVDBNQbMXAvv3Tb5+i9c6HH/wCJRHDrG+TiPkvHZXqX4d15wbZ/RVePB0O+auPYDP8A0myoO7TjukDyCtKBhk95VZhmdnmbqwboxvdPujITkTt0jz7ymynOhNyqzB8xsA+/9pcvcoZSylzrEgJXXHBRyuUIS9YePqmuNtT4poSKEFCcAmAKRQgfsvGOaHsBIDsuYDflJIB46zH0XomDxbqdGlRoia7myd2TPck+EXtosb0Xotcx1pIcCZ0n9AjePiPgtpgGdXze+7nG54x3DhvKj6Ec8vuoudjbPZQl0Z6h+KqbCeDeARlXaY3uJ5Mv7Ks6wHU5iON/QWC7rj929rofHdsWbYU7GHcwNnUuMT4CSVBUqOP6o8AB4ZlHn5+X11TDHj5raVGXsU1PPjqT4myY4/ZM+lglc6VNhdm1KphrSeZsB4q+i4xcnSBXff8AoWUQqTdP28P2Z2VxDjaItrx4LPYrbTiOzA7r+6nJPZp4pp00Wm0DLD2+rj9Qi0X39ypNl7TIbkbLzP8A5HDLM8RvPNVVerVqH8wucG6A80ZhjlAUWw7ioR3s1uFnfEwJKJY0zqFRbLxTi0homD3CO8q8oOsCdUGa2P8Aj6xoILyuNEEX36g3SNKeCs0H7KjFdEsO92bqw13Fkt9BYqKvsFuTKBuiSfdX8plUWWloxKKZ5BtLAmjWLHW3jgRuQ5qCOc+lo+a9C6T7E66mSB223afdvcfovOiOSKjDFlbj8NMdatS45XjvHZPu1YQr0z8ONiFlA1XNIdUdaRHYabeZk+S0uwWSuOz0EMuBwjyhFg9r+mVFRbx1UjXdok8EZHPkyZrpCaXqNpiY3ri8qzJ80ZUuQcR6qPMuzJc6xMKff7JMqizrpUISAeSYuBSqEFhIdEsJXGyhDZ9EKAbh53vc4jjbsj2PqtBho5mDAngqTYbIw7OOXXkbwPNWmEd6LRy5u5Nln1imw7M5gOAIEgHU8Y7kzAbPfVbmAAaTYk6xbSFbbG2XkLnuAzRlG+Bcnzsst/AbFh5S+9aK9+GIkuJPJskk+SN2XsE1WZnOyiSOLreiTauDc5hdT+MbuPHxVHs7pNVZ2Tdp+IG0cxwKUnOUZbO1j8PFkxVFbT38m5wWyKVO4GY8XX/0pqGLuWk6LJU+lwGrDHJ0fVPZ0gdVdFLKwnTrN572pd5JOmEj4rgqS0Wm1th0Kj3PqkXaQZIEE/qnWQNF5bXwGR7x1lMsa4gPLozcLaytBS2dicVVIqvgNeWmPhsYMcVrsX0PoOoGm0ZXah+pkbzxHLmjYm70TycONQ27l+x5bSyEwarR4PcLc2tPsVzsO28VmxyZWPpkCK2lgnUXuY4Q5pg8DzHEIamT3p1Rb9nDc4r+0P2RihTBBcTJn4S3QRvN1f4arLQbieKzmDYczTEgEHyVodrNm5jvWJxpjGDIpKi5Y5PDkA3FCJBlIcWsDJZGtZNdUlAjEbuaLwAl/GL96j0U2FUNnzd+msKj2t0Mw9Ul3bY43lptPHKRE+S09Wro0QSdeAQ+Od1bZFyTE8Zn6LUYuQtPKosz/Rn8P6VN2asescCcoI7MDQ5d7u+y3rMOANO5UlCrBAmSJlX+GdI7vdMKKQrOblse8RooxUUxKjNNbQEaa/NJ1pXObxUZpKyWfNyWFwCeLhLnVGZV0J7jZIAoQQiF2dc5NIUIOzrsyawSURWwuXLeZE6KEN5hxlo028Gt9kbgKJc8NGp9OKqqdcunlAWk6OWe7+X/AD8lp6Rzow5TousXWdTo5acF1mjlxMb/AKovYzyKY10vOvBZirinuxzmF0tYC4CN4A+q01Kn+XMm/wA0KG7OxOPBJfIc1zcpJWb2zsAZi4SA68jifZWe1ARQMGNL+ITsDXLxB4BZnFSdM1DlBc0UDei8CXvjkNSn43A0qLM36yLDWdJt4iVZ7Wbkhw1+mixrGPfinPfULi1sC0CHbomAEHjCOhiE55fZrMAXNjeDBlaDC4qRc3Cp8I0NpB1zYHVVR2281MjQGC5JFyYBOp7lnDilbfoXz5orXsO6ZbGFan1gID2Df+pu8eG5YrBYDKZPqrLE4hz3dpxPeVEWpzDKMo3E5HmJwnxaIMRWAFi1s8QfYIGrTzXOZ/gGj2lWVRRFFasXhLiZvaOIdSeMriyQTAJO/fNk/DdLXts4B3MWPkiNt0Q45SNLqhx+DFOIOrZQ2jo48lrZrqW2gbw4LW7JYXMBH6r+C856NVSQW7hccpMFeobDZ+Sw/wAI9RdWogsmVq4skxjhTpOO82Cho5nD8zLAg2N53eGq7aRzVGNOkhQOE1HH71RBZbZPFy8nSBy10V/TqZWju91R1Gw1g4mVaipYdytEk/QW2sndYhGPsTzUjitGGSl6bnQzqhBXCoqZD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9222" name="Picture 6" descr="http://www.portalesmedicos.com/images/publicaciones/amputacion_traumatica_brazo/amputacion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2738"/>
            <a:ext cx="8332223" cy="624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59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RUUExQWFRUVGBcXGBUYGBYXGBgXGBcVFxcYGBgXHCYeGB0jGRQUHy8gIycpLCwsFx4xNTAqNSYrLCkBCQoKDgwOGg8PGikkHyUsLCwsLCksKSwsLCwsKSwsLCwsLCwqLCwsLCwsLCwsLCwsLCwsLCksKSwsLCwpLCwsLP/AABEIAKgBLAMBIgACEQEDEQH/xAAcAAACAgMBAQAAAAAAAAAAAAAEBQMGAAECBwj/xAA/EAABAwIEBAQDBQcDBAMBAAABAAIRAyEEEjFBBVFhcQYTIoGRobEUMkLR8AcVI1KSweEzYvEkQ1OCcrLSFv/EABoBAAIDAQEAAAAAAAAAAAAAAAECAAMEBQb/xAAtEQACAgEDAwMEAgIDAQAAAAAAAQIRAxIhMQQTQSJRcWGRofAF0TKxIzPhFP/aAAwDAQACEQMRAD8A8ehbDEV9mIFxCKw+DkSfZV0BsEpURvK2/DjsiwtOYJUoFi51EhaaExsEFiqJF26IhsieFwCuTVWsyAyOpXbXLgBdtao9w0dysJWLWUpaIRvKjhEtw52B+BWxgX/yO/pKdABQFsoxvCKx0pP/AKSiqXhjEu/7L/hH1UtB0tiiFohWSh4GxLvwBvdw/spHeAqw1fTH/sT9Ahrj7jLFN8JlWAW1dGfsvxBZnzMym8w4/QSoaX7OK7xLX0y2Yn1xP9Kncj7jdjJ7MqgerZ4Y8ZOolrXveA0yHA84kOBsQYH/ADdT1v2VYpsQ6mSQDEuET7KGt+zXFs+95Y7uP/5R1IXszl4PU+C+KW1IAe2/3WzAI/2F33TNsjrHY3lWmtWOQlkTFgZH0XiPC/BuLZEgFoktc14MdgY6bhXPh/iPEhmSs1rtAXWcXC8zldyi+qsWRe5nl0+RcJl14big9kgRBgjkUczFQqDh+MVab5a0Cdi12XLaMrgTJ7nf2Vm4ZxptaSAWgQPXZxO9uWl5TxkmVOEl4HlHF5mgwWzs6AR3gldtqIDsttqJhATifG6+Eriq4F+DcAKgHqdRdpnAicptI07GJtuHxDXta5jgWuAIcLgg7gpG2qCIcAQbEG4IOoIOoSHDY792YltMk/Y8QfRqfJqyJbfRhmensZVosjIvzydr/JcuqARNpMDvyS13iSgKgZ5rM2mUOaTMxB5EckzIB90o5prgdCDtbmNVzN0grCvh6zSAH03ksbTb6QyTI21iTPTVWBEByVw5SLhyIGRFcrpy5REPnB/DuXwUB4bGluysBoKF9GFz9Z0NBX38POygODcrC+moXUJU7jJ20IPsLlOyidMoPxTkYNSswfsjrZNCK3U4DJnSdgum+HWbyrM3CjkVKMKENbCoFeocAYNvqiafAm/yp5TwhnZHUOGE6pdY6x2V6nwemNh8Ai6XCm/hZJ7Qn9Ki0Pa1rC5x0JsOpHNF1eG1zVblpywakECASJ5CY76pXkfg24uhcn63XkV4Tws8gF8NB5CPmUwPCqVMhl3VDo2Dy1k2VlpYakBBcDuAXSbaddV1Wqguabc7kD22mUG2y/F0+NPdWJm06LabrtFQWyON8x09tLjmu8Pg3hv8VjQeevsbI6vgmPBJDSSIzWNullHTeynADXucLCSSJ9zASPUboxxxXpRHwujUewlrBS1Hq16WjVMMPggyBAzNF3nfnfnOyr/HOM4mm6KbGiRtc/BAN8Q4k0yyowkPkFxaflCH0LOzKa1bJMueDg4epl0GbKdueypLHOc9z4NNpMhvW3911Q8R1SwUPMyNAjMW3y7joblM8Jw1j8rnV2VHNiGF0C2nVHRKaHhp6ZycvP78Bv8A/Rtp1X5jIDWCAdSBf4FE4GuzGONTLDB6WsJmNySOZVd4h4Oqkuex7XSS6CDNzMS03SrDU8Xh3y0Zf/qe8qSU09+ArHgyRvHKpUeitoBjS0WAFtSLct1XmeE21my15kPvAmATt1uEHgvFtRtScQyABEtBt1jcI7EeMaNMtNNwIcQXtAPKzu40Qf1KowzY21Dl+fBNxHwcfLhlR0jQOgj5CyqlLjVZhNInLBIdYE+06Rz6q7VPF9B7DFS5G8yvPccwPql03cSZSuVcGnpITyJrMvuiy8Bx9Z5JbcNtDt+8b9k+wXEnxLyBqOYn3vuEq8O8Hqtp5mkCbwRYplVw4a4l7HRIgyAIvMgTqmjkklyzLnw4Mk2tKfwtxq/EOa0OLZBGbWPTzHOEtx3Em1qb2VWB9M6jRw5Fp2cNQV07A+Y3P5zqdFkiCJku1a0Tcm390ioMcCW1ZggkagG/3Z2sr3nmq3MMf43DNOuV8/tk+JxtOjhXtxTBWaKf/TYtjSXOMHIyq4GWOEtEExAPJTeF/wBqb5ayvD2zd4HqAiwiwN9+SSUqzW1Cx4AZEN/E0k6CBIOh+SZ0eHUxTzOps10yNHxEK5dQmYcv8Vkg9n8HrIeDf5rCvNsLxqrTAZTqBrAPSzKGADXYRzW8V4lxP/kI7WKvU090c2eHJB1NUeiStFeU1/EOI/8ANU/rcPogX8crHWrU/rd+aDyJCdts9gcxcELxs8SqH8bv6j+aiOMdzPz/ADQ7yJ2WDlsLh4RGWVxUH5ew0XPOgCli6bRA0UwpqRtJMKwc01IzDSp2Ul3lm3y/uULGUAct5D3/ACU9LC/FGYfAz+vomtPBNYMxsBzStliSQspYdrbut0TDCsa7W42EW7lA4jiEVgS3JThwBMXbq4nkNEy4piadQtfSIa0hs5cpgxBIy7b35lH5N2LBVN+Q/C8Ea24dLr+pxkidY5ey3U4pSwtI+bVzO2BInslxr52ZQT92HSQDNySCItp1XPkUKFPzCxkxOZwnrN9SrIRvgtlFvbI29+P/AEhwjXVXEsa5rCZBAIzdXEXvyKetoPyWaTA5fUKpYj9oBb/p0zOon0iOcDXupKXG8biqLnitSptnLlzAVHE6Bou4zpNk9wRbOGbZukvqOzxCoxwApuy9RF9bfNFObUqNkNa234nCCD/dUl3FMRh2vZVdWDxaHvdANtGkaxvO6Y0KNZ/kCtiiw1j9xznMyNmA5wgCDsd0lxZZOGj1bfO7vyE1MFVbiGOyh+wBcHbxIEzurEyo0DIQW9xGtx+aqXiDCClVDMNVfVaT5Z9Tczqg+8G5bxdvuY2SvF4yrTloL2PYZIl0ja88pA0SKoui5pZ4p34+D0v7DTcILWmdoBQlfwtTcS5ljEWCo2D8fVvS2rDw06yWnva0+yvPDPF+FcwevISbipMz3Fo6q5SRgy4MuNWrfxuKMRwOrRdmYJYN2kyO4XD+Ouj1hrhpDhY/D8lZOI8WFP1bCARBi+4OhEIbF+HBiKYc8eWdQ9uhnTXWyPcfCKlCkpZOPyI2eRVIDRldtB+USUt4j4QbOYOFzEt0B6g6exRJ8OupV/VcAZg8aEDQ95IsmGE4W5rcocZIJBIkdunZHtqS3Res0sT9ErRTq/h17ZyPDo1GhHfkghh6jDJabfBWuvh6jntzg03AxniZbyI/EOS74tiBQbmaA64hwi4P4XxbYwVlljrk6sOpk6S3sP4P49aKeWswgtsHDQ9/blyRNbxfQeYBsdf8SkXC8VSxBhuVjzbKbB3Q7H4LWK8IkOJLco6XA/wlcZNbGXt9PHI9dxZYpoBgcHEx6iMwIn/aAeSnrUhUp5gAc0gtN2lto6yLqq0fDzwfS4j+/abKSnQxLXgerLI9UbTc+nWLpN/Ys7cHvGfG4+o+HWeWNwYJnre45pnV4cTTLTfkd5Sccb8oVGvyuY3rlzA/ysqEOtvErrA+JvNaTTYQymIJIP3js50wrEjLkWWfq9mKuIh9L0ObAsQ8QSYOhOrbHQShqWIJc0wXMvIBi8xPwVmxNSlVA8yQflcRygrMPw+nVdIqkjkI15k80E2mXOcHD/kj8+xX8Zh2H7hcJ5jTudPklFZhaYdE/Xtz+KvOK4E0Ngwdb6TbQxp3SY4BrS1jtIO9iZ/sFc53ycuXT4WrgVoM5LCFPxSrSpPHq9JtvIO3cLGsa66qexmnhceTYYtESVJC2Gx7IopZHki5W2NLtNPqu2Us+uiLZhohrRH0U5HVRRCKU6bKfD4e/dFYXh5qODWiAJ1IAJAm86ABdVeKfZmFwAOUETGpcNY5jUHZNRFbdLkMp12UGio4B0G7Lza9+6CwmJGIuXgAzkaASCeVtTMDp1hDcDxf2thJe1oaXB2US7qTztMSo6PCWh5aKmTy5AzT6hYDLFgSDc91dDGM6in7jqaQLT5gqVGmWCG5aYkG5IGZ0gW6aBHsx/8ADawBmVodBhu5F9NdUDw7hobTuQ1jpaXZWucSIMA6tGlxzQvFMa2kzNkcWiAY/FrNzpFrRvrZXSqCsmG8jUUiHjOSmM4gAQLAkPMGXSeyomI4lVNRr6gLg1wLWOnLAMgRyhNsR4hdWc+CxoYA5rXAGxeGgdTDpgD8Oih4j4uxDi31l2hJLGAyNYAGkk67KjS2dNdQoNLmv32OMTx51aowupNyMc5wpNGQZXOzOYHD1ZdhJMbLfD8VUa976UUpkC0lomYaTcERGYX+K23jD6pafKZMBsiQZkydYvI6eke8mDxLBUAe0ho+9BBk3vtA0tOyr0tcm2E4SjS+wdjcZVxQa2q59TLpDWt9yQBJ6lct4SR6nw0f7nAn3ujsHUwzgc7Dq0el9UOIM5iBmItGh1lS1cDgCPvV2OOkhjx77plQl6fSk0vj+v6K/iK1BsQ95gyA2QAbXBJ1sLjkhH4gOzFrXEkeqczzEyST3A1V6wfhPhzxJrvI6ty3Fzo3a6K4dwugRkwxYb3YKjmPcBvoC830ACOhv2FfV44J0pOvfY8yPpg/A9uYTXF8Q81peGAVM+jGsbTDY0DRcGfZG+J/CPkPzDMKb7ta4HM3+ZpnlKV4Emk45HWILSS0H0kQbOBg9dlW4tOjTHJHJFTj+/QLwuOxDKAl2aiHz5eYEsLYIdl1aL2JtK9D4ZxI020m1mvyvbIn0nmD7grzEV30w8U3GKjS1wJsWnpp76hFcB46czaVfM9os0Zoym5tJgTv2CNNbozTan6ZLb8nqeMpAtAEEaiboPh9EB3V0wDuQL26a80o8PccFWqGhwytBIbJsLW0EnrG/RPicz4DTFiDF829xykX6p8eStzJmwNJx80R1cNmN26XLT9WncKp+KOFlrXPH3DZwA0nQkaXgX5q9vxjSMr7PB10B1v0P1WsXgxUpPzNggEOHMcx7XC1ZIxyR2MfTdVPpsi1LY8IdLXWsrXwD9oL6cNretvM6hKfEnDfIrOZqLFp5gpK3Vc9Wn9T1OTHjzx3VpnsWC47hqw9DgHGbWBn3RdPAVASQDGWQSNZ7fXeV5DhQdQrng/EGJDWtLyIaA2YIA2B3jqnWW+Tm5f4/R/1v7ljrYdxb6mSTtE/kk+IwrWAy0tDtYDmzzBy2PYovhHjEBxbXytgH1FpcCeQy3b3T41mvpB0FpcL8jJN2HlaD3VvokYZPNgdSWxR8UWtIcx1TSA0esW2jNp7KwcNxjMgIDWOMl0FpMxaxIKY1+G0XiQRp/LcG95Gu3xSuhwrM2xHcAiY7Wm6SWKnZcuqjkhUrVHeN8RFkAg+qwsCD+WirPEsZmcC0ZSJvoLi6n4+1jS1rZLmkOBtESZEpTXqOfqq2q5K3lhD/FC3E4UPc0kk5NO/VNcLZqjZh0XSpWVM52ZZScnbChTvdRfed0TTGMY0GJkwOYiL/MhD4OgNx+tldVGRSsJo4T0olmDAzB4iG67tP4QOpcRPRFVKjA1os2ZvfbTTrZQ18ZUfla0Z4JcBEESACXRvaJ5JqBbYt4x/07fLP3yB84M95Sypw6q9ha2XOLTc3DeZ+CtTPCAqNzVCc5vY6dOqaYDw2Gi5m0RftqDPVNpdmrHkhGG/J5tQ8L1KdQPY4Ux6cwkkWibuO+t+Z2VjpcXw9jUzOMwS0QLdSY91asT4WovpuaWmSZzBzgfhMIHD+C6IAYQ4gCIJKKcosv7uGcd72K9i/F9Jp/gUnvJ+7OnIEgapHjxiK5FPI8ZQXOYGuJteXReAF6dR8O06ceWwDr/lNvsTSCXDMSLk6n3TeqT3KpZ8cF6V+dzxLDeHn2hhGYFwOUnNlmYtMekjpCNd4XrsfnNOp/Da15OR3pEnUOtqD0svXG8FYYJF+n0RFPhLAIiR1RSmyp9RjXB4thuGVqtYtFJzqjjmyxlne8wBa6GdgKnnml5Ts+bKWRJLuXple30OBsaZAHY3HVdVuF09cjAecclNMq3LI9bCMvSvB4szCPNUUBTqeZJBbl9WkxBhTVuCYgVRRNJ4qZS4MgSWiZdY9CvXKfCGPMmk0dSLk/rdR1/CdEmTTBN7pO23uaV/I6XT/vf7nidfFNBseSjbxf1XLoGkQvZq3gbDET5LT8EmxH7O6Lx/p5Y/lY6fcg37oOLRfHrMM+Wzz7iXiCvi6rbufMNYwC9oGWBqesI6rwyu3L5uFqNy2/03XEzcxfl2VjxH7O6NP1DzbbhrrdrAqfC8JxEA08XWa0GHes2+JQu3uWPJFRXbape+xT3Nogw4uaIcS02dIHpHqAn1H2Am+iXYnAFlRjf+45ubJYQCDAndxABjW8RKunHvDtas0GpinVcswDDj7ReUhr+EsS+p5hzVXHV1SReIDiSQZFiOw7I7phVTV6v37Irw9LrPyHmTHKR81bOCeNamHqOpVTLgSA/1NPvmAPxCW1fBFWZqPYdzBcSffKtUPBri8OqVM172dJ9ylaRoTclpnuvg9BbxWnXcX2aMjSRINyLu57b+66xld7Wg06gFoh1wQdlWeHeH6zKpqMqBusA08wuCLNJAViweFqZfW7MdzAHbT2TQ1XszFmxY1t4R5p4tFQVS6o2AdCLjtP8AZLMBwurWMsYSBq7QfEr1/GcPGUjIHnUSAR2hL20jqGNYDb9DZSUK5NePqnKG1bFZ4Vw7ym5sueptu1vtuUTWY4tzOGUx0Fpn6p+yllBytE7xufaUN+6S45nMbN4m3yRpVSRV33qbkxM5oqAAGHdEQzDvpsyuqPc38LQSI52nSUXg+GiSSQQdRYfHkFJjOKMIysZ0zbewS7VbK82dp6VwcYfFObTIeTHImY7HVCV+M1RakS0HrBPPRYWTcySoS1VSzVsjBJ6mBCmSfUSSpzSU/lXW/LWdybFoG8tTsYIUgprsU0rYaOMfXGYc9fjdS4WokeJxMPHYIulio3W6jAnQ1xGIG/O3ZPfCRD8743Av8x1iyTcM4EcRle4+nkNSrxhKYY0NaMoAgAK1JomqNV5DKdGVOG3XNOqpW1OytSRQ2zWRdeUsldNcpRNzjy12At7riSoHkmaulG1dFiaxaO4WiL6LlpUeJLwJaJPdBvYZRt0Fhq05kpG/jLmNl4I7JHxLxDVmGktB7adEqyp8I0w6OcnykXZ1VrRcgdyq/wAY8aMpGGAP2JmACqPxfjvltBe6XG4GojnG5tuk1Ti76oLQwCSTnIFh09ks8jWyOn0v8XBvVkdr7FzxXjio6GtdLjtTBt0nf2WUcJXqnM92Wbkkj5lKfDzG02zaeZGg7pjVxVV5LaZLy75eyqttXNnQlhhjenEkvqwr92RMVhPNNcB4aa6C6oXD3hKeH+EH5watU3uW2PteyuWCwfltiZG06qQjqe8dvk5vWdToVY52/gip8EpN0C6fwln8qIr1C0TqoMJxAVJ2I1WioJ1RyteVrVbBn4FoMITGUWUabnHQCf1KnxvHKTHQ5wnkLn4BVjxRxCpWpnL/AOrBa+znHpySNxVmvDjy5JJeGLqvihrnZS4M6T9SuqtSifSSfVNwXEidD2kKsYLwyLmsZc7YSSN9k+4Xh24RhzHM10QCJPtHT6LJrbkd99Pixx9Ld/7GtLhbWuBzVHAD8LgJJEiZ2QLuLMDiMrnEfiBGWd76nbRDsL3kuJcA7bboOq6+zBqVzowZci4uwWuC4ucbTsPkuWtEKeo6VG2gqZTbM/O7Im/orfl3RXkKT7KJ77TMJLFAwFvy/wDhEvoxKjZy5IEIy1dCCpLLoUeSgGULHYiHgk7JlwXDOqkFxhnzP+EkxlR2QuAJjkJj/CFwfid7AJBtebaDkuwkjmqMmrR7Hw/HNY0AaCya0+JjmvEH/tGg6F3XT5IjCftMH4gRyKZpldbnuVPHBF08UCvFcL+1BkwTHW8J5gP2kUnmGuk8v+UOA6GepiuOalbUXntLxoJgprgfEgcY3UsbtyRbw9dDukmH4rO/xt9Uxp4sRJTVYm6Dg611sFLKvEGutP8AZRfvGmwEZwD3k/CULHUG/kb1KsCZA5z+aR8Z8TBtqRDj72HVV7jnF3eWcpNSDcnQzrDdEBwktLZdOaLgxA10+SruUpaeDqYekhGPcnv9BhTfVqVf4rmD0hwLnWIcYGQbxf4LfiniuHpUgKYNR5H+oXEAEGJjfTRL6+KZSGZ2p0G6qeP4g6sHFxhoIDWwLHYIP0Kk9zowwdyak+F7bIO4Hw19eo55APIm8cyArezgNOlSDnZQ9tsp19+SUcCxpFLLh2DPp5gdDYiCDI905rcKzU89SqCIbmZYND9ZG7h3TwVL3F6jJc6bpfkrPHfE7ZNKm0CD6j1GwC34d4ntmY2bkuJ2UvEsRReYFIEi+ZwAnnpdKhRcGl7PKa0EAM1JEGSToNrTeVnyQblbZ0I5saw9vTyWHAeMW0cxk1apMNJHpb2KYUvFFepBJNiDGgtzjZVnCYLzcpewhovyzEaaaDonT8Wxgje0NGuqXjZM584xnK3HcsGO4jUrNsMnUuc49hoEmx+IdSp+p9uQgEn6n4ruhxLODE6xy+qzFcGbVh1ZhgCwBNhztuo1J+oXEo43plsvbyAUMGXVWnd24IMQJPZWj93NAEe5SdgaxpDGH0NkWiXaNFu556KRvEH5Sargy8eWAQ7SxJJ07BK+LYM+S2tLoHpV203u9MvDz2cbHewERN/yUfEqZJJdBcYytabMk3tvayGxfFJIAMDkNO55lBsxQquhsmN+Z00VTkqpFc8jk7GVOoAIGo1PLoOZUVZ+wH669VE07R0t/fmmNDAz/hVJt8Gd0t2Atpi0HMSJNtDe3XZEnDiNTm2G3Wfkp2YAtva6nNO/fZSvcRz9gI0CF04W90SGytupjSFKBqAHM+KgdTglF1CAeaidrEoDpkTadl01xUrqJ1H6CjLxzUBZ5phcYQbIluEoVPvs/p19kmBLb7tPy3RYrkH5jsV1uDnQk09go+DMPUb6Xup1NmugtjaTqhqngMUwfMc0WBzNdnF+ZaIGqY4XGB3pJg89x25oHiXDalNoeyoajMxE6PEQQS0bX1nY8rnWaoRhN7iPinh9tMS2oHTtF0DgGFldkXg7bjkrrguOs8uKtClWF9SQ/Mf9wvM7Kt18TTdXcaTcjbAA6jn80yk2GeGKkq9xg7GuebWurN4YxsPyucWyLHUdvikFDDNa21z8lLhaTn1Q0Ei1z0lNwjQ1Gfp8Hs/Doe0HUQoMfhKjjJqFrdm9knw/GBhqIAMuiAEDiPET8nrcJ1jl+uaa/cwrE3L0hz6AJOZ7i0X1gE+1z2Qxf6jDYkW59z0QHC4qnO5xLQZkm3sFNivErWhzKTS8i2aNPZJaq2bFGSloW/8Aolx2LpUWhr3S7WOf6Kq1TxVUzGw6C8AKGlRqVazn1AXRG+vvomTuGO2y/wDxgR9FQ5OXB1YaMSqe7/Arq42pU9VSSOhiEZQOWMwmBYETHWOfdcYzO0tH8MXDogme8BGU+HVKjxUNmnYWHxN/kglFPcslmlKO1JE2F4q0nLc7wLAd42R1DHPdLRTLo0EjtN7ovAcODQHNaAdxrPRN+H4GnJe1uRxs6dYUc72Mk5xVsqrcSx1Vxc0522LQCY7Rsi+CcIFSp5nq8sfcadjuY26J1iMFkDnU2zLpdzJ/Jd8MqNbLQdNRym90jhXJZk6lvG+2voT1KTQLkAAbpXX4Pne18vGW0GBHXmUVVxtJ0+oGNYM3QdTi/phttryEHRnhOWP5GeHoUqbb8wZMgDc63+CMxXGwR/CIAJmTMR76qoV+Jjcz0i3vzQtfirn6mAh3NP8AiUzqW7LJj+PhpOX2NpHZJqmLc8y4oCm6Tz6qbaTos85uXIkUo8G8XWDGzzsIEmVL4d4Y/L6pHOTH/ChokueDrG3ZPqV2jZVcjSdKgg4FsW5Wjf8ANHYZ2SAYGnpESTvdLadXLob7Hkpw9u7pNzKZMpkr5GLKMZnE21g7IbzcztQZ5WMdtkHi8bDY56f5XOEfDb66907K6pWwuq8540W67gRb3Qr8ZpoCo3VoYRoT7paCFZhlmFxlE/qVx5vpCgqVYM6o0FMkq1tkOXKJ1a65NYpKHPNuIYWBmHYoSnWs3pb2TLh3EWVRB13CV4nB5ahbtYjsuqjnU1ySurEaI/CcSLYM+yU+Z+X69wsLoKWUS6EqLRg61E2fTYRrdrSToLHftukPiPhtGmRUoBzQS7O0xEFxLS2NgI/LdQMq7Ax8UTSxWzpIIM77bj2QjaZbJ6grA1gWjKev5q7eHcDTLc8gmPVzC898O46nQrfxJFN12ugmOnxVxd4kotvRdM2ytFyOxWlMk5ao0uSXxBV/jS0+hoggWPeVXn441n+WwNE6m8kcpKDqtfUc6Wm7iQDpB7cpUNJwpmGy8gizQfhm5Klts1wccUa8lr4hxEU2NZTIAp6uO5HJQcPxjK4Li8Tu3TpJI1SqoTU+96ByFz8SFwcLTboDPPMd/cKSdsoWeMVSHdLF5TlbDb3mYjmCoOIcXAdDH5yYgMAgHqf7JWx0O0zW3Mx+SJw/EHU/usbGu2vNCyLqad8jttdpLfQWuaRMgR780RieLANLpJjYAyCPkkFXjLzP3bmYkG/ZQni77+po+JVdD/8A1W1aDcH4mq+b6c5bcxGybcK8QOdUM5nXi/pA+Oqq7+JO/m+AuhzjXbOd3lJXkufWpppRReq/iB0EAMA3zEn6IRnGmNzS8nNrpH5lUw1nHefisySi22UrqJLZFmqccY2zAhncSc7dKGUT0+KmZSjkq2hHkbdjFuIUrKl0BRHP5KfzQNICrYbGIqLKNSTLzN7NGgSypiC6wPeF0a8DVVtFidFhwxDRbdGU8WSq3guIyIFo1RrceppEbG9TEEC5UBx23137JecauPtO6mhk1BzHS7M4noEWzGmISV+IlS066sURJSsaOxE+y27Fc0tdXWm11KFsZvxdlFUr2F0CcStCso0FBuda8xQGpIsuBiI5n2SUNZQvCePoseRVkZoAdsO4P1Vl4/wimcO6syoPQC4dRyXnNKqAZJ0WqnEHkOaHENcQS3YxpZddJeUZMrTV3uF08fKlGKHNJpWSo4lClQ7ZiRuVJ5rf8pCKhXYrHml7ZZ3BwxpLSWuEgmG9NyPyU1HFvyiG3H4pgEfVI21SpBi3DQpqYO4Wk455HqcRaLOEkcjIlcNrNA/X0VbOPdzXDsW4pdDI8jfJaxxEDuP1zXQ4gNo+Sqn7wdpstDHkoaGDUi3fvHb5mPyUb+IA8viqucYVoYwoaGHWiwVMUFr7aEibilv7V1Q0B1jj7TKwVkrbXHNSDEJXAdTGra3VSMeOZSxlZSsxUJHAZSGgqKVlcJaMWpG4kJHEbUMfO7rmrico1HbVB1MdGiGbWLnS4xayGkZMMoYo5wCdQbBHh2sJNTaA7NvpOnv/AJTWmIu6fa4U02RzC21IHL2XbK57/JCNxIjdYMVOkIaUTUMM6wVUBnnf9eylD9kKJYaysuhiNkGHx1+KlbVEWCFAsJbW+K35pKgaV2x/sgFBFJ6lzIQvC2an6CDGsKfVWDuoCVhqIUSzydzFysWLrI5xpYtrESGLAFixQh0SsLlixQhgWLFiBDl5XLNVtYiQkqLlmqxYoQlWLFiBDcLSxYoQ6zlabi1tYhQbJGYzqpmYzqsWIOKCpMmp4y+v0Xba2a4A9/7LFircUWKTJjiMzcsBp6KShi3MBbmnQjmFtYlcUMmTfvCNSuqOMaes6LFiTSuRrCvOG1vgtMxHMwsWKtjImGJHOVKcULLSxLQSQ1uqlZVHRYsQoh0Kg6LttULaxBhNOxK15/v7rFig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AutoShape 4" descr="data:image/jpeg;base64,/9j/4AAQSkZJRgABAQAAAQABAAD/2wCEAAkGBhQSERUUExQWFRUVGBcXGBUYGBYXGBgXGBcVFxcYGBgXHCYeGB0jGRQUHy8gIycpLCwsFx4xNTAqNSYrLCkBCQoKDgwOGg8PGikkHyUsLCwsLCksKSwsLCwsKSwsLCwsLCwqLCwsLCwsLCwsLCwsLCwsLCksKSwsLCwpLCwsLP/AABEIAKgBLAMBIgACEQEDEQH/xAAcAAACAgMBAQAAAAAAAAAAAAAEBQMGAAECBwj/xAA/EAABAwIEBAQDBQcDBAMBAAABAAIRAyEEEjFBBVFhcQYTIoGRobEUMkLR8AcVI1KSweEzYvEkQ1OCcrLSFv/EABoBAAIDAQEAAAAAAAAAAAAAAAECAAMEBQb/xAAtEQACAgEDAwMEAgIDAQAAAAAAAQIRAxIhMQQTQSJRcWGRofAF0TKxIzPhFP/aAAwDAQACEQMRAD8A8ehbDEV9mIFxCKw+DkSfZV0BsEpURvK2/DjsiwtOYJUoFi51EhaaExsEFiqJF26IhsieFwCuTVWsyAyOpXbXLgBdtao9w0dysJWLWUpaIRvKjhEtw52B+BWxgX/yO/pKdABQFsoxvCKx0pP/AKSiqXhjEu/7L/hH1UtB0tiiFohWSh4GxLvwBvdw/spHeAqw1fTH/sT9Ahrj7jLFN8JlWAW1dGfsvxBZnzMym8w4/QSoaX7OK7xLX0y2Yn1xP9Kncj7jdjJ7MqgerZ4Y8ZOolrXveA0yHA84kOBsQYH/ADdT1v2VYpsQ6mSQDEuET7KGt+zXFs+95Y7uP/5R1IXszl4PU+C+KW1IAe2/3WzAI/2F33TNsjrHY3lWmtWOQlkTFgZH0XiPC/BuLZEgFoktc14MdgY6bhXPh/iPEhmSs1rtAXWcXC8zldyi+qsWRe5nl0+RcJl14big9kgRBgjkUczFQqDh+MVab5a0Cdi12XLaMrgTJ7nf2Vm4ZxptaSAWgQPXZxO9uWl5TxkmVOEl4HlHF5mgwWzs6AR3gldtqIDsttqJhATifG6+Eriq4F+DcAKgHqdRdpnAicptI07GJtuHxDXta5jgWuAIcLgg7gpG2qCIcAQbEG4IOoIOoSHDY792YltMk/Y8QfRqfJqyJbfRhmensZVosjIvzydr/JcuqARNpMDvyS13iSgKgZ5rM2mUOaTMxB5EckzIB90o5prgdCDtbmNVzN0grCvh6zSAH03ksbTb6QyTI21iTPTVWBEByVw5SLhyIGRFcrpy5REPnB/DuXwUB4bGluysBoKF9GFz9Z0NBX38POygODcrC+moXUJU7jJ20IPsLlOyidMoPxTkYNSswfsjrZNCK3U4DJnSdgum+HWbyrM3CjkVKMKENbCoFeocAYNvqiafAm/yp5TwhnZHUOGE6pdY6x2V6nwemNh8Ai6XCm/hZJ7Qn9Ki0Pa1rC5x0JsOpHNF1eG1zVblpywakECASJ5CY76pXkfg24uhcn63XkV4Tws8gF8NB5CPmUwPCqVMhl3VDo2Dy1k2VlpYakBBcDuAXSbaddV1Wqguabc7kD22mUG2y/F0+NPdWJm06LabrtFQWyON8x09tLjmu8Pg3hv8VjQeevsbI6vgmPBJDSSIzWNullHTeynADXucLCSSJ9zASPUboxxxXpRHwujUewlrBS1Hq16WjVMMPggyBAzNF3nfnfnOyr/HOM4mm6KbGiRtc/BAN8Q4k0yyowkPkFxaflCH0LOzKa1bJMueDg4epl0GbKdueypLHOc9z4NNpMhvW3911Q8R1SwUPMyNAjMW3y7joblM8Jw1j8rnV2VHNiGF0C2nVHRKaHhp6ZycvP78Bv8A/Rtp1X5jIDWCAdSBf4FE4GuzGONTLDB6WsJmNySOZVd4h4Oqkuex7XSS6CDNzMS03SrDU8Xh3y0Zf/qe8qSU09+ArHgyRvHKpUeitoBjS0WAFtSLct1XmeE21my15kPvAmATt1uEHgvFtRtScQyABEtBt1jcI7EeMaNMtNNwIcQXtAPKzu40Qf1KowzY21Dl+fBNxHwcfLhlR0jQOgj5CyqlLjVZhNInLBIdYE+06Rz6q7VPF9B7DFS5G8yvPccwPql03cSZSuVcGnpITyJrMvuiy8Bx9Z5JbcNtDt+8b9k+wXEnxLyBqOYn3vuEq8O8Hqtp5mkCbwRYplVw4a4l7HRIgyAIvMgTqmjkklyzLnw4Mk2tKfwtxq/EOa0OLZBGbWPTzHOEtx3Em1qb2VWB9M6jRw5Fp2cNQV07A+Y3P5zqdFkiCJku1a0Tcm390ioMcCW1ZggkagG/3Z2sr3nmq3MMf43DNOuV8/tk+JxtOjhXtxTBWaKf/TYtjSXOMHIyq4GWOEtEExAPJTeF/wBqb5ayvD2zd4HqAiwiwN9+SSUqzW1Cx4AZEN/E0k6CBIOh+SZ0eHUxTzOps10yNHxEK5dQmYcv8Vkg9n8HrIeDf5rCvNsLxqrTAZTqBrAPSzKGADXYRzW8V4lxP/kI7WKvU090c2eHJB1NUeiStFeU1/EOI/8ANU/rcPogX8crHWrU/rd+aDyJCdts9gcxcELxs8SqH8bv6j+aiOMdzPz/ADQ7yJ2WDlsLh4RGWVxUH5ew0XPOgCli6bRA0UwpqRtJMKwc01IzDSp2Ul3lm3y/uULGUAct5D3/ACU9LC/FGYfAz+vomtPBNYMxsBzStliSQspYdrbut0TDCsa7W42EW7lA4jiEVgS3JThwBMXbq4nkNEy4piadQtfSIa0hs5cpgxBIy7b35lH5N2LBVN+Q/C8Ea24dLr+pxkidY5ey3U4pSwtI+bVzO2BInslxr52ZQT92HSQDNySCItp1XPkUKFPzCxkxOZwnrN9SrIRvgtlFvbI29+P/AEhwjXVXEsa5rCZBAIzdXEXvyKetoPyWaTA5fUKpYj9oBb/p0zOon0iOcDXupKXG8biqLnitSptnLlzAVHE6Bou4zpNk9wRbOGbZukvqOzxCoxwApuy9RF9bfNFObUqNkNa234nCCD/dUl3FMRh2vZVdWDxaHvdANtGkaxvO6Y0KNZ/kCtiiw1j9xznMyNmA5wgCDsd0lxZZOGj1bfO7vyE1MFVbiGOyh+wBcHbxIEzurEyo0DIQW9xGtx+aqXiDCClVDMNVfVaT5Z9Tczqg+8G5bxdvuY2SvF4yrTloL2PYZIl0ja88pA0SKoui5pZ4p34+D0v7DTcILWmdoBQlfwtTcS5ljEWCo2D8fVvS2rDw06yWnva0+yvPDPF+FcwevISbipMz3Fo6q5SRgy4MuNWrfxuKMRwOrRdmYJYN2kyO4XD+Ouj1hrhpDhY/D8lZOI8WFP1bCARBi+4OhEIbF+HBiKYc8eWdQ9uhnTXWyPcfCKlCkpZOPyI2eRVIDRldtB+USUt4j4QbOYOFzEt0B6g6exRJ8OupV/VcAZg8aEDQ95IsmGE4W5rcocZIJBIkdunZHtqS3Res0sT9ErRTq/h17ZyPDo1GhHfkghh6jDJabfBWuvh6jntzg03AxniZbyI/EOS74tiBQbmaA64hwi4P4XxbYwVlljrk6sOpk6S3sP4P49aKeWswgtsHDQ9/blyRNbxfQeYBsdf8SkXC8VSxBhuVjzbKbB3Q7H4LWK8IkOJLco6XA/wlcZNbGXt9PHI9dxZYpoBgcHEx6iMwIn/aAeSnrUhUp5gAc0gtN2lto6yLqq0fDzwfS4j+/abKSnQxLXgerLI9UbTc+nWLpN/Ys7cHvGfG4+o+HWeWNwYJnre45pnV4cTTLTfkd5Sccb8oVGvyuY3rlzA/ysqEOtvErrA+JvNaTTYQymIJIP3js50wrEjLkWWfq9mKuIh9L0ObAsQ8QSYOhOrbHQShqWIJc0wXMvIBi8xPwVmxNSlVA8yQflcRygrMPw+nVdIqkjkI15k80E2mXOcHD/kj8+xX8Zh2H7hcJ5jTudPklFZhaYdE/Xtz+KvOK4E0Ngwdb6TbQxp3SY4BrS1jtIO9iZ/sFc53ycuXT4WrgVoM5LCFPxSrSpPHq9JtvIO3cLGsa66qexmnhceTYYtESVJC2Gx7IopZHki5W2NLtNPqu2Us+uiLZhohrRH0U5HVRRCKU6bKfD4e/dFYXh5qODWiAJ1IAJAm86ABdVeKfZmFwAOUETGpcNY5jUHZNRFbdLkMp12UGio4B0G7Lza9+6CwmJGIuXgAzkaASCeVtTMDp1hDcDxf2thJe1oaXB2US7qTztMSo6PCWh5aKmTy5AzT6hYDLFgSDc91dDGM6in7jqaQLT5gqVGmWCG5aYkG5IGZ0gW6aBHsx/8ADawBmVodBhu5F9NdUDw7hobTuQ1jpaXZWucSIMA6tGlxzQvFMa2kzNkcWiAY/FrNzpFrRvrZXSqCsmG8jUUiHjOSmM4gAQLAkPMGXSeyomI4lVNRr6gLg1wLWOnLAMgRyhNsR4hdWc+CxoYA5rXAGxeGgdTDpgD8Oih4j4uxDi31l2hJLGAyNYAGkk67KjS2dNdQoNLmv32OMTx51aowupNyMc5wpNGQZXOzOYHD1ZdhJMbLfD8VUa976UUpkC0lomYaTcERGYX+K23jD6pafKZMBsiQZkydYvI6eke8mDxLBUAe0ho+9BBk3vtA0tOyr0tcm2E4SjS+wdjcZVxQa2q59TLpDWt9yQBJ6lct4SR6nw0f7nAn3ujsHUwzgc7Dq0el9UOIM5iBmItGh1lS1cDgCPvV2OOkhjx77plQl6fSk0vj+v6K/iK1BsQ95gyA2QAbXBJ1sLjkhH4gOzFrXEkeqczzEyST3A1V6wfhPhzxJrvI6ty3Fzo3a6K4dwugRkwxYb3YKjmPcBvoC830ACOhv2FfV44J0pOvfY8yPpg/A9uYTXF8Q81peGAVM+jGsbTDY0DRcGfZG+J/CPkPzDMKb7ta4HM3+ZpnlKV4Emk45HWILSS0H0kQbOBg9dlW4tOjTHJHJFTj+/QLwuOxDKAl2aiHz5eYEsLYIdl1aL2JtK9D4ZxI020m1mvyvbIn0nmD7grzEV30w8U3GKjS1wJsWnpp76hFcB46czaVfM9os0Zoym5tJgTv2CNNbozTan6ZLb8nqeMpAtAEEaiboPh9EB3V0wDuQL26a80o8PccFWqGhwytBIbJsLW0EnrG/RPicz4DTFiDF829xykX6p8eStzJmwNJx80R1cNmN26XLT9WncKp+KOFlrXPH3DZwA0nQkaXgX5q9vxjSMr7PB10B1v0P1WsXgxUpPzNggEOHMcx7XC1ZIxyR2MfTdVPpsi1LY8IdLXWsrXwD9oL6cNretvM6hKfEnDfIrOZqLFp5gpK3Vc9Wn9T1OTHjzx3VpnsWC47hqw9DgHGbWBn3RdPAVASQDGWQSNZ7fXeV5DhQdQrng/EGJDWtLyIaA2YIA2B3jqnWW+Tm5f4/R/1v7ljrYdxb6mSTtE/kk+IwrWAy0tDtYDmzzBy2PYovhHjEBxbXytgH1FpcCeQy3b3T41mvpB0FpcL8jJN2HlaD3VvokYZPNgdSWxR8UWtIcx1TSA0esW2jNp7KwcNxjMgIDWOMl0FpMxaxIKY1+G0XiQRp/LcG95Gu3xSuhwrM2xHcAiY7Wm6SWKnZcuqjkhUrVHeN8RFkAg+qwsCD+WirPEsZmcC0ZSJvoLi6n4+1jS1rZLmkOBtESZEpTXqOfqq2q5K3lhD/FC3E4UPc0kk5NO/VNcLZqjZh0XSpWVM52ZZScnbChTvdRfed0TTGMY0GJkwOYiL/MhD4OgNx+tldVGRSsJo4T0olmDAzB4iG67tP4QOpcRPRFVKjA1os2ZvfbTTrZQ18ZUfla0Z4JcBEESACXRvaJ5JqBbYt4x/07fLP3yB84M95Sypw6q9ha2XOLTc3DeZ+CtTPCAqNzVCc5vY6dOqaYDw2Gi5m0RftqDPVNpdmrHkhGG/J5tQ8L1KdQPY4Ux6cwkkWibuO+t+Z2VjpcXw9jUzOMwS0QLdSY91asT4WovpuaWmSZzBzgfhMIHD+C6IAYQ4gCIJKKcosv7uGcd72K9i/F9Jp/gUnvJ+7OnIEgapHjxiK5FPI8ZQXOYGuJteXReAF6dR8O06ceWwDr/lNvsTSCXDMSLk6n3TeqT3KpZ8cF6V+dzxLDeHn2hhGYFwOUnNlmYtMekjpCNd4XrsfnNOp/Da15OR3pEnUOtqD0svXG8FYYJF+n0RFPhLAIiR1RSmyp9RjXB4thuGVqtYtFJzqjjmyxlne8wBa6GdgKnnml5Ts+bKWRJLuXple30OBsaZAHY3HVdVuF09cjAecclNMq3LI9bCMvSvB4szCPNUUBTqeZJBbl9WkxBhTVuCYgVRRNJ4qZS4MgSWiZdY9CvXKfCGPMmk0dSLk/rdR1/CdEmTTBN7pO23uaV/I6XT/vf7nidfFNBseSjbxf1XLoGkQvZq3gbDET5LT8EmxH7O6Lx/p5Y/lY6fcg37oOLRfHrMM+Wzz7iXiCvi6rbufMNYwC9oGWBqesI6rwyu3L5uFqNy2/03XEzcxfl2VjxH7O6NP1DzbbhrrdrAqfC8JxEA08XWa0GHes2+JQu3uWPJFRXbape+xT3Nogw4uaIcS02dIHpHqAn1H2Am+iXYnAFlRjf+45ubJYQCDAndxABjW8RKunHvDtas0GpinVcswDDj7ReUhr+EsS+p5hzVXHV1SReIDiSQZFiOw7I7phVTV6v37Irw9LrPyHmTHKR81bOCeNamHqOpVTLgSA/1NPvmAPxCW1fBFWZqPYdzBcSffKtUPBri8OqVM172dJ9ylaRoTclpnuvg9BbxWnXcX2aMjSRINyLu57b+66xld7Wg06gFoh1wQdlWeHeH6zKpqMqBusA08wuCLNJAViweFqZfW7MdzAHbT2TQ1XszFmxY1t4R5p4tFQVS6o2AdCLjtP8AZLMBwurWMsYSBq7QfEr1/GcPGUjIHnUSAR2hL20jqGNYDb9DZSUK5NePqnKG1bFZ4Vw7ym5sueptu1vtuUTWY4tzOGUx0Fpn6p+yllBytE7xufaUN+6S45nMbN4m3yRpVSRV33qbkxM5oqAAGHdEQzDvpsyuqPc38LQSI52nSUXg+GiSSQQdRYfHkFJjOKMIysZ0zbewS7VbK82dp6VwcYfFObTIeTHImY7HVCV+M1RakS0HrBPPRYWTcySoS1VSzVsjBJ6mBCmSfUSSpzSU/lXW/LWdybFoG8tTsYIUgprsU0rYaOMfXGYc9fjdS4WokeJxMPHYIulio3W6jAnQ1xGIG/O3ZPfCRD8743Av8x1iyTcM4EcRle4+nkNSrxhKYY0NaMoAgAK1JomqNV5DKdGVOG3XNOqpW1OytSRQ2zWRdeUsldNcpRNzjy12At7riSoHkmaulG1dFiaxaO4WiL6LlpUeJLwJaJPdBvYZRt0Fhq05kpG/jLmNl4I7JHxLxDVmGktB7adEqyp8I0w6OcnykXZ1VrRcgdyq/wAY8aMpGGAP2JmACqPxfjvltBe6XG4GojnG5tuk1Ti76oLQwCSTnIFh09ks8jWyOn0v8XBvVkdr7FzxXjio6GtdLjtTBt0nf2WUcJXqnM92Wbkkj5lKfDzG02zaeZGg7pjVxVV5LaZLy75eyqttXNnQlhhjenEkvqwr92RMVhPNNcB4aa6C6oXD3hKeH+EH5watU3uW2PteyuWCwfltiZG06qQjqe8dvk5vWdToVY52/gip8EpN0C6fwln8qIr1C0TqoMJxAVJ2I1WioJ1RyteVrVbBn4FoMITGUWUabnHQCf1KnxvHKTHQ5wnkLn4BVjxRxCpWpnL/AOrBa+znHpySNxVmvDjy5JJeGLqvihrnZS4M6T9SuqtSifSSfVNwXEidD2kKsYLwyLmsZc7YSSN9k+4Xh24RhzHM10QCJPtHT6LJrbkd99Pixx9Ld/7GtLhbWuBzVHAD8LgJJEiZ2QLuLMDiMrnEfiBGWd76nbRDsL3kuJcA7bboOq6+zBqVzowZci4uwWuC4ucbTsPkuWtEKeo6VG2gqZTbM/O7Im/orfl3RXkKT7KJ77TMJLFAwFvy/wDhEvoxKjZy5IEIy1dCCpLLoUeSgGULHYiHgk7JlwXDOqkFxhnzP+EkxlR2QuAJjkJj/CFwfid7AJBtebaDkuwkjmqMmrR7Hw/HNY0AaCya0+JjmvEH/tGg6F3XT5IjCftMH4gRyKZpldbnuVPHBF08UCvFcL+1BkwTHW8J5gP2kUnmGuk8v+UOA6GepiuOalbUXntLxoJgprgfEgcY3UsbtyRbw9dDukmH4rO/xt9Uxp4sRJTVYm6Dg611sFLKvEGutP8AZRfvGmwEZwD3k/CULHUG/kb1KsCZA5z+aR8Z8TBtqRDj72HVV7jnF3eWcpNSDcnQzrDdEBwktLZdOaLgxA10+SruUpaeDqYekhGPcnv9BhTfVqVf4rmD0hwLnWIcYGQbxf4LfiniuHpUgKYNR5H+oXEAEGJjfTRL6+KZSGZ2p0G6qeP4g6sHFxhoIDWwLHYIP0Kk9zowwdyak+F7bIO4Hw19eo55APIm8cyArezgNOlSDnZQ9tsp19+SUcCxpFLLh2DPp5gdDYiCDI905rcKzU89SqCIbmZYND9ZG7h3TwVL3F6jJc6bpfkrPHfE7ZNKm0CD6j1GwC34d4ntmY2bkuJ2UvEsRReYFIEi+ZwAnnpdKhRcGl7PKa0EAM1JEGSToNrTeVnyQblbZ0I5saw9vTyWHAeMW0cxk1apMNJHpb2KYUvFFepBJNiDGgtzjZVnCYLzcpewhovyzEaaaDonT8Wxgje0NGuqXjZM584xnK3HcsGO4jUrNsMnUuc49hoEmx+IdSp+p9uQgEn6n4ruhxLODE6xy+qzFcGbVh1ZhgCwBNhztuo1J+oXEo43plsvbyAUMGXVWnd24IMQJPZWj93NAEe5SdgaxpDGH0NkWiXaNFu556KRvEH5Sargy8eWAQ7SxJJ07BK+LYM+S2tLoHpV203u9MvDz2cbHewERN/yUfEqZJJdBcYytabMk3tvayGxfFJIAMDkNO55lBsxQquhsmN+Z00VTkqpFc8jk7GVOoAIGo1PLoOZUVZ+wH669VE07R0t/fmmNDAz/hVJt8Gd0t2Atpi0HMSJNtDe3XZEnDiNTm2G3Wfkp2YAtva6nNO/fZSvcRz9gI0CF04W90SGytupjSFKBqAHM+KgdTglF1CAeaidrEoDpkTadl01xUrqJ1H6CjLxzUBZ5phcYQbIluEoVPvs/p19kmBLb7tPy3RYrkH5jsV1uDnQk09go+DMPUb6Xup1NmugtjaTqhqngMUwfMc0WBzNdnF+ZaIGqY4XGB3pJg89x25oHiXDalNoeyoajMxE6PEQQS0bX1nY8rnWaoRhN7iPinh9tMS2oHTtF0DgGFldkXg7bjkrrguOs8uKtClWF9SQ/Mf9wvM7Kt18TTdXcaTcjbAA6jn80yk2GeGKkq9xg7GuebWurN4YxsPyucWyLHUdvikFDDNa21z8lLhaTn1Q0Ei1z0lNwjQ1Gfp8Hs/Doe0HUQoMfhKjjJqFrdm9knw/GBhqIAMuiAEDiPET8nrcJ1jl+uaa/cwrE3L0hz6AJOZ7i0X1gE+1z2Qxf6jDYkW59z0QHC4qnO5xLQZkm3sFNivErWhzKTS8i2aNPZJaq2bFGSloW/8Aolx2LpUWhr3S7WOf6Kq1TxVUzGw6C8AKGlRqVazn1AXRG+vvomTuGO2y/wDxgR9FQ5OXB1YaMSqe7/Arq42pU9VSSOhiEZQOWMwmBYETHWOfdcYzO0tH8MXDogme8BGU+HVKjxUNmnYWHxN/kglFPcslmlKO1JE2F4q0nLc7wLAd42R1DHPdLRTLo0EjtN7ovAcODQHNaAdxrPRN+H4GnJe1uRxs6dYUc72Mk5xVsqrcSx1Vxc0522LQCY7Rsi+CcIFSp5nq8sfcadjuY26J1iMFkDnU2zLpdzJ/Jd8MqNbLQdNRym90jhXJZk6lvG+2voT1KTQLkAAbpXX4Pne18vGW0GBHXmUVVxtJ0+oGNYM3QdTi/phttryEHRnhOWP5GeHoUqbb8wZMgDc63+CMxXGwR/CIAJmTMR76qoV+Jjcz0i3vzQtfirn6mAh3NP8AiUzqW7LJj+PhpOX2NpHZJqmLc8y4oCm6Tz6qbaTos85uXIkUo8G8XWDGzzsIEmVL4d4Y/L6pHOTH/ChokueDrG3ZPqV2jZVcjSdKgg4FsW5Wjf8ANHYZ2SAYGnpESTvdLadXLob7Hkpw9u7pNzKZMpkr5GLKMZnE21g7IbzcztQZ5WMdtkHi8bDY56f5XOEfDb66907K6pWwuq8540W67gRb3Qr8ZpoCo3VoYRoT7paCFZhlmFxlE/qVx5vpCgqVYM6o0FMkq1tkOXKJ1a65NYpKHPNuIYWBmHYoSnWs3pb2TLh3EWVRB13CV4nB5ahbtYjsuqjnU1ySurEaI/CcSLYM+yU+Z+X69wsLoKWUS6EqLRg61E2fTYRrdrSToLHftukPiPhtGmRUoBzQS7O0xEFxLS2NgI/LdQMq7Ax8UTSxWzpIIM77bj2QjaZbJ6grA1gWjKev5q7eHcDTLc8gmPVzC898O46nQrfxJFN12ugmOnxVxd4kotvRdM2ytFyOxWlMk5ao0uSXxBV/jS0+hoggWPeVXn441n+WwNE6m8kcpKDqtfUc6Wm7iQDpB7cpUNJwpmGy8gizQfhm5Klts1wccUa8lr4hxEU2NZTIAp6uO5HJQcPxjK4Li8Tu3TpJI1SqoTU+96ByFz8SFwcLTboDPPMd/cKSdsoWeMVSHdLF5TlbDb3mYjmCoOIcXAdDH5yYgMAgHqf7JWx0O0zW3Mx+SJw/EHU/usbGu2vNCyLqad8jttdpLfQWuaRMgR780RieLANLpJjYAyCPkkFXjLzP3bmYkG/ZQni77+po+JVdD/8A1W1aDcH4mq+b6c5bcxGybcK8QOdUM5nXi/pA+Oqq7+JO/m+AuhzjXbOd3lJXkufWpppRReq/iB0EAMA3zEn6IRnGmNzS8nNrpH5lUw1nHefisySi22UrqJLZFmqccY2zAhncSc7dKGUT0+KmZSjkq2hHkbdjFuIUrKl0BRHP5KfzQNICrYbGIqLKNSTLzN7NGgSypiC6wPeF0a8DVVtFidFhwxDRbdGU8WSq3guIyIFo1RrceppEbG9TEEC5UBx23137JecauPtO6mhk1BzHS7M4noEWzGmISV+IlS066sURJSsaOxE+y27Fc0tdXWm11KFsZvxdlFUr2F0CcStCso0FBuda8xQGpIsuBiI5n2SUNZQvCePoseRVkZoAdsO4P1Vl4/wimcO6syoPQC4dRyXnNKqAZJ0WqnEHkOaHENcQS3YxpZddJeUZMrTV3uF08fKlGKHNJpWSo4lClQ7ZiRuVJ5rf8pCKhXYrHml7ZZ3BwxpLSWuEgmG9NyPyU1HFvyiG3H4pgEfVI21SpBi3DQpqYO4Wk455HqcRaLOEkcjIlcNrNA/X0VbOPdzXDsW4pdDI8jfJaxxEDuP1zXQ4gNo+Sqn7wdpstDHkoaGDUi3fvHb5mPyUb+IA8viqucYVoYwoaGHWiwVMUFr7aEibilv7V1Q0B1jj7TKwVkrbXHNSDEJXAdTGra3VSMeOZSxlZSsxUJHAZSGgqKVlcJaMWpG4kJHEbUMfO7rmrico1HbVB1MdGiGbWLnS4xayGkZMMoYo5wCdQbBHh2sJNTaA7NvpOnv/AJTWmIu6fa4U02RzC21IHL2XbK57/JCNxIjdYMVOkIaUTUMM6wVUBnnf9eylD9kKJYaysuhiNkGHx1+KlbVEWCFAsJbW+K35pKgaV2x/sgFBFJ6lzIQvC2an6CDGsKfVWDuoCVhqIUSzydzFysWLrI5xpYtrESGLAFixQh0SsLlixQhgWLFiBDl5XLNVtYiQkqLlmqxYoQlWLFiBDcLSxYoQ6zlabi1tYhQbJGYzqpmYzqsWIOKCpMmp4y+v0Xba2a4A9/7LFircUWKTJjiMzcsBp6KShi3MBbmnQjmFtYlcUMmTfvCNSuqOMaes6LFiTSuRrCvOG1vgtMxHMwsWKtjImGJHOVKcULLSxLQSQ1uqlZVHRYsQoh0Kg6LttULaxBhNOxK15/v7rFigT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0726" name="Picture 6" descr="http://traumanotes.com/wp-content/uploads/2009/05/trauma-l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81175"/>
            <a:ext cx="60960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46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piediabeticosanelian.com/bluesky/DSC038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32452"/>
            <a:ext cx="7920880" cy="594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02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7984" y="2105375"/>
            <a:ext cx="4448834" cy="362788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7"/>
          <p:cNvSpPr txBox="1"/>
          <p:nvPr/>
        </p:nvSpPr>
        <p:spPr>
          <a:xfrm>
            <a:off x="6814718" y="1671113"/>
            <a:ext cx="3285900" cy="8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aleway ExtraBold"/>
                <a:cs typeface="Raleway ExtraBold"/>
                <a:sym typeface="Raleway ExtraBold"/>
              </a:rPr>
              <a:t>DERMIS</a:t>
            </a:r>
            <a:endParaRPr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189" name="Google Shape;189;p27"/>
          <p:cNvSpPr txBox="1"/>
          <p:nvPr/>
        </p:nvSpPr>
        <p:spPr>
          <a:xfrm>
            <a:off x="323528" y="908720"/>
            <a:ext cx="5920500" cy="40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s" sz="2400" dirty="0"/>
              <a:t>La dermis es la capa intermedia de la piel, la más voluminosa y está conformada por tejido conectivo y tejido  colágeno. </a:t>
            </a:r>
            <a:endParaRPr sz="2400" dirty="0"/>
          </a:p>
          <a:p>
            <a:pPr>
              <a:spcBef>
                <a:spcPts val="800"/>
              </a:spcBef>
              <a:spcAft>
                <a:spcPts val="0"/>
              </a:spcAft>
            </a:pPr>
            <a:r>
              <a:rPr lang="es" sz="2400" dirty="0"/>
              <a:t> Contiene lo siguiente:</a:t>
            </a:r>
            <a:endParaRPr sz="2400" dirty="0"/>
          </a:p>
          <a:p>
            <a:pPr marL="457200" indent="-355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s" sz="2400" dirty="0"/>
              <a:t>Vasos sanguíneos</a:t>
            </a:r>
            <a:endParaRPr sz="2400" dirty="0"/>
          </a:p>
          <a:p>
            <a:pPr marL="45720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s" sz="2400" dirty="0"/>
              <a:t>Vasos linfáticos</a:t>
            </a:r>
            <a:endParaRPr sz="2400" dirty="0"/>
          </a:p>
          <a:p>
            <a:pPr marL="45720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s" sz="2400" dirty="0"/>
              <a:t>Folículos capilares</a:t>
            </a:r>
            <a:endParaRPr sz="2400" dirty="0"/>
          </a:p>
          <a:p>
            <a:pPr marL="45720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s" sz="2400" dirty="0"/>
              <a:t>Glándulas sudoríparas</a:t>
            </a:r>
            <a:endParaRPr sz="2400" dirty="0"/>
          </a:p>
          <a:p>
            <a:pPr marL="45720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s" sz="2400" dirty="0"/>
              <a:t>Estructuras de colágeno</a:t>
            </a:r>
            <a:endParaRPr sz="2400" dirty="0"/>
          </a:p>
          <a:p>
            <a:pPr marL="45720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s" sz="2400" dirty="0"/>
              <a:t>Fibroblastos</a:t>
            </a:r>
            <a:endParaRPr sz="2400" dirty="0"/>
          </a:p>
          <a:p>
            <a:pPr marL="45720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s" sz="2400" dirty="0"/>
              <a:t>Nervios</a:t>
            </a:r>
            <a:endParaRPr sz="2400" dirty="0"/>
          </a:p>
          <a:p>
            <a:pPr>
              <a:lnSpc>
                <a:spcPct val="142857"/>
              </a:lnSpc>
              <a:spcBef>
                <a:spcPts val="0"/>
              </a:spcBef>
              <a:spcAft>
                <a:spcPts val="800"/>
              </a:spcAft>
            </a:pPr>
            <a:endParaRPr sz="20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84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trauma.org/images/image_library/11213354793FAB.A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95382"/>
            <a:ext cx="5400600" cy="405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33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unslgderechomedlegal.es.tripod.com/imagenes/lamina1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95" y="210534"/>
            <a:ext cx="8851801" cy="592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50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masoterapiaonline.com.ar/tratamientos/contu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48680"/>
            <a:ext cx="4824536" cy="542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95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t2.gstatic.com/images?q=tbn:ANd9GcR0bMirWQpU_V0DQbMlfMvPe_3w879S_cvvEH6VzHbmBfc3iZTeu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43580"/>
            <a:ext cx="5400600" cy="404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00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739536"/>
            <a:ext cx="7772400" cy="1609344"/>
          </a:xfrm>
        </p:spPr>
        <p:txBody>
          <a:bodyPr>
            <a:normAutofit/>
          </a:bodyPr>
          <a:lstStyle/>
          <a:p>
            <a:r>
              <a:rPr lang="es-C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COMPLICACIONES</a:t>
            </a:r>
            <a:endParaRPr lang="es-ES_tradnl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2348880"/>
            <a:ext cx="6400800" cy="3849608"/>
          </a:xfrm>
        </p:spPr>
        <p:txBody>
          <a:bodyPr/>
          <a:lstStyle/>
          <a:p>
            <a:pPr algn="just">
              <a:buFont typeface="Wingdings" pitchFamily="2" charset="2"/>
              <a:buChar char="]"/>
            </a:pPr>
            <a:r>
              <a:rPr lang="es-CO" sz="3200" b="1" dirty="0" smtClean="0"/>
              <a:t> Hemorragia.</a:t>
            </a:r>
          </a:p>
          <a:p>
            <a:pPr algn="just">
              <a:buFont typeface="Wingdings" pitchFamily="2" charset="2"/>
              <a:buNone/>
            </a:pPr>
            <a:r>
              <a:rPr lang="es-CO" sz="3200" b="1" dirty="0" smtClean="0"/>
              <a:t> </a:t>
            </a:r>
          </a:p>
          <a:p>
            <a:pPr algn="just">
              <a:buFont typeface="Wingdings" pitchFamily="2" charset="2"/>
              <a:buChar char="]"/>
            </a:pPr>
            <a:r>
              <a:rPr lang="es-CO" sz="3200" b="1" dirty="0" smtClean="0"/>
              <a:t> Infección.</a:t>
            </a:r>
          </a:p>
          <a:p>
            <a:pPr algn="just"/>
            <a:endParaRPr lang="es-CO" dirty="0" smtClean="0">
              <a:latin typeface="Arial" charset="0"/>
            </a:endParaRPr>
          </a:p>
          <a:p>
            <a:endParaRPr lang="es-ES_tradnl" dirty="0" smtClean="0"/>
          </a:p>
        </p:txBody>
      </p:sp>
      <p:pic>
        <p:nvPicPr>
          <p:cNvPr id="19458" name="Picture 2" descr="Resultado de imagen para hemorrag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84" y="933058"/>
            <a:ext cx="3482752" cy="232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Resultado de imagen para hemorragi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904" y="3613653"/>
            <a:ext cx="3488632" cy="232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78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esultado de imagen para hemorrag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41" y="0"/>
            <a:ext cx="91683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11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3E3F321-D189-450A-82FE-30C67D6496E9}"/>
              </a:ext>
            </a:extLst>
          </p:cNvPr>
          <p:cNvPicPr/>
          <p:nvPr/>
        </p:nvPicPr>
        <p:blipFill>
          <a:blip r:embed="rId2" cstate="print"/>
          <a:srcRect/>
          <a:stretch/>
        </p:blipFill>
        <p:spPr>
          <a:xfrm>
            <a:off x="2267744" y="2636912"/>
            <a:ext cx="4824536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26228" y="332656"/>
            <a:ext cx="7772400" cy="1609344"/>
          </a:xfrm>
        </p:spPr>
        <p:txBody>
          <a:bodyPr>
            <a:normAutofit/>
          </a:bodyPr>
          <a:lstStyle/>
          <a:p>
            <a:r>
              <a:rPr lang="es-CO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  <a:cs typeface="SimSun" panose="02010600030101010101" pitchFamily="2" charset="-122"/>
              </a:rPr>
              <a:t>HEMORRAGIAS</a:t>
            </a:r>
            <a:br>
              <a:rPr lang="es-CO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  <a:cs typeface="SimSun" panose="02010600030101010101" pitchFamily="2" charset="-122"/>
              </a:rPr>
            </a:br>
            <a:endParaRPr lang="es-CO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26228" y="1421610"/>
            <a:ext cx="8178220" cy="1215302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s-CO" sz="3200" dirty="0">
                <a:effectLst>
                  <a:outerShdw blurRad="38100" dist="12700" dir="2700000" algn="tl">
                    <a:srgbClr val="000000">
                      <a:alpha val="39999"/>
                    </a:srgbClr>
                  </a:outerShdw>
                </a:effectLst>
                <a:ea typeface="Calibri" panose="020F0502020204030204" pitchFamily="34" charset="0"/>
                <a:cs typeface="SimSun" panose="02010600030101010101" pitchFamily="2" charset="-122"/>
              </a:rPr>
              <a:t>Pueden ser internas y externas, se presenta piel pálida, pulso rápido, piel fría y sudorosa </a:t>
            </a:r>
            <a:endParaRPr lang="es-CO" sz="3200" dirty="0">
              <a:ea typeface="Calibri" panose="020F0502020204030204" pitchFamily="34" charset="0"/>
              <a:cs typeface="SimSun" panose="02010600030101010101" pitchFamily="2" charset="-122"/>
            </a:endParaRPr>
          </a:p>
          <a:p>
            <a:r>
              <a:rPr lang="es-CO" sz="3200" dirty="0">
                <a:effectLst>
                  <a:outerShdw blurRad="38100" dist="12700" dir="2700000" algn="tl">
                    <a:srgbClr val="000000">
                      <a:alpha val="39999"/>
                    </a:srgbClr>
                  </a:outerShdw>
                </a:effectLst>
                <a:ea typeface="Calibri" panose="020F0502020204030204" pitchFamily="34" charset="0"/>
                <a:cs typeface="SimSun" panose="02010600030101010101" pitchFamily="2" charset="-122"/>
              </a:rPr>
              <a:t>Se hace la hemostasia</a:t>
            </a:r>
            <a:endParaRPr lang="es-CO" sz="3200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3668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HEMORRAGIAS</a:t>
            </a:r>
            <a:endParaRPr lang="es-CO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 descr="Resultado de imagen para hemorragi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" t="3807" r="5873" b="6738"/>
          <a:stretch/>
        </p:blipFill>
        <p:spPr bwMode="auto">
          <a:xfrm>
            <a:off x="282161" y="2114805"/>
            <a:ext cx="857967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9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58931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45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para otorragia{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24944"/>
            <a:ext cx="415218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3"/>
          <p:cNvSpPr txBox="1">
            <a:spLocks/>
          </p:cNvSpPr>
          <p:nvPr/>
        </p:nvSpPr>
        <p:spPr>
          <a:xfrm>
            <a:off x="426228" y="332656"/>
            <a:ext cx="7772400" cy="16093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  <a:cs typeface="SimSun" panose="02010600030101010101" pitchFamily="2" charset="-122"/>
              </a:rPr>
              <a:t>otorragia</a:t>
            </a:r>
            <a:endParaRPr lang="es-CO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 descr="Resultado de imagen para otorragia{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16" t="19231" r="5176" b="18768"/>
          <a:stretch/>
        </p:blipFill>
        <p:spPr bwMode="auto">
          <a:xfrm>
            <a:off x="5076056" y="779636"/>
            <a:ext cx="3672408" cy="429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11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"/>
          <p:cNvSpPr txBox="1">
            <a:spLocks noGrp="1"/>
          </p:cNvSpPr>
          <p:nvPr>
            <p:ph type="title"/>
          </p:nvPr>
        </p:nvSpPr>
        <p:spPr>
          <a:xfrm>
            <a:off x="899592" y="476672"/>
            <a:ext cx="7463925" cy="2520280"/>
          </a:xfrm>
          <a:prstGeom prst="rect">
            <a:avLst/>
          </a:prstGeom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" sz="2400" dirty="0">
                <a:latin typeface="+mn-lt"/>
                <a:ea typeface="Arial"/>
                <a:cs typeface="Arial"/>
                <a:sym typeface="Arial"/>
              </a:rPr>
              <a:t>La dermis es la estructura de soporte de la piel y le proporciona resistencia y elasticidad. </a:t>
            </a:r>
            <a:endParaRPr sz="2400" dirty="0">
              <a:latin typeface="+mn-lt"/>
              <a:ea typeface="Arial"/>
              <a:cs typeface="Arial"/>
              <a:sym typeface="Arial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" sz="2400" dirty="0">
                <a:latin typeface="+mn-lt"/>
                <a:ea typeface="Arial"/>
                <a:cs typeface="Arial"/>
                <a:sym typeface="Arial"/>
              </a:rPr>
              <a:t>Es un tejido vascularizado que sirve de soporte y alimento a la epidermis. </a:t>
            </a:r>
            <a:endParaRPr sz="2400" dirty="0">
              <a:latin typeface="+mn-lt"/>
              <a:ea typeface="Arial"/>
              <a:cs typeface="Arial"/>
              <a:sym typeface="Arial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" sz="2400" dirty="0">
                <a:latin typeface="+mn-lt"/>
                <a:ea typeface="Arial"/>
                <a:cs typeface="Arial"/>
                <a:sym typeface="Arial"/>
              </a:rPr>
              <a:t>Constituye la mayor masa de la piel y su grosor máximo es de unos 5 mm.</a:t>
            </a:r>
            <a:endParaRPr sz="2400" dirty="0">
              <a:latin typeface="+mn-lt"/>
              <a:ea typeface="Arial"/>
              <a:cs typeface="Arial"/>
              <a:sym typeface="Arial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  <p:pic>
        <p:nvPicPr>
          <p:cNvPr id="7" name="Google Shape;18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3204" y="3079887"/>
            <a:ext cx="4696700" cy="3687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354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Resultado de imagen para epistaxi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" r="7252"/>
          <a:stretch/>
        </p:blipFill>
        <p:spPr bwMode="auto">
          <a:xfrm>
            <a:off x="4067944" y="908720"/>
            <a:ext cx="445579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Resultado de imagen para epistax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38" y="3323784"/>
            <a:ext cx="4248969" cy="318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3"/>
          <p:cNvSpPr txBox="1">
            <a:spLocks/>
          </p:cNvSpPr>
          <p:nvPr/>
        </p:nvSpPr>
        <p:spPr>
          <a:xfrm>
            <a:off x="426228" y="332656"/>
            <a:ext cx="7772400" cy="16093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</a:rPr>
              <a:t>epistaxis</a:t>
            </a:r>
            <a:endParaRPr lang="es-CO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041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/>
          <p:cNvSpPr txBox="1">
            <a:spLocks/>
          </p:cNvSpPr>
          <p:nvPr/>
        </p:nvSpPr>
        <p:spPr>
          <a:xfrm>
            <a:off x="426228" y="332656"/>
            <a:ext cx="7772400" cy="16093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</a:rPr>
              <a:t>Hemoptisis</a:t>
            </a:r>
            <a:endParaRPr lang="es-CO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Resultado de imagen para hemopti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5065"/>
            <a:ext cx="5137721" cy="224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sultado de imagen para hemoptisis primeros auxili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69902"/>
            <a:ext cx="4668011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36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n para hemateme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5187"/>
            <a:ext cx="6651919" cy="374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sultado de imagen para hematemesi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4"/>
          <a:stretch/>
        </p:blipFill>
        <p:spPr bwMode="auto">
          <a:xfrm>
            <a:off x="2267744" y="122705"/>
            <a:ext cx="4752763" cy="299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9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n para MUCHAS GRACIAS PRIMEROS AUXILI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0486" name="Picture 6" descr="Resultado de imagen para MUCHAS GRACIAS PRIMEROS AUXIL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517635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56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3"/>
          <p:cNvSpPr txBox="1">
            <a:spLocks noGrp="1"/>
          </p:cNvSpPr>
          <p:nvPr>
            <p:ph type="title"/>
          </p:nvPr>
        </p:nvSpPr>
        <p:spPr>
          <a:xfrm>
            <a:off x="971600" y="849563"/>
            <a:ext cx="7688400" cy="5352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HIPODERMIS / CAPA DE GRASA SUBCUTÁNEA </a:t>
            </a:r>
            <a:endParaRPr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1" name="Google Shape;241;p33"/>
          <p:cNvSpPr txBox="1"/>
          <p:nvPr/>
        </p:nvSpPr>
        <p:spPr>
          <a:xfrm>
            <a:off x="423175" y="2688264"/>
            <a:ext cx="4940913" cy="3333024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s" sz="2400" dirty="0"/>
              <a:t>La capa de grasa subcutánea es la capa más profunda de la piel y consta de una red de colágeno y células de grasa. Ayuda a conservar el calor del cuerpo y protege el cuerpo de lesiones al actuar como absorbedor de golpes.</a:t>
            </a:r>
            <a:endParaRPr sz="2400" dirty="0"/>
          </a:p>
        </p:txBody>
      </p:sp>
      <p:pic>
        <p:nvPicPr>
          <p:cNvPr id="242" name="Google Shape;242;p33"/>
          <p:cNvPicPr preferRelativeResize="0"/>
          <p:nvPr/>
        </p:nvPicPr>
        <p:blipFill rotWithShape="1">
          <a:blip r:embed="rId3">
            <a:alphaModFix/>
          </a:blip>
          <a:srcRect l="22292" t="14842" r="16781"/>
          <a:stretch/>
        </p:blipFill>
        <p:spPr>
          <a:xfrm>
            <a:off x="5598746" y="2673866"/>
            <a:ext cx="3061254" cy="3225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3" name="Google Shape;243;p33"/>
          <p:cNvCxnSpPr/>
          <p:nvPr/>
        </p:nvCxnSpPr>
        <p:spPr>
          <a:xfrm>
            <a:off x="5956596" y="4766642"/>
            <a:ext cx="6882" cy="885151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stealth" w="med" len="med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260674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s-ES" altLang="es-CO" sz="2800" dirty="0" smtClean="0"/>
              <a:t>	</a:t>
            </a:r>
          </a:p>
          <a:p>
            <a:pPr algn="ctr" eaLnBrk="1" hangingPunct="1">
              <a:buFontTx/>
              <a:buNone/>
            </a:pPr>
            <a:endParaRPr lang="es-ES" altLang="es-CO" sz="2800" dirty="0" smtClean="0"/>
          </a:p>
          <a:p>
            <a:pPr algn="ctr" eaLnBrk="1" hangingPunct="1">
              <a:buFontTx/>
              <a:buNone/>
            </a:pPr>
            <a:endParaRPr lang="es-ES" altLang="es-CO" sz="2800" dirty="0" smtClean="0"/>
          </a:p>
          <a:p>
            <a:pPr algn="ctr" eaLnBrk="1" hangingPunct="1">
              <a:buFontTx/>
              <a:buNone/>
            </a:pPr>
            <a:endParaRPr lang="es-ES" altLang="es-CO" sz="2800" dirty="0" smtClean="0"/>
          </a:p>
          <a:p>
            <a:pPr algn="ctr" eaLnBrk="1" hangingPunct="1">
              <a:buFontTx/>
              <a:buNone/>
            </a:pPr>
            <a:endParaRPr lang="es-ES" altLang="es-CO" sz="2800" dirty="0" smtClean="0"/>
          </a:p>
          <a:p>
            <a:pPr algn="ctr" eaLnBrk="1" hangingPunct="1">
              <a:buFontTx/>
              <a:buNone/>
            </a:pPr>
            <a:endParaRPr lang="es-ES" altLang="es-CO" sz="2800" dirty="0" smtClean="0"/>
          </a:p>
          <a:p>
            <a:pPr algn="ctr" eaLnBrk="1" hangingPunct="1">
              <a:buFontTx/>
              <a:buNone/>
            </a:pPr>
            <a:endParaRPr lang="es-ES" altLang="es-CO" sz="2800" dirty="0" smtClean="0"/>
          </a:p>
          <a:p>
            <a:pPr algn="ctr" eaLnBrk="1" hangingPunct="1">
              <a:buFontTx/>
              <a:buNone/>
            </a:pPr>
            <a:r>
              <a:rPr lang="es-ES" altLang="es-CO" sz="2800" dirty="0" smtClean="0"/>
              <a:t>Se define como la falta parcial o total de aporte de sangre a un órgano o a parte de él. </a:t>
            </a:r>
          </a:p>
        </p:txBody>
      </p:sp>
      <p:pic>
        <p:nvPicPr>
          <p:cNvPr id="20483" name="Picture 5" descr="isquem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600200"/>
            <a:ext cx="6078538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 bwMode="auto">
          <a:xfrm>
            <a:off x="982663" y="404813"/>
            <a:ext cx="7704137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CO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ISQUEMIA  </a:t>
            </a:r>
            <a:endParaRPr lang="es-CO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751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ra">
  <a:themeElements>
    <a:clrScheme name="Tipo de made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ipo de made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po de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Madera</Template>
  <TotalTime>6508</TotalTime>
  <Words>1326</Words>
  <Application>Microsoft Office PowerPoint</Application>
  <PresentationFormat>Presentación en pantalla (4:3)</PresentationFormat>
  <Paragraphs>201</Paragraphs>
  <Slides>73</Slides>
  <Notes>8</Notes>
  <HiddenSlides>0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73</vt:i4>
      </vt:variant>
    </vt:vector>
  </HeadingPairs>
  <TitlesOfParts>
    <vt:vector size="85" baseType="lpstr">
      <vt:lpstr>SimSun</vt:lpstr>
      <vt:lpstr>Arial</vt:lpstr>
      <vt:lpstr>Calibri</vt:lpstr>
      <vt:lpstr>Comic Sans MS</vt:lpstr>
      <vt:lpstr>Raleway ExtraBold</vt:lpstr>
      <vt:lpstr>Rockwell</vt:lpstr>
      <vt:lpstr>Rockwell Condensed</vt:lpstr>
      <vt:lpstr>Times New Roman</vt:lpstr>
      <vt:lpstr>Wingdings</vt:lpstr>
      <vt:lpstr>Wingdings 2</vt:lpstr>
      <vt:lpstr>Tipo de madera</vt:lpstr>
      <vt:lpstr>Imagen</vt:lpstr>
      <vt:lpstr>Presentación de PowerPoint</vt:lpstr>
      <vt:lpstr>SISTEMA TEGUMENTARIO </vt:lpstr>
      <vt:lpstr>Presentación de PowerPoint</vt:lpstr>
      <vt:lpstr>Presentación de PowerPoint</vt:lpstr>
      <vt:lpstr>Presentación de PowerPoint</vt:lpstr>
      <vt:lpstr>Presentación de PowerPoint</vt:lpstr>
      <vt:lpstr>La dermis es la estructura de soporte de la piel y le proporciona resistencia y elasticidad.  Es un tejido vascularizado que sirve de soporte y alimento a la epidermis.  Constituye la mayor masa de la piel y su grosor máximo es de unos 5 mm.  </vt:lpstr>
      <vt:lpstr>HIPODERMIS / CAPA DE GRASA SUBCUTÁNEA </vt:lpstr>
      <vt:lpstr>Presentación de PowerPoint</vt:lpstr>
      <vt:lpstr>Presentación de PowerPoint</vt:lpstr>
      <vt:lpstr>TEJIDO DE GRANULACIÓN</vt:lpstr>
      <vt:lpstr> HERIDAS</vt:lpstr>
      <vt:lpstr> CLASIFICACIÓN</vt:lpstr>
      <vt:lpstr>SEGÚN EL AGENTE</vt:lpstr>
      <vt:lpstr>SEGÚN LAS CARACTERISTICAS</vt:lpstr>
      <vt:lpstr>Presentación de PowerPoint</vt:lpstr>
      <vt:lpstr> HERIDA INCISA O CORTANTE</vt:lpstr>
      <vt:lpstr>HERIDAS PUNZANTES</vt:lpstr>
      <vt:lpstr>HERIDAS CORTOPUNZANTES</vt:lpstr>
      <vt:lpstr>Presentación de PowerPoint</vt:lpstr>
      <vt:lpstr>Abrasión, escoriación o raspadura</vt:lpstr>
      <vt:lpstr>HERIDA AVULSIVA</vt:lpstr>
      <vt:lpstr>APLASTAMIENTO</vt:lpstr>
      <vt:lpstr>AMPUTACIÓN</vt:lpstr>
      <vt:lpstr>HERIDA POR ARMA DE FUEGO</vt:lpstr>
      <vt:lpstr>SEGÚN EL GRADO DE COMPROMISO</vt:lpstr>
      <vt:lpstr>Presentación de PowerPoint</vt:lpstr>
      <vt:lpstr>SEGÚN LA ACCIÓN DEL AGENTE </vt:lpstr>
      <vt:lpstr>Presentación de PowerPoint</vt:lpstr>
      <vt:lpstr>Presentación de PowerPoint</vt:lpstr>
      <vt:lpstr> TRATAMIENTO INMEDIATO</vt:lpstr>
      <vt:lpstr>HERIDAS DE MAYOR TAMAÑO</vt:lpstr>
      <vt:lpstr>PRIMEROS AUXILIOS SEGÚN LOCALIZACIÓN DE LAS HERIDAS </vt:lpstr>
      <vt:lpstr>ABDOMEN</vt:lpstr>
      <vt:lpstr>ABDOMEN: TRATAMIENTO</vt:lpstr>
      <vt:lpstr>ABDOMEN: TRATAMIENTO</vt:lpstr>
      <vt:lpstr>Presentación de PowerPoint</vt:lpstr>
      <vt:lpstr>TÓRAX </vt:lpstr>
      <vt:lpstr>TRATAMIENTO: TORAX</vt:lpstr>
      <vt:lpstr>TRATAMIENTO: TORAX</vt:lpstr>
      <vt:lpstr>Presentación de PowerPoint</vt:lpstr>
      <vt:lpstr>CABEZA</vt:lpstr>
      <vt:lpstr>TRATAMIENTO: CABEZA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COMPLICACIONES</vt:lpstr>
      <vt:lpstr>Presentación de PowerPoint</vt:lpstr>
      <vt:lpstr>HEMORRAGIAS </vt:lpstr>
      <vt:lpstr>TIPOS DE HEMORRAGIAS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Stalin Gutierrez</dc:creator>
  <cp:lastModifiedBy>USUARIO</cp:lastModifiedBy>
  <cp:revision>46</cp:revision>
  <dcterms:created xsi:type="dcterms:W3CDTF">2012-09-04T01:40:03Z</dcterms:created>
  <dcterms:modified xsi:type="dcterms:W3CDTF">2020-09-29T15:36:43Z</dcterms:modified>
</cp:coreProperties>
</file>